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media/image28.jpg" ContentType="image/jpeg"/>
  <Override PartName="/ppt/media/image29.jpg" ContentType="image/jpeg"/>
  <Override PartName="/ppt/media/image32.jpg" ContentType="image/jpeg"/>
  <Override PartName="/ppt/media/image33.jpg" ContentType="image/jpeg"/>
  <Override PartName="/ppt/notesSlides/notesSlide20.xml" ContentType="application/vnd.openxmlformats-officedocument.presentationml.notesSlide+xml"/>
  <Override PartName="/ppt/media/image58.jpg" ContentType="image/jpeg"/>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8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165"/>
  </p:notesMasterIdLst>
  <p:sldIdLst>
    <p:sldId id="581" r:id="rId2"/>
    <p:sldId id="739" r:id="rId3"/>
    <p:sldId id="726" r:id="rId4"/>
    <p:sldId id="740" r:id="rId5"/>
    <p:sldId id="728" r:id="rId6"/>
    <p:sldId id="742" r:id="rId7"/>
    <p:sldId id="729" r:id="rId8"/>
    <p:sldId id="743" r:id="rId9"/>
    <p:sldId id="730" r:id="rId10"/>
    <p:sldId id="744" r:id="rId11"/>
    <p:sldId id="731" r:id="rId12"/>
    <p:sldId id="504" r:id="rId13"/>
    <p:sldId id="328" r:id="rId14"/>
    <p:sldId id="714" r:id="rId15"/>
    <p:sldId id="329" r:id="rId16"/>
    <p:sldId id="324" r:id="rId17"/>
    <p:sldId id="718" r:id="rId18"/>
    <p:sldId id="325" r:id="rId19"/>
    <p:sldId id="722" r:id="rId20"/>
    <p:sldId id="322" r:id="rId21"/>
    <p:sldId id="588" r:id="rId22"/>
    <p:sldId id="509" r:id="rId23"/>
    <p:sldId id="284" r:id="rId24"/>
    <p:sldId id="287" r:id="rId25"/>
    <p:sldId id="288" r:id="rId26"/>
    <p:sldId id="289" r:id="rId27"/>
    <p:sldId id="293" r:id="rId28"/>
    <p:sldId id="406" r:id="rId29"/>
    <p:sldId id="295" r:id="rId30"/>
    <p:sldId id="499" r:id="rId31"/>
    <p:sldId id="300" r:id="rId32"/>
    <p:sldId id="299" r:id="rId33"/>
    <p:sldId id="297" r:id="rId34"/>
    <p:sldId id="318" r:id="rId35"/>
    <p:sldId id="510" r:id="rId36"/>
    <p:sldId id="301" r:id="rId37"/>
    <p:sldId id="302" r:id="rId38"/>
    <p:sldId id="511" r:id="rId39"/>
    <p:sldId id="725" r:id="rId40"/>
    <p:sldId id="363" r:id="rId41"/>
    <p:sldId id="360" r:id="rId42"/>
    <p:sldId id="361" r:id="rId43"/>
    <p:sldId id="747" r:id="rId44"/>
    <p:sldId id="746" r:id="rId45"/>
    <p:sldId id="385" r:id="rId46"/>
    <p:sldId id="466" r:id="rId47"/>
    <p:sldId id="486" r:id="rId48"/>
    <p:sldId id="444" r:id="rId49"/>
    <p:sldId id="498" r:id="rId50"/>
    <p:sldId id="748" r:id="rId51"/>
    <p:sldId id="749" r:id="rId52"/>
    <p:sldId id="259" r:id="rId53"/>
    <p:sldId id="506" r:id="rId54"/>
    <p:sldId id="508" r:id="rId55"/>
    <p:sldId id="517" r:id="rId56"/>
    <p:sldId id="554" r:id="rId57"/>
    <p:sldId id="556" r:id="rId58"/>
    <p:sldId id="557" r:id="rId59"/>
    <p:sldId id="527" r:id="rId60"/>
    <p:sldId id="529" r:id="rId61"/>
    <p:sldId id="543" r:id="rId62"/>
    <p:sldId id="544" r:id="rId63"/>
    <p:sldId id="545" r:id="rId64"/>
    <p:sldId id="546" r:id="rId65"/>
    <p:sldId id="550" r:id="rId66"/>
    <p:sldId id="551" r:id="rId67"/>
    <p:sldId id="623" r:id="rId68"/>
    <p:sldId id="552" r:id="rId69"/>
    <p:sldId id="553" r:id="rId70"/>
    <p:sldId id="625" r:id="rId71"/>
    <p:sldId id="626" r:id="rId72"/>
    <p:sldId id="627" r:id="rId73"/>
    <p:sldId id="558" r:id="rId74"/>
    <p:sldId id="559" r:id="rId75"/>
    <p:sldId id="562" r:id="rId76"/>
    <p:sldId id="564" r:id="rId77"/>
    <p:sldId id="565" r:id="rId78"/>
    <p:sldId id="256" r:id="rId79"/>
    <p:sldId id="703" r:id="rId80"/>
    <p:sldId id="704" r:id="rId81"/>
    <p:sldId id="705" r:id="rId82"/>
    <p:sldId id="709" r:id="rId83"/>
    <p:sldId id="629" r:id="rId84"/>
    <p:sldId id="710" r:id="rId85"/>
    <p:sldId id="632" r:id="rId86"/>
    <p:sldId id="635" r:id="rId87"/>
    <p:sldId id="636" r:id="rId88"/>
    <p:sldId id="637" r:id="rId89"/>
    <p:sldId id="638" r:id="rId90"/>
    <p:sldId id="640" r:id="rId91"/>
    <p:sldId id="677" r:id="rId92"/>
    <p:sldId id="750" r:id="rId93"/>
    <p:sldId id="751" r:id="rId94"/>
    <p:sldId id="257" r:id="rId95"/>
    <p:sldId id="263" r:id="rId96"/>
    <p:sldId id="266" r:id="rId97"/>
    <p:sldId id="269" r:id="rId98"/>
    <p:sldId id="271" r:id="rId99"/>
    <p:sldId id="273" r:id="rId100"/>
    <p:sldId id="280" r:id="rId101"/>
    <p:sldId id="282" r:id="rId102"/>
    <p:sldId id="283" r:id="rId103"/>
    <p:sldId id="285" r:id="rId104"/>
    <p:sldId id="582" r:id="rId105"/>
    <p:sldId id="711" r:id="rId106"/>
    <p:sldId id="264" r:id="rId107"/>
    <p:sldId id="267" r:id="rId108"/>
    <p:sldId id="586" r:id="rId109"/>
    <p:sldId id="587" r:id="rId110"/>
    <p:sldId id="712" r:id="rId111"/>
    <p:sldId id="296" r:id="rId112"/>
    <p:sldId id="732" r:id="rId113"/>
    <p:sldId id="281" r:id="rId114"/>
    <p:sldId id="591" r:id="rId115"/>
    <p:sldId id="733" r:id="rId116"/>
    <p:sldId id="309" r:id="rId117"/>
    <p:sldId id="313" r:id="rId118"/>
    <p:sldId id="593" r:id="rId119"/>
    <p:sldId id="598" r:id="rId120"/>
    <p:sldId id="602" r:id="rId121"/>
    <p:sldId id="603" r:id="rId122"/>
    <p:sldId id="604" r:id="rId123"/>
    <p:sldId id="260" r:id="rId124"/>
    <p:sldId id="261" r:id="rId125"/>
    <p:sldId id="262" r:id="rId126"/>
    <p:sldId id="605" r:id="rId127"/>
    <p:sldId id="612" r:id="rId128"/>
    <p:sldId id="275" r:id="rId129"/>
    <p:sldId id="276" r:id="rId130"/>
    <p:sldId id="278" r:id="rId131"/>
    <p:sldId id="279" r:id="rId132"/>
    <p:sldId id="613" r:id="rId133"/>
    <p:sldId id="614" r:id="rId134"/>
    <p:sldId id="286" r:id="rId135"/>
    <p:sldId id="615" r:id="rId136"/>
    <p:sldId id="616" r:id="rId137"/>
    <p:sldId id="617" r:id="rId138"/>
    <p:sldId id="618" r:id="rId139"/>
    <p:sldId id="277" r:id="rId140"/>
    <p:sldId id="713" r:id="rId141"/>
    <p:sldId id="736" r:id="rId142"/>
    <p:sldId id="272" r:id="rId143"/>
    <p:sldId id="715" r:id="rId144"/>
    <p:sldId id="634" r:id="rId145"/>
    <p:sldId id="716" r:id="rId146"/>
    <p:sldId id="270" r:id="rId147"/>
    <p:sldId id="717" r:id="rId148"/>
    <p:sldId id="639" r:id="rId149"/>
    <p:sldId id="737" r:id="rId150"/>
    <p:sldId id="645" r:id="rId151"/>
    <p:sldId id="646" r:id="rId152"/>
    <p:sldId id="738" r:id="rId153"/>
    <p:sldId id="658" r:id="rId154"/>
    <p:sldId id="291" r:id="rId155"/>
    <p:sldId id="720" r:id="rId156"/>
    <p:sldId id="721" r:id="rId157"/>
    <p:sldId id="741" r:id="rId158"/>
    <p:sldId id="752" r:id="rId159"/>
    <p:sldId id="500" r:id="rId160"/>
    <p:sldId id="502" r:id="rId161"/>
    <p:sldId id="346" r:id="rId162"/>
    <p:sldId id="378" r:id="rId163"/>
    <p:sldId id="379" r:id="rId164"/>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01" autoAdjust="0"/>
  </p:normalViewPr>
  <p:slideViewPr>
    <p:cSldViewPr snapToGrid="0" showGuides="1">
      <p:cViewPr varScale="1">
        <p:scale>
          <a:sx n="113" d="100"/>
          <a:sy n="113" d="100"/>
        </p:scale>
        <p:origin x="1590" y="102"/>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2023/12/12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80A91B1F-A724-4BBA-8EBF-D6B603B812E7}"/>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8EDC8B24-031B-424F-9332-C2D81ECF3126}" type="slidenum">
              <a:rPr lang="zh-CN" altLang="en-US" sz="1200"/>
              <a:pPr/>
              <a:t>13</a:t>
            </a:fld>
            <a:endParaRPr lang="en-US" altLang="zh-CN" sz="1200"/>
          </a:p>
        </p:txBody>
      </p:sp>
      <p:sp>
        <p:nvSpPr>
          <p:cNvPr id="58371" name="Rectangle 2">
            <a:extLst>
              <a:ext uri="{FF2B5EF4-FFF2-40B4-BE49-F238E27FC236}">
                <a16:creationId xmlns:a16="http://schemas.microsoft.com/office/drawing/2014/main" id="{03127F97-7311-4161-A021-DD33C94B70A7}"/>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F876CE25-E419-4292-81E2-1F047C953BE5}"/>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44330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5636DE-FAA1-46D9-98B3-A4449769EBFE}"/>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1DE74691-AF7E-4333-BEDA-FF1C5A9C07C2}" type="slidenum">
              <a:rPr lang="zh-CN" altLang="en-US" sz="1200"/>
              <a:pPr/>
              <a:t>26</a:t>
            </a:fld>
            <a:endParaRPr lang="en-US" altLang="zh-CN" sz="1200"/>
          </a:p>
        </p:txBody>
      </p:sp>
      <p:sp>
        <p:nvSpPr>
          <p:cNvPr id="74755" name="Rectangle 2">
            <a:extLst>
              <a:ext uri="{FF2B5EF4-FFF2-40B4-BE49-F238E27FC236}">
                <a16:creationId xmlns:a16="http://schemas.microsoft.com/office/drawing/2014/main" id="{526F8E4F-4860-4EE8-BC7F-34FEF423534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4349D676-EF80-42F5-B460-AEE939B76286}"/>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117785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E77E830D-3FA8-496A-AE82-73E4A7A27B4C}"/>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E71BDF65-B8C7-4FA4-A556-DA2FCF823DF2}" type="slidenum">
              <a:rPr lang="zh-CN" altLang="en-US" sz="1200"/>
              <a:pPr/>
              <a:t>27</a:t>
            </a:fld>
            <a:endParaRPr lang="en-US" altLang="zh-CN" sz="1200"/>
          </a:p>
        </p:txBody>
      </p:sp>
      <p:sp>
        <p:nvSpPr>
          <p:cNvPr id="82947" name="Rectangle 2">
            <a:extLst>
              <a:ext uri="{FF2B5EF4-FFF2-40B4-BE49-F238E27FC236}">
                <a16:creationId xmlns:a16="http://schemas.microsoft.com/office/drawing/2014/main" id="{0B2831FD-ECBA-4E3E-AC8F-6606B56E9FD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ADD6E4C3-C4A5-4E2B-8A2C-BDD6A683450B}"/>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54322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5E04159-2059-4EFC-AD32-967DCA0EB166}"/>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4C546E9-3333-4792-9DCD-5F38EBCE07D8}" type="slidenum">
              <a:rPr lang="zh-CN" altLang="en-US" sz="1200"/>
              <a:pPr/>
              <a:t>28</a:t>
            </a:fld>
            <a:endParaRPr lang="en-US" altLang="zh-CN" sz="1200"/>
          </a:p>
        </p:txBody>
      </p:sp>
      <p:sp>
        <p:nvSpPr>
          <p:cNvPr id="84995" name="Rectangle 2">
            <a:extLst>
              <a:ext uri="{FF2B5EF4-FFF2-40B4-BE49-F238E27FC236}">
                <a16:creationId xmlns:a16="http://schemas.microsoft.com/office/drawing/2014/main" id="{F2BDE3DE-02A2-4E5C-892D-D32B95C8EDC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35A90B0F-AC27-4AF1-9D39-FE1ED9D67D86}"/>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27422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21DEA15-4993-4CD1-8C7A-0E109D672140}"/>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6DC49679-403B-49CF-B4F3-6CB76FC21830}" type="slidenum">
              <a:rPr lang="zh-CN" altLang="en-US" sz="1200"/>
              <a:pPr/>
              <a:t>29</a:t>
            </a:fld>
            <a:endParaRPr lang="en-US" altLang="zh-CN" sz="1200"/>
          </a:p>
        </p:txBody>
      </p:sp>
      <p:sp>
        <p:nvSpPr>
          <p:cNvPr id="87043" name="Rectangle 2">
            <a:extLst>
              <a:ext uri="{FF2B5EF4-FFF2-40B4-BE49-F238E27FC236}">
                <a16:creationId xmlns:a16="http://schemas.microsoft.com/office/drawing/2014/main" id="{0064C0BF-39D5-48A8-8111-408BBDA4CCB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D0DDB85-E28C-418B-AD06-87F0E509E1BE}"/>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2116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FE58ECE-40BC-4423-A7A1-DF5F490B73C0}"/>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5757B8D3-B32B-441F-B9A0-1C7A56FC1A6E}" type="slidenum">
              <a:rPr lang="zh-CN" altLang="en-US" sz="1200"/>
              <a:pPr/>
              <a:t>31</a:t>
            </a:fld>
            <a:endParaRPr lang="en-US" altLang="zh-CN" sz="1200"/>
          </a:p>
        </p:txBody>
      </p:sp>
      <p:sp>
        <p:nvSpPr>
          <p:cNvPr id="99331" name="Rectangle 2">
            <a:extLst>
              <a:ext uri="{FF2B5EF4-FFF2-40B4-BE49-F238E27FC236}">
                <a16:creationId xmlns:a16="http://schemas.microsoft.com/office/drawing/2014/main" id="{46CE2D63-E2D0-4BCA-9E93-C2B4AE440504}"/>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55042C2E-C7C1-44B0-AE30-78592411E573}"/>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642245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0243D34-05E9-4D33-99D8-982599966B22}"/>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189AFB54-AC7D-4E76-8EF5-F7128575EC64}" type="slidenum">
              <a:rPr lang="zh-CN" altLang="en-US" sz="1200"/>
              <a:pPr/>
              <a:t>32</a:t>
            </a:fld>
            <a:endParaRPr lang="en-US" altLang="zh-CN" sz="1200"/>
          </a:p>
        </p:txBody>
      </p:sp>
      <p:sp>
        <p:nvSpPr>
          <p:cNvPr id="95235" name="Rectangle 2">
            <a:extLst>
              <a:ext uri="{FF2B5EF4-FFF2-40B4-BE49-F238E27FC236}">
                <a16:creationId xmlns:a16="http://schemas.microsoft.com/office/drawing/2014/main" id="{5AB5F2AC-B2DD-4083-A607-8C12ECB9F2E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516895F-4C45-494C-BBE8-B70DA0E57D77}"/>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53000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FB86750F-9FCA-4A9F-934C-559D4C43AC50}"/>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87D087AC-4444-4B29-9E6B-A04770403850}" type="slidenum">
              <a:rPr lang="zh-CN" altLang="en-US" sz="1200"/>
              <a:pPr/>
              <a:t>33</a:t>
            </a:fld>
            <a:endParaRPr lang="en-US" altLang="zh-CN" sz="1200"/>
          </a:p>
        </p:txBody>
      </p:sp>
      <p:sp>
        <p:nvSpPr>
          <p:cNvPr id="91139" name="Rectangle 2">
            <a:extLst>
              <a:ext uri="{FF2B5EF4-FFF2-40B4-BE49-F238E27FC236}">
                <a16:creationId xmlns:a16="http://schemas.microsoft.com/office/drawing/2014/main" id="{EA7057DB-CBD1-4833-8F6C-10161BA03A13}"/>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DC3F0DAC-6BD9-4639-9BAD-ACB037741374}"/>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9738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363C4DC-EE39-416C-B734-66CB36338DE1}"/>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defTabSz="914333">
              <a:defRPr/>
            </a:pPr>
            <a:fld id="{FDA2857C-5CD2-49C4-AB3D-9FD37B406982}" type="slidenum">
              <a:rPr lang="zh-CN" altLang="en-US" sz="1200">
                <a:solidFill>
                  <a:prstClr val="black"/>
                </a:solidFill>
                <a:ea typeface="宋体" panose="02010600030101010101" pitchFamily="2" charset="-122"/>
              </a:rPr>
              <a:pPr defTabSz="914333">
                <a:defRPr/>
              </a:pPr>
              <a:t>34</a:t>
            </a:fld>
            <a:endParaRPr lang="en-US" altLang="zh-CN" sz="1200">
              <a:solidFill>
                <a:prstClr val="black"/>
              </a:solidFill>
              <a:ea typeface="宋体" panose="02010600030101010101" pitchFamily="2" charset="-122"/>
            </a:endParaRPr>
          </a:p>
        </p:txBody>
      </p:sp>
      <p:sp>
        <p:nvSpPr>
          <p:cNvPr id="93187" name="Rectangle 2">
            <a:extLst>
              <a:ext uri="{FF2B5EF4-FFF2-40B4-BE49-F238E27FC236}">
                <a16:creationId xmlns:a16="http://schemas.microsoft.com/office/drawing/2014/main" id="{105FFDFA-4F39-422E-B276-078C17CE57FB}"/>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F3317736-691E-4034-A04D-CB52F208EB0B}"/>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55457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7ABFC36-0818-4CEF-B4F6-02410420D81D}"/>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7711214E-3857-40DE-B5A5-380AC079A7F3}" type="slidenum">
              <a:rPr lang="zh-CN" altLang="en-US" sz="1200"/>
              <a:pPr/>
              <a:t>36</a:t>
            </a:fld>
            <a:endParaRPr lang="en-US" altLang="zh-CN" sz="1200"/>
          </a:p>
        </p:txBody>
      </p:sp>
      <p:sp>
        <p:nvSpPr>
          <p:cNvPr id="107523" name="Rectangle 2">
            <a:extLst>
              <a:ext uri="{FF2B5EF4-FFF2-40B4-BE49-F238E27FC236}">
                <a16:creationId xmlns:a16="http://schemas.microsoft.com/office/drawing/2014/main" id="{016D185C-2CAF-4FEF-956F-A7D6D289DC14}"/>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B3EF77E-4E2E-484C-B0E7-4CB0D368D879}"/>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262753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287408B7-B744-4D72-B702-C0F9FCDED4C5}"/>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6C82B322-08AD-4761-BD40-44C79D6768CF}" type="slidenum">
              <a:rPr lang="zh-CN" altLang="en-US" sz="1200"/>
              <a:pPr/>
              <a:t>37</a:t>
            </a:fld>
            <a:endParaRPr lang="en-US" altLang="zh-CN" sz="1200"/>
          </a:p>
        </p:txBody>
      </p:sp>
      <p:sp>
        <p:nvSpPr>
          <p:cNvPr id="109571" name="Rectangle 2">
            <a:extLst>
              <a:ext uri="{FF2B5EF4-FFF2-40B4-BE49-F238E27FC236}">
                <a16:creationId xmlns:a16="http://schemas.microsoft.com/office/drawing/2014/main" id="{BE035FDD-478F-4760-830E-D39E36D2131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9814D434-910E-4C6E-99A1-A1D741D2BC2E}"/>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286317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sz="2500">
                <a:solidFill>
                  <a:schemeClr val="tx1"/>
                </a:solidFill>
                <a:latin typeface="Times New Roman" panose="02020603050405020304" pitchFamily="18" charset="0"/>
              </a:defRPr>
            </a:lvl1pPr>
            <a:lvl2pPr marL="776458" indent="-298638" eaLnBrk="0" hangingPunct="0">
              <a:defRPr sz="2500">
                <a:solidFill>
                  <a:schemeClr val="tx1"/>
                </a:solidFill>
                <a:latin typeface="Times New Roman" panose="02020603050405020304" pitchFamily="18" charset="0"/>
              </a:defRPr>
            </a:lvl2pPr>
            <a:lvl3pPr marL="1194552" indent="-238912" eaLnBrk="0" hangingPunct="0">
              <a:defRPr sz="2500">
                <a:solidFill>
                  <a:schemeClr val="tx1"/>
                </a:solidFill>
                <a:latin typeface="Times New Roman" panose="02020603050405020304" pitchFamily="18" charset="0"/>
              </a:defRPr>
            </a:lvl3pPr>
            <a:lvl4pPr marL="1672373" indent="-238912" eaLnBrk="0" hangingPunct="0">
              <a:defRPr sz="2500">
                <a:solidFill>
                  <a:schemeClr val="tx1"/>
                </a:solidFill>
                <a:latin typeface="Times New Roman" panose="02020603050405020304" pitchFamily="18" charset="0"/>
              </a:defRPr>
            </a:lvl4pPr>
            <a:lvl5pPr marL="2150194" indent="-238912" eaLnBrk="0" hangingPunct="0">
              <a:defRPr sz="2500">
                <a:solidFill>
                  <a:schemeClr val="tx1"/>
                </a:solidFill>
                <a:latin typeface="Times New Roman" panose="02020603050405020304" pitchFamily="18" charset="0"/>
              </a:defRPr>
            </a:lvl5pPr>
            <a:lvl6pPr marL="2628014" indent="-238912" eaLnBrk="0" fontAlgn="base" hangingPunct="0">
              <a:spcBef>
                <a:spcPct val="0"/>
              </a:spcBef>
              <a:spcAft>
                <a:spcPct val="0"/>
              </a:spcAft>
              <a:defRPr sz="2500">
                <a:solidFill>
                  <a:schemeClr val="tx1"/>
                </a:solidFill>
                <a:latin typeface="Times New Roman" panose="02020603050405020304" pitchFamily="18" charset="0"/>
              </a:defRPr>
            </a:lvl6pPr>
            <a:lvl7pPr marL="3105835" indent="-238912" eaLnBrk="0" fontAlgn="base" hangingPunct="0">
              <a:spcBef>
                <a:spcPct val="0"/>
              </a:spcBef>
              <a:spcAft>
                <a:spcPct val="0"/>
              </a:spcAft>
              <a:defRPr sz="2500">
                <a:solidFill>
                  <a:schemeClr val="tx1"/>
                </a:solidFill>
                <a:latin typeface="Times New Roman" panose="02020603050405020304" pitchFamily="18" charset="0"/>
              </a:defRPr>
            </a:lvl7pPr>
            <a:lvl8pPr marL="3583655" indent="-238912" eaLnBrk="0" fontAlgn="base" hangingPunct="0">
              <a:spcBef>
                <a:spcPct val="0"/>
              </a:spcBef>
              <a:spcAft>
                <a:spcPct val="0"/>
              </a:spcAft>
              <a:defRPr sz="2500">
                <a:solidFill>
                  <a:schemeClr val="tx1"/>
                </a:solidFill>
                <a:latin typeface="Times New Roman" panose="02020603050405020304" pitchFamily="18" charset="0"/>
              </a:defRPr>
            </a:lvl8pPr>
            <a:lvl9pPr marL="4061476" indent="-238912" eaLnBrk="0" fontAlgn="base" hangingPunct="0">
              <a:spcBef>
                <a:spcPct val="0"/>
              </a:spcBef>
              <a:spcAft>
                <a:spcPct val="0"/>
              </a:spcAft>
              <a:defRPr sz="2500">
                <a:solidFill>
                  <a:schemeClr val="tx1"/>
                </a:solidFill>
                <a:latin typeface="Times New Roman" panose="02020603050405020304" pitchFamily="18" charset="0"/>
              </a:defRPr>
            </a:lvl9pPr>
          </a:lstStyle>
          <a:p>
            <a:pPr defTabSz="955642" eaLnBrk="1" hangingPunct="1">
              <a:defRPr/>
            </a:pPr>
            <a:fld id="{7485EF42-8225-472A-B1CF-A2675EB21FDA}" type="slidenum">
              <a:rPr lang="zh-CN" altLang="en-US" sz="1300">
                <a:solidFill>
                  <a:prstClr val="black"/>
                </a:solidFill>
                <a:ea typeface="宋体" panose="02010600030101010101" pitchFamily="2" charset="-122"/>
              </a:rPr>
              <a:pPr defTabSz="955642" eaLnBrk="1" hangingPunct="1">
                <a:defRPr/>
              </a:pPr>
              <a:t>16</a:t>
            </a:fld>
            <a:endParaRPr lang="en-US" altLang="zh-CN" sz="1300">
              <a:solidFill>
                <a:prstClr val="black"/>
              </a:solidFill>
              <a:ea typeface="宋体" panose="02010600030101010101" pitchFamily="2" charset="-122"/>
            </a:endParaRPr>
          </a:p>
        </p:txBody>
      </p:sp>
      <p:sp>
        <p:nvSpPr>
          <p:cNvPr id="60419" name="Rectangle 2"/>
          <p:cNvSpPr>
            <a:spLocks noGrp="1" noRot="1" noChangeAspect="1" noChangeArrowheads="1" noTextEdit="1"/>
          </p:cNvSpPr>
          <p:nvPr>
            <p:ph type="sldImg"/>
          </p:nvPr>
        </p:nvSpPr>
        <p:spPr>
          <a:xfrm>
            <a:off x="6096000" y="588963"/>
            <a:ext cx="2120900" cy="1590675"/>
          </a:xfrm>
          <a:ln/>
        </p:spPr>
      </p:sp>
      <p:sp>
        <p:nvSpPr>
          <p:cNvPr id="6042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071658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endParaRPr kumimoji="1" lang="zh-CN" altLang="en-US"/>
          </a:p>
        </p:txBody>
      </p:sp>
      <p:sp>
        <p:nvSpPr>
          <p:cNvPr id="4" name="幻灯片编号占位符 3"/>
          <p:cNvSpPr>
            <a:spLocks noGrp="1"/>
          </p:cNvSpPr>
          <p:nvPr>
            <p:ph type="sldNum" sz="quarter" idx="5"/>
          </p:nvPr>
        </p:nvSpPr>
        <p:spPr>
          <a:extLst>
            <a:ext uri="{FAA26D3D-D897-4be2-8F04-BA451C77F1D7}">
              <ma14:placeholderFlag xmlns="" xmlns:ma14="http://schemas.microsoft.com/office/mac/drawingml/2011/main" val="1"/>
            </a:ext>
          </a:extLst>
        </p:spPr>
        <p:txBody>
          <a:bodyPr/>
          <a:lstStyle>
            <a:lvl1pPr>
              <a:defRPr kumimoji="1" sz="2200" b="1">
                <a:solidFill>
                  <a:schemeClr val="tx1"/>
                </a:solidFill>
                <a:latin typeface="Arial" charset="0"/>
                <a:ea typeface="宋体" charset="-122"/>
              </a:defRPr>
            </a:lvl1pPr>
            <a:lvl2pPr marL="742950" indent="-285750">
              <a:defRPr kumimoji="1" sz="2200" b="1">
                <a:solidFill>
                  <a:schemeClr val="tx1"/>
                </a:solidFill>
                <a:latin typeface="Arial" charset="0"/>
                <a:ea typeface="宋体" charset="-122"/>
              </a:defRPr>
            </a:lvl2pPr>
            <a:lvl3pPr marL="1143000" indent="-228600">
              <a:defRPr kumimoji="1" sz="2200" b="1">
                <a:solidFill>
                  <a:schemeClr val="tx1"/>
                </a:solidFill>
                <a:latin typeface="Arial" charset="0"/>
                <a:ea typeface="宋体" charset="-122"/>
              </a:defRPr>
            </a:lvl3pPr>
            <a:lvl4pPr marL="1600200" indent="-228600">
              <a:defRPr kumimoji="1" sz="2200" b="1">
                <a:solidFill>
                  <a:schemeClr val="tx1"/>
                </a:solidFill>
                <a:latin typeface="Arial" charset="0"/>
                <a:ea typeface="宋体" charset="-122"/>
              </a:defRPr>
            </a:lvl4pPr>
            <a:lvl5pPr marL="2057400" indent="-228600">
              <a:defRPr kumimoji="1" sz="2200" b="1">
                <a:solidFill>
                  <a:schemeClr val="tx1"/>
                </a:solidFill>
                <a:latin typeface="Arial" charset="0"/>
                <a:ea typeface="宋体" charset="-122"/>
              </a:defRPr>
            </a:lvl5pPr>
            <a:lvl6pPr marL="2514600" indent="-228600" eaLnBrk="0" fontAlgn="base" hangingPunct="0">
              <a:spcBef>
                <a:spcPct val="0"/>
              </a:spcBef>
              <a:spcAft>
                <a:spcPct val="0"/>
              </a:spcAft>
              <a:defRPr kumimoji="1" sz="2200" b="1">
                <a:solidFill>
                  <a:schemeClr val="tx1"/>
                </a:solidFill>
                <a:latin typeface="Arial" charset="0"/>
                <a:ea typeface="宋体" charset="-122"/>
              </a:defRPr>
            </a:lvl6pPr>
            <a:lvl7pPr marL="2971800" indent="-228600" eaLnBrk="0" fontAlgn="base" hangingPunct="0">
              <a:spcBef>
                <a:spcPct val="0"/>
              </a:spcBef>
              <a:spcAft>
                <a:spcPct val="0"/>
              </a:spcAft>
              <a:defRPr kumimoji="1" sz="2200" b="1">
                <a:solidFill>
                  <a:schemeClr val="tx1"/>
                </a:solidFill>
                <a:latin typeface="Arial" charset="0"/>
                <a:ea typeface="宋体" charset="-122"/>
              </a:defRPr>
            </a:lvl7pPr>
            <a:lvl8pPr marL="3429000" indent="-228600" eaLnBrk="0" fontAlgn="base" hangingPunct="0">
              <a:spcBef>
                <a:spcPct val="0"/>
              </a:spcBef>
              <a:spcAft>
                <a:spcPct val="0"/>
              </a:spcAft>
              <a:defRPr kumimoji="1" sz="2200" b="1">
                <a:solidFill>
                  <a:schemeClr val="tx1"/>
                </a:solidFill>
                <a:latin typeface="Arial" charset="0"/>
                <a:ea typeface="宋体" charset="-122"/>
              </a:defRPr>
            </a:lvl8pPr>
            <a:lvl9pPr marL="3886200" indent="-228600" eaLnBrk="0" fontAlgn="base" hangingPunct="0">
              <a:spcBef>
                <a:spcPct val="0"/>
              </a:spcBef>
              <a:spcAft>
                <a:spcPct val="0"/>
              </a:spcAft>
              <a:defRPr kumimoji="1" sz="2200" b="1">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fld id="{ADB9B243-E3FC-4D3B-9EEE-6DD6269F9F40}" type="slidenum">
              <a:rPr kumimoji="0" lang="en-US" altLang="zh-CN" sz="1200" b="0" i="0" u="none" strike="noStrike" kern="0" cap="none" spc="0" normalizeH="0" baseline="0" noProof="0" smtClean="0">
                <a:ln>
                  <a:noFill/>
                </a:ln>
                <a:solidFill>
                  <a:schemeClr val="tx1"/>
                </a:solidFill>
                <a:effectLst/>
                <a:uLnTx/>
                <a:uFillTx/>
                <a:latin typeface="Arial" charset="0"/>
                <a:ea typeface="宋体" charset="-122"/>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0" cap="none" spc="0" normalizeH="0" baseline="0" noProof="0">
              <a:ln>
                <a:noFill/>
              </a:ln>
              <a:solidFill>
                <a:schemeClr val="tx1"/>
              </a:solidFill>
              <a:effectLst/>
              <a:uLnTx/>
              <a:uFillTx/>
              <a:latin typeface="Arial" charset="0"/>
              <a:ea typeface="宋体" charset="-122"/>
            </a:endParaRPr>
          </a:p>
        </p:txBody>
      </p:sp>
    </p:spTree>
    <p:extLst>
      <p:ext uri="{BB962C8B-B14F-4D97-AF65-F5344CB8AC3E}">
        <p14:creationId xmlns:p14="http://schemas.microsoft.com/office/powerpoint/2010/main" val="1508432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612A51-D1DC-4CE9-AC0C-89E06D5E9E9F}"/>
              </a:ext>
            </a:extLst>
          </p:cNvPr>
          <p:cNvSpPr>
            <a:spLocks noGrp="1" noChangeArrowheads="1"/>
          </p:cNvSpPr>
          <p:nvPr>
            <p:ph type="sldNum" sz="quarter" idx="5"/>
          </p:nvPr>
        </p:nvSpPr>
        <p:spPr>
          <a:ln/>
        </p:spPr>
        <p:txBody>
          <a:bodyPr/>
          <a:lstStyle/>
          <a:p>
            <a:fld id="{350105C4-E36C-4173-8F67-DE989E7B4C6E}" type="slidenum">
              <a:rPr lang="en-US" altLang="zh-CN"/>
              <a:pPr/>
              <a:t>127</a:t>
            </a:fld>
            <a:endParaRPr lang="en-US" altLang="zh-CN"/>
          </a:p>
        </p:txBody>
      </p:sp>
      <p:sp>
        <p:nvSpPr>
          <p:cNvPr id="224258" name="Rectangle 2">
            <a:extLst>
              <a:ext uri="{FF2B5EF4-FFF2-40B4-BE49-F238E27FC236}">
                <a16:creationId xmlns:a16="http://schemas.microsoft.com/office/drawing/2014/main" id="{B579412C-B580-47CC-B398-18568A713EC9}"/>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36543942-B7F8-43F3-8725-F885EFCF7BFB}"/>
              </a:ext>
            </a:extLst>
          </p:cNvPr>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99949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p:sp>
      <p:sp>
        <p:nvSpPr>
          <p:cNvPr id="55299" name="文本占位符 2"/>
          <p:cNvSpPr>
            <a:spLocks noGrp="1" noChangeArrowheads="1"/>
          </p:cNvSpPr>
          <p:nvPr>
            <p:ph type="body" idx="4294967295"/>
          </p:nvPr>
        </p:nvSpPr>
        <p:spPr/>
        <p:txBody>
          <a:bodyPr/>
          <a:lstStyle/>
          <a:p>
            <a:pPr algn="l" rtl="0" eaLnBrk="0" fontAlgn="base" hangingPunct="0">
              <a:spcBef>
                <a:spcPct val="30000"/>
              </a:spcBef>
              <a:spcAft>
                <a:spcPct val="0"/>
              </a:spcAft>
              <a:buFont typeface="Arial" panose="020B0604020202020204" pitchFamily="34" charset="0"/>
              <a:buNone/>
            </a:pPr>
            <a:endParaRPr lang="zh-CN" altLang="en-US" sz="1200">
              <a:solidFill>
                <a:schemeClr val="tx1"/>
              </a:solidFill>
              <a:latin typeface="Arial" panose="020B0604020202020204" pitchFamily="34" charset="0"/>
              <a:ea typeface="宋体" panose="02010600030101010101" pitchFamily="2" charset="-122"/>
            </a:endParaRPr>
          </a:p>
        </p:txBody>
      </p:sp>
      <p:sp>
        <p:nvSpPr>
          <p:cNvPr id="44035" name="灯片编号占位符 3"/>
          <p:cNvSpPr>
            <a:spLocks noGrp="1" noChangeArrowheads="1"/>
          </p:cNvSpPr>
          <p:nvPr>
            <p:ph type="sldNum" sz="quarter" idx="5"/>
          </p:nvPr>
        </p:nvSpPr>
        <p:spPr bwMode="auto">
          <a:solidFill>
            <a:srgbClr val="FFFFFF"/>
          </a:solidFill>
          <a:ln>
            <a:solidFill>
              <a:srgbClr val="000000"/>
            </a:solidFill>
            <a:miter lim="800000"/>
            <a:headEnd/>
            <a:tailEnd/>
          </a:ln>
        </p:spPr>
        <p:txBody>
          <a:bodyPr vert="horz" wrap="square" lIns="91440" tIns="45720" rIns="91440" bIns="45720" numCol="1" anchorCtr="0" compatLnSpc="1">
            <a:prstTxWarp prst="textNoShape">
              <a:avLst/>
            </a:prstTxWarp>
          </a:bodyPr>
          <a:lstStyle/>
          <a:p>
            <a:pPr>
              <a:defRPr/>
            </a:pPr>
            <a:fld id="{E0F933A9-B9AE-4F54-8622-83CCF2571A3C}" type="slidenum">
              <a:rPr lang="en-US" altLang="zh-CN" smtClean="0">
                <a:latin typeface="Tahoma" panose="020B0604030504040204" pitchFamily="34" charset="0"/>
                <a:ea typeface="宋体" panose="02010600030101010101" pitchFamily="2" charset="-122"/>
              </a:rPr>
              <a:pPr>
                <a:defRPr/>
              </a:pPr>
              <a:t>129</a:t>
            </a:fld>
            <a:endParaRPr lang="zh-CN" altLang="en-US">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19806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52CE9C2-68E8-4EDC-BD78-F8F6A6745521}" type="slidenum">
              <a:rPr lang="zh-CN" altLang="en-US" sz="1200">
                <a:solidFill>
                  <a:prstClr val="black"/>
                </a:solidFill>
              </a:rPr>
              <a:pPr eaLnBrk="1" hangingPunct="1"/>
              <a:t>17</a:t>
            </a:fld>
            <a:endParaRPr lang="en-US" altLang="zh-CN"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40327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36F17E0-744E-41DC-A782-87DFA36B10B2}" type="slidenum">
              <a:rPr lang="zh-CN" altLang="en-US" sz="1200">
                <a:solidFill>
                  <a:prstClr val="black"/>
                </a:solidFill>
              </a:rPr>
              <a:pPr eaLnBrk="1" hangingPunct="1"/>
              <a:t>18</a:t>
            </a:fld>
            <a:endParaRPr lang="en-US" altLang="zh-CN"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37486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0899236-D52C-44AD-BA7C-4B0A9E203A75}" type="slidenum">
              <a:rPr lang="zh-CN" altLang="en-US" sz="1200">
                <a:solidFill>
                  <a:prstClr val="black"/>
                </a:solidFill>
              </a:rPr>
              <a:pPr eaLnBrk="1" hangingPunct="1"/>
              <a:t>20</a:t>
            </a:fld>
            <a:endParaRPr lang="en-US" altLang="zh-CN" sz="120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6403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anose="02020603050405020304" pitchFamily="18" charset="0"/>
              </a:defRPr>
            </a:lvl1pPr>
            <a:lvl2pPr marL="742894" indent="-285729" eaLnBrk="0" hangingPunct="0">
              <a:defRPr sz="2400">
                <a:solidFill>
                  <a:schemeClr val="tx1"/>
                </a:solidFill>
                <a:latin typeface="Times New Roman" panose="02020603050405020304" pitchFamily="18" charset="0"/>
              </a:defRPr>
            </a:lvl2pPr>
            <a:lvl3pPr marL="1142916" indent="-228583" eaLnBrk="0" hangingPunct="0">
              <a:defRPr sz="2400">
                <a:solidFill>
                  <a:schemeClr val="tx1"/>
                </a:solidFill>
                <a:latin typeface="Times New Roman" panose="02020603050405020304" pitchFamily="18" charset="0"/>
              </a:defRPr>
            </a:lvl3pPr>
            <a:lvl4pPr marL="1600081" indent="-228583" eaLnBrk="0" hangingPunct="0">
              <a:defRPr sz="2400">
                <a:solidFill>
                  <a:schemeClr val="tx1"/>
                </a:solidFill>
                <a:latin typeface="Times New Roman" panose="02020603050405020304" pitchFamily="18" charset="0"/>
              </a:defRPr>
            </a:lvl4pPr>
            <a:lvl5pPr marL="2057247" indent="-228583" eaLnBrk="0" hangingPunct="0">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0899236-D52C-44AD-BA7C-4B0A9E203A75}" type="slidenum">
              <a:rPr lang="zh-CN" altLang="en-US" sz="1200">
                <a:solidFill>
                  <a:prstClr val="black"/>
                </a:solidFill>
              </a:rPr>
              <a:pPr eaLnBrk="1" hangingPunct="1"/>
              <a:t>21</a:t>
            </a:fld>
            <a:endParaRPr lang="en-US" altLang="zh-CN" sz="120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400826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CC7D6195-A5F9-4FE1-9ED0-BAD6D88B5340}"/>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EB76205C-92A0-4516-8529-C6A43CC0277F}" type="slidenum">
              <a:rPr lang="zh-CN" altLang="en-US" sz="1200"/>
              <a:pPr/>
              <a:t>23</a:t>
            </a:fld>
            <a:endParaRPr lang="en-US" altLang="zh-CN" sz="1200"/>
          </a:p>
        </p:txBody>
      </p:sp>
      <p:sp>
        <p:nvSpPr>
          <p:cNvPr id="60419" name="Rectangle 2">
            <a:extLst>
              <a:ext uri="{FF2B5EF4-FFF2-40B4-BE49-F238E27FC236}">
                <a16:creationId xmlns:a16="http://schemas.microsoft.com/office/drawing/2014/main" id="{776A4D6A-6401-4BCD-861F-D3B81DA7B46D}"/>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F4D0A5-55A3-42E0-BA4F-FA7591DC380C}"/>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14273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CFB92264-34B4-4A5E-A7C6-DC97BE5D9591}"/>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52C1DB6C-D2DF-4525-B070-21AC0ACF3253}" type="slidenum">
              <a:rPr lang="zh-CN" altLang="en-US" sz="1200"/>
              <a:pPr/>
              <a:t>24</a:t>
            </a:fld>
            <a:endParaRPr lang="en-US" altLang="zh-CN" sz="1200"/>
          </a:p>
        </p:txBody>
      </p:sp>
      <p:sp>
        <p:nvSpPr>
          <p:cNvPr id="66563" name="Rectangle 2">
            <a:extLst>
              <a:ext uri="{FF2B5EF4-FFF2-40B4-BE49-F238E27FC236}">
                <a16:creationId xmlns:a16="http://schemas.microsoft.com/office/drawing/2014/main" id="{10C52D35-DA85-4A60-9662-E1F942715832}"/>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365DB5F5-18AF-42B8-A74C-0969A16E63B5}"/>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66859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2787B415-C168-4CA0-AB8C-3F5A8DA2844C}"/>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894" indent="-285729">
              <a:defRPr sz="2400">
                <a:solidFill>
                  <a:schemeClr val="tx1"/>
                </a:solidFill>
                <a:latin typeface="Times New Roman" panose="02020603050405020304" pitchFamily="18" charset="0"/>
              </a:defRPr>
            </a:lvl2pPr>
            <a:lvl3pPr marL="1142916" indent="-228583">
              <a:defRPr sz="2400">
                <a:solidFill>
                  <a:schemeClr val="tx1"/>
                </a:solidFill>
                <a:latin typeface="Times New Roman" panose="02020603050405020304" pitchFamily="18" charset="0"/>
              </a:defRPr>
            </a:lvl3pPr>
            <a:lvl4pPr marL="1600081" indent="-228583">
              <a:defRPr sz="2400">
                <a:solidFill>
                  <a:schemeClr val="tx1"/>
                </a:solidFill>
                <a:latin typeface="Times New Roman" panose="02020603050405020304" pitchFamily="18" charset="0"/>
              </a:defRPr>
            </a:lvl4pPr>
            <a:lvl5pPr marL="2057247" indent="-228583">
              <a:defRPr sz="2400">
                <a:solidFill>
                  <a:schemeClr val="tx1"/>
                </a:solidFill>
                <a:latin typeface="Times New Roman" panose="02020603050405020304" pitchFamily="18" charset="0"/>
              </a:defRPr>
            </a:lvl5pPr>
            <a:lvl6pPr marL="2514414" indent="-228583" eaLnBrk="0" fontAlgn="base" hangingPunct="0">
              <a:spcBef>
                <a:spcPct val="0"/>
              </a:spcBef>
              <a:spcAft>
                <a:spcPct val="0"/>
              </a:spcAft>
              <a:defRPr sz="2400">
                <a:solidFill>
                  <a:schemeClr val="tx1"/>
                </a:solidFill>
                <a:latin typeface="Times New Roman" panose="02020603050405020304" pitchFamily="18" charset="0"/>
              </a:defRPr>
            </a:lvl6pPr>
            <a:lvl7pPr marL="2971580" indent="-228583" eaLnBrk="0" fontAlgn="base" hangingPunct="0">
              <a:spcBef>
                <a:spcPct val="0"/>
              </a:spcBef>
              <a:spcAft>
                <a:spcPct val="0"/>
              </a:spcAft>
              <a:defRPr sz="2400">
                <a:solidFill>
                  <a:schemeClr val="tx1"/>
                </a:solidFill>
                <a:latin typeface="Times New Roman" panose="02020603050405020304" pitchFamily="18" charset="0"/>
              </a:defRPr>
            </a:lvl7pPr>
            <a:lvl8pPr marL="3428746" indent="-228583" eaLnBrk="0" fontAlgn="base" hangingPunct="0">
              <a:spcBef>
                <a:spcPct val="0"/>
              </a:spcBef>
              <a:spcAft>
                <a:spcPct val="0"/>
              </a:spcAft>
              <a:defRPr sz="2400">
                <a:solidFill>
                  <a:schemeClr val="tx1"/>
                </a:solidFill>
                <a:latin typeface="Times New Roman" panose="02020603050405020304" pitchFamily="18" charset="0"/>
              </a:defRPr>
            </a:lvl8pPr>
            <a:lvl9pPr marL="3885912" indent="-228583" eaLnBrk="0" fontAlgn="base" hangingPunct="0">
              <a:spcBef>
                <a:spcPct val="0"/>
              </a:spcBef>
              <a:spcAft>
                <a:spcPct val="0"/>
              </a:spcAft>
              <a:defRPr sz="2400">
                <a:solidFill>
                  <a:schemeClr val="tx1"/>
                </a:solidFill>
                <a:latin typeface="Times New Roman" panose="02020603050405020304" pitchFamily="18" charset="0"/>
              </a:defRPr>
            </a:lvl9pPr>
          </a:lstStyle>
          <a:p>
            <a:fld id="{D3D01B2F-C6B7-4104-8EB2-7FE956185088}" type="slidenum">
              <a:rPr lang="zh-CN" altLang="en-US" sz="1200"/>
              <a:pPr/>
              <a:t>25</a:t>
            </a:fld>
            <a:endParaRPr lang="en-US" altLang="zh-CN" sz="1200"/>
          </a:p>
        </p:txBody>
      </p:sp>
      <p:sp>
        <p:nvSpPr>
          <p:cNvPr id="68611" name="Rectangle 2">
            <a:extLst>
              <a:ext uri="{FF2B5EF4-FFF2-40B4-BE49-F238E27FC236}">
                <a16:creationId xmlns:a16="http://schemas.microsoft.com/office/drawing/2014/main" id="{106E2033-7D25-4E8B-A33C-46ED71669D7D}"/>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CAA766FD-0009-4B4D-97DC-FD31FDE19766}"/>
              </a:ext>
            </a:extLst>
          </p:cNvPr>
          <p:cNvSpPr>
            <a:spLocks noGrp="1" noChangeArrowheads="1"/>
          </p:cNvSpPr>
          <p:nvPr>
            <p:ph type="body" idx="1"/>
          </p:nvPr>
        </p:nvSpPr>
        <p:spPr>
          <a:noFill/>
        </p:spPr>
        <p:txBody>
          <a:body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92561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520D1-ED89-45EC-B272-CBF6072181D3}"/>
              </a:ext>
            </a:extLst>
          </p:cNvPr>
          <p:cNvSpPr>
            <a:spLocks noGrp="1"/>
          </p:cNvSpPr>
          <p:nvPr>
            <p:ph type="title"/>
          </p:nvPr>
        </p:nvSpPr>
        <p:spPr>
          <a:xfrm>
            <a:off x="609706" y="0"/>
            <a:ext cx="777375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BA96CC-26FD-4F5B-89EA-3B0E394932C5}"/>
              </a:ext>
            </a:extLst>
          </p:cNvPr>
          <p:cNvSpPr>
            <a:spLocks noGrp="1"/>
          </p:cNvSpPr>
          <p:nvPr>
            <p:ph type="body" sz="half" idx="1"/>
          </p:nvPr>
        </p:nvSpPr>
        <p:spPr>
          <a:xfrm>
            <a:off x="215937" y="2438400"/>
            <a:ext cx="3810662" cy="990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6AC5FDC-530E-4591-AD00-745F2751A64B}"/>
              </a:ext>
            </a:extLst>
          </p:cNvPr>
          <p:cNvSpPr>
            <a:spLocks noGrp="1"/>
          </p:cNvSpPr>
          <p:nvPr>
            <p:ph sz="half" idx="2"/>
          </p:nvPr>
        </p:nvSpPr>
        <p:spPr>
          <a:xfrm>
            <a:off x="4179025" y="2438400"/>
            <a:ext cx="3810662" cy="990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84D706C-D563-4A41-9B24-02F78F439F3E}"/>
              </a:ext>
            </a:extLst>
          </p:cNvPr>
          <p:cNvSpPr>
            <a:spLocks noGrp="1" noChangeArrowheads="1"/>
          </p:cNvSpPr>
          <p:nvPr>
            <p:ph type="dt" sz="half" idx="10"/>
          </p:nvPr>
        </p:nvSpPr>
        <p:spPr>
          <a:ln/>
        </p:spPr>
        <p:txBody>
          <a:bodyPr/>
          <a:lstStyle>
            <a:lvl1pPr>
              <a:defRPr/>
            </a:lvl1pPr>
          </a:lstStyle>
          <a:p>
            <a:pPr>
              <a:defRPr/>
            </a:pPr>
            <a:fld id="{7D33D0DC-5DEB-432C-9F3D-7A0D4C258015}" type="datetime11">
              <a:rPr lang="zh-CN" altLang="en-US"/>
              <a:pPr>
                <a:defRPr/>
              </a:pPr>
              <a:t>01:08:36</a:t>
            </a:fld>
            <a:endParaRPr lang="en-US" altLang="zh-CN"/>
          </a:p>
        </p:txBody>
      </p:sp>
      <p:sp>
        <p:nvSpPr>
          <p:cNvPr id="6" name="Rectangle 5">
            <a:extLst>
              <a:ext uri="{FF2B5EF4-FFF2-40B4-BE49-F238E27FC236}">
                <a16:creationId xmlns:a16="http://schemas.microsoft.com/office/drawing/2014/main" id="{CC43EA3F-A074-472E-846B-5329058323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6B45AA8-603D-4B83-9980-339EB553CA5F}"/>
              </a:ext>
            </a:extLst>
          </p:cNvPr>
          <p:cNvSpPr>
            <a:spLocks noGrp="1" noChangeArrowheads="1"/>
          </p:cNvSpPr>
          <p:nvPr>
            <p:ph type="sldNum" sz="quarter" idx="12"/>
          </p:nvPr>
        </p:nvSpPr>
        <p:spPr>
          <a:ln/>
        </p:spPr>
        <p:txBody>
          <a:bodyPr/>
          <a:lstStyle>
            <a:lvl1pPr>
              <a:defRPr/>
            </a:lvl1pPr>
          </a:lstStyle>
          <a:p>
            <a:pPr>
              <a:defRPr/>
            </a:pPr>
            <a:fld id="{1DA9FDB4-5247-4B8B-8493-9879F324AC7D}" type="slidenum">
              <a:rPr lang="zh-CN" altLang="en-US"/>
              <a:pPr>
                <a:defRPr/>
              </a:pPr>
              <a:t>‹#›</a:t>
            </a:fld>
            <a:endParaRPr lang="en-US" altLang="zh-CN"/>
          </a:p>
        </p:txBody>
      </p:sp>
    </p:spTree>
    <p:extLst>
      <p:ext uri="{BB962C8B-B14F-4D97-AF65-F5344CB8AC3E}">
        <p14:creationId xmlns:p14="http://schemas.microsoft.com/office/powerpoint/2010/main" val="2849053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9145588" cy="6858000"/>
          </a:xfrm>
          <a:prstGeom prst="rect">
            <a:avLst/>
          </a:prstGeom>
        </p:spPr>
        <p:txBody>
          <a:bodyPr/>
          <a:lstStyle/>
          <a:p>
            <a:endParaRPr lang="en-US"/>
          </a:p>
        </p:txBody>
      </p:sp>
    </p:spTree>
    <p:extLst>
      <p:ext uri="{BB962C8B-B14F-4D97-AF65-F5344CB8AC3E}">
        <p14:creationId xmlns:p14="http://schemas.microsoft.com/office/powerpoint/2010/main" val="869404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324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2023/12/12</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 id="2147483957" r:id="rId25"/>
    <p:sldLayoutId id="2147483958" r:id="rId26"/>
    <p:sldLayoutId id="2147483959" r:id="rId27"/>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4.tmp"/><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9.png"/><Relationship Id="rId5" Type="http://schemas.openxmlformats.org/officeDocument/2006/relationships/tags" Target="../tags/tag41.xml"/><Relationship Id="rId10" Type="http://schemas.openxmlformats.org/officeDocument/2006/relationships/slideLayout" Target="../slideLayouts/slideLayout7.xml"/><Relationship Id="rId4" Type="http://schemas.openxmlformats.org/officeDocument/2006/relationships/tags" Target="../tags/tag40.xml"/><Relationship Id="rId9" Type="http://schemas.openxmlformats.org/officeDocument/2006/relationships/tags" Target="../tags/tag4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2.wmf"/><Relationship Id="rId5" Type="http://schemas.openxmlformats.org/officeDocument/2006/relationships/oleObject" Target="../embeddings/oleObject6.bin"/><Relationship Id="rId4" Type="http://schemas.openxmlformats.org/officeDocument/2006/relationships/image" Target="../media/image71.wmf"/></Relationships>
</file>

<file path=ppt/slides/_rels/slide11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image" Target="../media/image4.tmp"/><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tmp"/><Relationship Id="rId5" Type="http://schemas.openxmlformats.org/officeDocument/2006/relationships/tags" Target="../tags/tag63.xml"/><Relationship Id="rId10" Type="http://schemas.openxmlformats.org/officeDocument/2006/relationships/slideLayout" Target="../slideLayouts/slideLayout7.xml"/><Relationship Id="rId4" Type="http://schemas.openxmlformats.org/officeDocument/2006/relationships/tags" Target="../tags/tag62.xml"/><Relationship Id="rId9" Type="http://schemas.openxmlformats.org/officeDocument/2006/relationships/tags" Target="../tags/tag67.xml"/></Relationships>
</file>

<file path=ppt/slides/_rels/slide1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slideLayout" Target="../slideLayouts/slideLayout7.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19" Type="http://schemas.openxmlformats.org/officeDocument/2006/relationships/image" Target="../media/image4.tmp"/><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Visio_Drawing.vsdx"/></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slideLayout" Target="../slideLayouts/slideLayout7.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image" Target="../media/image4.tmp"/><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openxmlformats.org/officeDocument/2006/relationships/tags" Target="../tags/tag109.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4.tmp"/><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slideLayout" Target="../slideLayouts/slideLayout7.xml"/><Relationship Id="rId5" Type="http://schemas.openxmlformats.org/officeDocument/2006/relationships/tags" Target="../tags/tag10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tmp"/><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6.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5.png"/><Relationship Id="rId5" Type="http://schemas.openxmlformats.org/officeDocument/2006/relationships/tags" Target="../tags/tag14.xml"/><Relationship Id="rId10" Type="http://schemas.openxmlformats.org/officeDocument/2006/relationships/slideLayout" Target="../slideLayouts/slideLayout7.xml"/><Relationship Id="rId4" Type="http://schemas.openxmlformats.org/officeDocument/2006/relationships/tags" Target="../tags/tag13.xml"/><Relationship Id="rId9" Type="http://schemas.openxmlformats.org/officeDocument/2006/relationships/tags" Target="../tags/tag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tmp"/><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png"/><Relationship Id="rId5" Type="http://schemas.openxmlformats.org/officeDocument/2006/relationships/tags" Target="../tags/tag23.xml"/><Relationship Id="rId10" Type="http://schemas.openxmlformats.org/officeDocument/2006/relationships/slideLayout" Target="../slideLayouts/slideLayout7.xml"/><Relationship Id="rId4" Type="http://schemas.openxmlformats.org/officeDocument/2006/relationships/tags" Target="../tags/tag22.xml"/><Relationship Id="rId9" Type="http://schemas.openxmlformats.org/officeDocument/2006/relationships/tags" Target="../tags/tag2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45.wmf"/><Relationship Id="rId5" Type="http://schemas.openxmlformats.org/officeDocument/2006/relationships/oleObject" Target="../embeddings/oleObject3.bin"/><Relationship Id="rId4" Type="http://schemas.openxmlformats.org/officeDocument/2006/relationships/image" Target="../media/image44.wmf"/></Relationships>
</file>

<file path=ppt/slides/_rels/slide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4.tmp"/><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8.png"/><Relationship Id="rId5" Type="http://schemas.openxmlformats.org/officeDocument/2006/relationships/tags" Target="../tags/tag32.xml"/><Relationship Id="rId10" Type="http://schemas.openxmlformats.org/officeDocument/2006/relationships/slideLayout" Target="../slideLayouts/slideLayout7.xml"/><Relationship Id="rId4" Type="http://schemas.openxmlformats.org/officeDocument/2006/relationships/tags" Target="../tags/tag31.xml"/><Relationship Id="rId9" Type="http://schemas.openxmlformats.org/officeDocument/2006/relationships/tags" Target="../tags/tag36.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wmf"/><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48.jpeg"/><Relationship Id="rId4" Type="http://schemas.openxmlformats.org/officeDocument/2006/relationships/image" Target="../media/image54.jpeg"/></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4.tmp"/><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7.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66222C-3637-4A52-AD4F-E7FA6E240469}"/>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请您编辑题干</a:t>
            </a:r>
          </a:p>
        </p:txBody>
      </p:sp>
      <p:sp>
        <p:nvSpPr>
          <p:cNvPr id="5" name="矩形: 圆角 4">
            <a:extLst>
              <a:ext uri="{FF2B5EF4-FFF2-40B4-BE49-F238E27FC236}">
                <a16:creationId xmlns:a16="http://schemas.microsoft.com/office/drawing/2014/main" id="{EFCD818E-8737-40A1-AC4E-3FD23C3FC68D}"/>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11" name="图片 10">
            <a:extLst>
              <a:ext uri="{FF2B5EF4-FFF2-40B4-BE49-F238E27FC236}">
                <a16:creationId xmlns:a16="http://schemas.microsoft.com/office/drawing/2014/main" id="{821EA68D-F075-406E-8EF2-58E96613E8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582" y="801072"/>
            <a:ext cx="8569213" cy="1281537"/>
          </a:xfrm>
          <a:prstGeom prst="rect">
            <a:avLst/>
          </a:prstGeom>
        </p:spPr>
      </p:pic>
      <p:grpSp>
        <p:nvGrpSpPr>
          <p:cNvPr id="10" name="组合 9">
            <a:extLst>
              <a:ext uri="{FF2B5EF4-FFF2-40B4-BE49-F238E27FC236}">
                <a16:creationId xmlns:a16="http://schemas.microsoft.com/office/drawing/2014/main" id="{221AF0D5-C7E6-4B5A-BBA7-E81C852D0C31}"/>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1678BA8F-4090-42A0-AFF2-D7466689FB77}"/>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16DEA473-AACC-4200-A8D6-0B15CD8F4160}"/>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3D5DC877-17EF-40C0-A72C-7F8576901589}"/>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3CBA26B4-E7A8-4D02-B1F0-40A4EE241E12}"/>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CE04349-B7C2-43EA-8C4A-A59FED68AA31}"/>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3962398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F6B69CB7-5E5D-47BE-A62B-3C1E032F6B12}" type="slidenum">
              <a:rPr lang="zh-CN" altLang="en-US" sz="1400">
                <a:ea typeface="宋体" panose="02010600030101010101" pitchFamily="2" charset="-122"/>
              </a:rPr>
              <a:pPr algn="r" eaLnBrk="1" hangingPunct="1"/>
              <a:t>100</a:t>
            </a:fld>
            <a:endParaRPr lang="zh-CN" altLang="en-US" sz="1400">
              <a:ea typeface="宋体" panose="02010600030101010101" pitchFamily="2" charset="-122"/>
            </a:endParaRPr>
          </a:p>
        </p:txBody>
      </p:sp>
      <p:sp>
        <p:nvSpPr>
          <p:cNvPr id="32771" name="Rectangle 2"/>
          <p:cNvSpPr>
            <a:spLocks noGrp="1" noChangeArrowheads="1"/>
          </p:cNvSpPr>
          <p:nvPr>
            <p:ph type="title" idx="4294967295"/>
          </p:nvPr>
        </p:nvSpPr>
        <p:spPr>
          <a:xfrm>
            <a:off x="615266" y="114273"/>
            <a:ext cx="7888070" cy="889140"/>
          </a:xfrm>
        </p:spPr>
        <p:txBody>
          <a:bodyPr/>
          <a:lstStyle/>
          <a:p>
            <a:pPr algn="ctr" eaLnBrk="1" hangingPunct="1"/>
            <a:r>
              <a:rPr lang="en-US" altLang="zh-CN" b="1" dirty="0">
                <a:ea typeface="宋体" panose="02010600030101010101" pitchFamily="2" charset="-122"/>
              </a:rPr>
              <a:t>TLB</a:t>
            </a:r>
          </a:p>
        </p:txBody>
      </p:sp>
      <p:sp>
        <p:nvSpPr>
          <p:cNvPr id="32772" name="Rectangle 3"/>
          <p:cNvSpPr>
            <a:spLocks noGrp="1" noChangeArrowheads="1"/>
          </p:cNvSpPr>
          <p:nvPr>
            <p:ph type="body" idx="4294967295"/>
          </p:nvPr>
        </p:nvSpPr>
        <p:spPr>
          <a:xfrm>
            <a:off x="238920" y="1177926"/>
            <a:ext cx="8640763" cy="5427663"/>
          </a:xfrm>
        </p:spPr>
        <p:txBody>
          <a:bodyPr/>
          <a:lstStyle/>
          <a:p>
            <a:pPr eaLnBrk="1" hangingPunct="1">
              <a:lnSpc>
                <a:spcPct val="120000"/>
              </a:lnSpc>
              <a:buFont typeface="Wingdings" panose="05000000000000000000" pitchFamily="2" charset="2"/>
              <a:buChar char="l"/>
            </a:pPr>
            <a:r>
              <a:rPr lang="en-US" sz="2800" b="1" dirty="0">
                <a:ea typeface="宋体" panose="02010600030101010101" pitchFamily="2" charset="-122"/>
              </a:rPr>
              <a:t>Observation: </a:t>
            </a:r>
            <a:r>
              <a:rPr lang="en-US" sz="2800" dirty="0">
                <a:ea typeface="宋体" panose="02010600030101010101" pitchFamily="2" charset="-122"/>
              </a:rPr>
              <a:t>Most programs make a large number of references to </a:t>
            </a:r>
            <a:r>
              <a:rPr lang="en-US" sz="2800" b="1" dirty="0">
                <a:ea typeface="宋体" panose="02010600030101010101" pitchFamily="2" charset="-122"/>
              </a:rPr>
              <a:t>a small number of pages</a:t>
            </a:r>
            <a:r>
              <a:rPr lang="en-US" sz="2800" dirty="0">
                <a:ea typeface="宋体" panose="02010600030101010101" pitchFamily="2" charset="-122"/>
              </a:rPr>
              <a:t>.</a:t>
            </a:r>
          </a:p>
          <a:p>
            <a:pPr eaLnBrk="1" hangingPunct="1">
              <a:lnSpc>
                <a:spcPct val="120000"/>
              </a:lnSpc>
              <a:buFont typeface="Wingdings" panose="05000000000000000000" pitchFamily="2" charset="2"/>
              <a:buChar char="l"/>
            </a:pPr>
            <a:endParaRPr lang="en-US" sz="2800" dirty="0">
              <a:ea typeface="宋体" panose="02010600030101010101" pitchFamily="2" charset="-122"/>
            </a:endParaRPr>
          </a:p>
          <a:p>
            <a:pPr eaLnBrk="1" hangingPunct="1">
              <a:lnSpc>
                <a:spcPct val="120000"/>
              </a:lnSpc>
              <a:buFont typeface="Wingdings" panose="05000000000000000000" pitchFamily="2" charset="2"/>
              <a:buChar char="l"/>
            </a:pPr>
            <a:r>
              <a:rPr lang="en-US" sz="2800" b="1" dirty="0">
                <a:ea typeface="宋体" panose="02010600030101010101" pitchFamily="2" charset="-122"/>
              </a:rPr>
              <a:t>Solution:  </a:t>
            </a:r>
            <a:r>
              <a:rPr lang="en-US" sz="2800" dirty="0">
                <a:ea typeface="宋体" panose="02010600030101010101" pitchFamily="2" charset="-122"/>
              </a:rPr>
              <a:t>Equip computers with a small hardware device, called </a:t>
            </a:r>
            <a:r>
              <a:rPr lang="en-US" sz="2800" b="1" dirty="0">
                <a:solidFill>
                  <a:srgbClr val="FF0000"/>
                </a:solidFill>
                <a:ea typeface="宋体" panose="02010600030101010101" pitchFamily="2" charset="-122"/>
              </a:rPr>
              <a:t>Translation Look-aside Buffer</a:t>
            </a:r>
            <a:r>
              <a:rPr lang="en-US" sz="2800" dirty="0">
                <a:solidFill>
                  <a:srgbClr val="FF0000"/>
                </a:solidFill>
                <a:ea typeface="宋体" panose="02010600030101010101" pitchFamily="2" charset="-122"/>
              </a:rPr>
              <a:t> </a:t>
            </a:r>
            <a:r>
              <a:rPr lang="en-US" sz="2800" i="1" dirty="0">
                <a:solidFill>
                  <a:srgbClr val="FF0000"/>
                </a:solidFill>
                <a:ea typeface="宋体" panose="02010600030101010101" pitchFamily="2" charset="-122"/>
              </a:rPr>
              <a:t>(</a:t>
            </a:r>
            <a:r>
              <a:rPr lang="en-US" sz="2800" b="1" dirty="0">
                <a:solidFill>
                  <a:srgbClr val="FF0000"/>
                </a:solidFill>
                <a:ea typeface="宋体" panose="02010600030101010101" pitchFamily="2" charset="-122"/>
              </a:rPr>
              <a:t>TLB</a:t>
            </a:r>
            <a:r>
              <a:rPr lang="en-US" sz="2800" dirty="0">
                <a:solidFill>
                  <a:srgbClr val="FF0000"/>
                </a:solidFill>
                <a:ea typeface="宋体" panose="02010600030101010101" pitchFamily="2" charset="-122"/>
              </a:rPr>
              <a:t>)</a:t>
            </a:r>
            <a:r>
              <a:rPr lang="en-US" sz="2800" i="1" dirty="0">
                <a:solidFill>
                  <a:srgbClr val="FF0000"/>
                </a:solidFill>
                <a:ea typeface="宋体" panose="02010600030101010101" pitchFamily="2" charset="-122"/>
              </a:rPr>
              <a:t> </a:t>
            </a:r>
            <a:r>
              <a:rPr lang="en-US" sz="2800" dirty="0">
                <a:ea typeface="宋体" panose="02010600030101010101" pitchFamily="2" charset="-122"/>
              </a:rPr>
              <a:t>or </a:t>
            </a:r>
            <a:r>
              <a:rPr lang="en-US" sz="2800" b="1" dirty="0">
                <a:ea typeface="宋体" panose="02010600030101010101" pitchFamily="2" charset="-122"/>
              </a:rPr>
              <a:t>associative memory</a:t>
            </a:r>
            <a:r>
              <a:rPr lang="en-US" sz="2800" dirty="0">
                <a:ea typeface="宋体" panose="02010600030101010101" pitchFamily="2" charset="-122"/>
              </a:rPr>
              <a:t>, to map virtual addresses to physical addresses without using the page table.</a:t>
            </a:r>
          </a:p>
          <a:p>
            <a:pPr marL="0" indent="0" eaLnBrk="1" hangingPunct="1">
              <a:lnSpc>
                <a:spcPct val="120000"/>
              </a:lnSpc>
              <a:buNone/>
            </a:pPr>
            <a:r>
              <a:rPr lang="en-US" sz="2800" dirty="0">
                <a:ea typeface="宋体" panose="02010600030101010101" pitchFamily="2" charset="-122"/>
              </a:rPr>
              <a:t> </a:t>
            </a:r>
          </a:p>
        </p:txBody>
      </p:sp>
    </p:spTree>
    <p:extLst>
      <p:ext uri="{BB962C8B-B14F-4D97-AF65-F5344CB8AC3E}">
        <p14:creationId xmlns:p14="http://schemas.microsoft.com/office/powerpoint/2010/main" val="165352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4D3CCB2C-F58A-4F1E-834D-037406F33F8E}" type="slidenum">
              <a:rPr lang="zh-CN" altLang="en-US" sz="1400">
                <a:ea typeface="宋体" panose="02010600030101010101" pitchFamily="2" charset="-122"/>
              </a:rPr>
              <a:pPr algn="r" eaLnBrk="1" hangingPunct="1"/>
              <a:t>101</a:t>
            </a:fld>
            <a:endParaRPr lang="zh-CN" altLang="en-US" sz="1400">
              <a:ea typeface="宋体" panose="02010600030101010101" pitchFamily="2" charset="-122"/>
            </a:endParaRPr>
          </a:p>
        </p:txBody>
      </p:sp>
      <p:sp>
        <p:nvSpPr>
          <p:cNvPr id="34819" name="Rectangle 2"/>
          <p:cNvSpPr>
            <a:spLocks noGrp="1" noChangeArrowheads="1"/>
          </p:cNvSpPr>
          <p:nvPr>
            <p:ph type="title" idx="4294967295"/>
          </p:nvPr>
        </p:nvSpPr>
        <p:spPr>
          <a:xfrm>
            <a:off x="628759" y="114272"/>
            <a:ext cx="7888070" cy="1123809"/>
          </a:xfrm>
        </p:spPr>
        <p:txBody>
          <a:bodyPr>
            <a:normAutofit/>
          </a:bodyPr>
          <a:lstStyle/>
          <a:p>
            <a:pPr algn="ctr" eaLnBrk="1" hangingPunct="1"/>
            <a:r>
              <a:rPr lang="en-US" altLang="zh-CN" sz="3800" b="1" dirty="0">
                <a:ea typeface="宋体" panose="02010600030101010101" pitchFamily="2" charset="-122"/>
              </a:rPr>
              <a:t>Paging Hardware With TLB</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l="1364" t="1157" r="1537" b="1157"/>
          <a:stretch>
            <a:fillRect/>
          </a:stretch>
        </p:blipFill>
        <p:spPr bwMode="auto">
          <a:xfrm>
            <a:off x="1716882" y="1531938"/>
            <a:ext cx="5840412" cy="44069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86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A7243712-D162-4AF5-A11B-79B9B6CC2FD3}" type="slidenum">
              <a:rPr lang="zh-CN" altLang="en-US" sz="1400">
                <a:ea typeface="宋体" panose="02010600030101010101" pitchFamily="2" charset="-122"/>
              </a:rPr>
              <a:pPr algn="r" eaLnBrk="1" hangingPunct="1"/>
              <a:t>102</a:t>
            </a:fld>
            <a:endParaRPr lang="zh-CN" altLang="en-US" sz="1400">
              <a:ea typeface="宋体" panose="02010600030101010101" pitchFamily="2" charset="-122"/>
            </a:endParaRPr>
          </a:p>
        </p:txBody>
      </p:sp>
      <p:sp>
        <p:nvSpPr>
          <p:cNvPr id="35843" name="Rectangle 2"/>
          <p:cNvSpPr>
            <a:spLocks noGrp="1" noChangeArrowheads="1"/>
          </p:cNvSpPr>
          <p:nvPr>
            <p:ph type="title" idx="4294967295"/>
          </p:nvPr>
        </p:nvSpPr>
        <p:spPr>
          <a:xfrm>
            <a:off x="628759" y="122366"/>
            <a:ext cx="7888070" cy="1115716"/>
          </a:xfrm>
        </p:spPr>
        <p:txBody>
          <a:bodyPr>
            <a:normAutofit/>
          </a:bodyPr>
          <a:lstStyle/>
          <a:p>
            <a:pPr algn="ctr" eaLnBrk="1" hangingPunct="1"/>
            <a:r>
              <a:rPr lang="en-US" altLang="zh-CN" sz="3800" b="1" dirty="0">
                <a:ea typeface="宋体" panose="02010600030101010101" pitchFamily="2" charset="-122"/>
              </a:rPr>
              <a:t>Inverted Page Table</a:t>
            </a:r>
          </a:p>
        </p:txBody>
      </p:sp>
      <p:sp>
        <p:nvSpPr>
          <p:cNvPr id="35844" name="Rectangle 3"/>
          <p:cNvSpPr>
            <a:spLocks noGrp="1" noChangeArrowheads="1"/>
          </p:cNvSpPr>
          <p:nvPr>
            <p:ph type="body" idx="4294967295"/>
          </p:nvPr>
        </p:nvSpPr>
        <p:spPr>
          <a:xfrm>
            <a:off x="454819" y="1173163"/>
            <a:ext cx="8312150" cy="5327650"/>
          </a:xfrm>
        </p:spPr>
        <p:txBody>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Usually, each process has a page table associated with it. One of drawbacks of this method is that each page table may consist of millions of entries.</a:t>
            </a:r>
          </a:p>
          <a:p>
            <a:pPr eaLnBrk="1" hangingPunct="1">
              <a:lnSpc>
                <a:spcPct val="100000"/>
              </a:lnSpc>
              <a:buFont typeface="Wingdings" panose="05000000000000000000" pitchFamily="2" charset="2"/>
              <a:buChar char="l"/>
            </a:pPr>
            <a:r>
              <a:rPr lang="en-US" altLang="zh-CN" sz="2800" dirty="0">
                <a:ea typeface="宋体" panose="02010600030101010101" pitchFamily="2" charset="-122"/>
              </a:rPr>
              <a:t>To solve this problem, an </a:t>
            </a:r>
            <a:r>
              <a:rPr lang="en-US" altLang="zh-CN" sz="2800" b="1" dirty="0">
                <a:ea typeface="宋体" panose="02010600030101010101" pitchFamily="2" charset="-122"/>
              </a:rPr>
              <a:t>inverted page table</a:t>
            </a:r>
            <a:r>
              <a:rPr lang="en-US" altLang="zh-CN" sz="2800" dirty="0">
                <a:ea typeface="宋体" panose="02010600030101010101" pitchFamily="2" charset="-122"/>
              </a:rPr>
              <a:t> can be used. There is one entry for each real page (frame) of memory.</a:t>
            </a:r>
          </a:p>
          <a:p>
            <a:pPr eaLnBrk="1" hangingPunct="1">
              <a:lnSpc>
                <a:spcPct val="100000"/>
              </a:lnSpc>
              <a:buFont typeface="Wingdings" panose="05000000000000000000" pitchFamily="2" charset="2"/>
              <a:buChar char="l"/>
            </a:pPr>
            <a:r>
              <a:rPr lang="en-US" altLang="zh-CN" sz="2800" dirty="0">
                <a:ea typeface="宋体" panose="02010600030101010101" pitchFamily="2" charset="-122"/>
              </a:rPr>
              <a:t>Each entry consists of the virtual address of the page stored in that real memory location, with information about the process that owns that page.</a:t>
            </a:r>
          </a:p>
        </p:txBody>
      </p:sp>
    </p:spTree>
    <p:extLst>
      <p:ext uri="{BB962C8B-B14F-4D97-AF65-F5344CB8AC3E}">
        <p14:creationId xmlns:p14="http://schemas.microsoft.com/office/powerpoint/2010/main" val="32026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2DB221D5-F94E-4C7C-8FD0-05161D8DF4B8}" type="slidenum">
              <a:rPr lang="zh-CN" altLang="en-US" sz="1400">
                <a:ea typeface="宋体" panose="02010600030101010101" pitchFamily="2" charset="-122"/>
              </a:rPr>
              <a:pPr algn="r" eaLnBrk="1" hangingPunct="1"/>
              <a:t>103</a:t>
            </a:fld>
            <a:endParaRPr lang="zh-CN" altLang="en-US" sz="1400">
              <a:ea typeface="宋体" panose="02010600030101010101" pitchFamily="2" charset="-122"/>
            </a:endParaRPr>
          </a:p>
        </p:txBody>
      </p:sp>
      <p:sp>
        <p:nvSpPr>
          <p:cNvPr id="37891" name="Rectangle 2"/>
          <p:cNvSpPr>
            <a:spLocks noGrp="1" noChangeArrowheads="1"/>
          </p:cNvSpPr>
          <p:nvPr>
            <p:ph type="title" idx="4294967295"/>
          </p:nvPr>
        </p:nvSpPr>
        <p:spPr>
          <a:xfrm>
            <a:off x="600437" y="114273"/>
            <a:ext cx="7888070" cy="1325563"/>
          </a:xfrm>
        </p:spPr>
        <p:txBody>
          <a:bodyPr>
            <a:normAutofit/>
          </a:bodyPr>
          <a:lstStyle/>
          <a:p>
            <a:pPr algn="ctr" eaLnBrk="1" hangingPunct="1"/>
            <a:r>
              <a:rPr lang="en-US" altLang="zh-CN" sz="3800" b="1" dirty="0">
                <a:ea typeface="宋体" panose="02010600030101010101" pitchFamily="2" charset="-122"/>
              </a:rPr>
              <a:t>Inverted Page Table Architecture</a:t>
            </a:r>
          </a:p>
        </p:txBody>
      </p:sp>
      <p:pic>
        <p:nvPicPr>
          <p:cNvPr id="37892" name="Picture 3"/>
          <p:cNvPicPr>
            <a:picLocks noChangeAspect="1" noChangeArrowheads="1"/>
          </p:cNvPicPr>
          <p:nvPr/>
        </p:nvPicPr>
        <p:blipFill>
          <a:blip r:embed="rId2">
            <a:extLst>
              <a:ext uri="{28A0092B-C50C-407E-A947-70E740481C1C}">
                <a14:useLocalDpi xmlns:a14="http://schemas.microsoft.com/office/drawing/2010/main" val="0"/>
              </a:ext>
            </a:extLst>
          </a:blip>
          <a:srcRect l="639" t="4491" r="479" b="4591"/>
          <a:stretch>
            <a:fillRect/>
          </a:stretch>
        </p:blipFill>
        <p:spPr bwMode="auto">
          <a:xfrm>
            <a:off x="1686719" y="1592264"/>
            <a:ext cx="5899150" cy="433863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6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8369078E-C7ED-8E42-A81D-3D2866ABA953}" type="slidenum">
              <a:rPr lang="zh-CN" altLang="en-US" sz="1400">
                <a:ea typeface="宋体" charset="0"/>
                <a:cs typeface="宋体" charset="0"/>
              </a:rPr>
              <a:pPr algn="r" eaLnBrk="1" hangingPunct="1"/>
              <a:t>104</a:t>
            </a:fld>
            <a:endParaRPr lang="en-US" sz="1400" dirty="0">
              <a:ea typeface="宋体" charset="0"/>
              <a:cs typeface="宋体" charset="0"/>
            </a:endParaRPr>
          </a:p>
        </p:txBody>
      </p:sp>
      <p:sp>
        <p:nvSpPr>
          <p:cNvPr id="4099" name="Rectangle 2"/>
          <p:cNvSpPr>
            <a:spLocks noGrp="1" noChangeArrowheads="1"/>
          </p:cNvSpPr>
          <p:nvPr>
            <p:ph type="title" idx="4294967295"/>
          </p:nvPr>
        </p:nvSpPr>
        <p:spPr>
          <a:xfrm>
            <a:off x="628759" y="122364"/>
            <a:ext cx="7888070" cy="1026705"/>
          </a:xfrm>
        </p:spPr>
        <p:txBody>
          <a:bodyPr>
            <a:normAutofit/>
          </a:bodyPr>
          <a:lstStyle/>
          <a:p>
            <a:pPr algn="ctr" eaLnBrk="1" hangingPunct="1"/>
            <a:r>
              <a:rPr lang="en-US" sz="3800" b="1" dirty="0">
                <a:ea typeface="宋体" charset="0"/>
                <a:cs typeface="宋体" charset="0"/>
              </a:rPr>
              <a:t>Page Replacement Algorithms</a:t>
            </a:r>
          </a:p>
        </p:txBody>
      </p:sp>
      <p:sp>
        <p:nvSpPr>
          <p:cNvPr id="4100" name="Rectangle 3"/>
          <p:cNvSpPr>
            <a:spLocks noGrp="1" noChangeArrowheads="1"/>
          </p:cNvSpPr>
          <p:nvPr>
            <p:ph type="body" idx="4294967295"/>
          </p:nvPr>
        </p:nvSpPr>
        <p:spPr>
          <a:xfrm>
            <a:off x="414835" y="1222824"/>
            <a:ext cx="7499175" cy="4772025"/>
          </a:xfrm>
        </p:spPr>
        <p:txBody>
          <a:bodyPr>
            <a:normAutofit/>
          </a:bodyPr>
          <a:lstStyle/>
          <a:p>
            <a:pPr eaLnBrk="1" hangingPunct="1">
              <a:buFont typeface="Wingdings" panose="05000000000000000000" pitchFamily="2" charset="2"/>
              <a:buChar char="l"/>
            </a:pPr>
            <a:r>
              <a:rPr lang="en-US" sz="2800" dirty="0">
                <a:ea typeface="宋体" charset="0"/>
                <a:cs typeface="宋体" charset="0"/>
              </a:rPr>
              <a:t>Page fault forces choice </a:t>
            </a:r>
          </a:p>
          <a:p>
            <a:pPr lvl="1" eaLnBrk="1" hangingPunct="1">
              <a:buFont typeface="Wingdings" panose="05000000000000000000" pitchFamily="2" charset="2"/>
              <a:buChar char="ü"/>
            </a:pPr>
            <a:r>
              <a:rPr lang="en-US" sz="2000" dirty="0">
                <a:ea typeface="宋体" charset="0"/>
                <a:cs typeface="宋体" charset="0"/>
              </a:rPr>
              <a:t>which page must be removed</a:t>
            </a:r>
          </a:p>
          <a:p>
            <a:pPr lvl="1" eaLnBrk="1" hangingPunct="1">
              <a:buFont typeface="Wingdings" panose="05000000000000000000" pitchFamily="2" charset="2"/>
              <a:buChar char="ü"/>
            </a:pPr>
            <a:r>
              <a:rPr lang="en-US" sz="2000" dirty="0">
                <a:ea typeface="宋体" charset="0"/>
                <a:cs typeface="宋体" charset="0"/>
              </a:rPr>
              <a:t>make room for incoming page</a:t>
            </a:r>
          </a:p>
          <a:p>
            <a:pPr lvl="1" eaLnBrk="1" hangingPunct="1">
              <a:buFont typeface="Wingdings" panose="05000000000000000000" pitchFamily="2" charset="2"/>
              <a:buChar char="ü"/>
            </a:pPr>
            <a:endParaRPr lang="en-US" sz="2000" dirty="0">
              <a:ea typeface="宋体" charset="0"/>
              <a:cs typeface="宋体" charset="0"/>
            </a:endParaRPr>
          </a:p>
          <a:p>
            <a:pPr eaLnBrk="1" hangingPunct="1">
              <a:buFont typeface="Wingdings" panose="05000000000000000000" pitchFamily="2" charset="2"/>
              <a:buChar char="l"/>
            </a:pPr>
            <a:r>
              <a:rPr lang="en-US" sz="2800" dirty="0">
                <a:ea typeface="宋体" charset="0"/>
                <a:cs typeface="宋体" charset="0"/>
              </a:rPr>
              <a:t>Modified page must first be saved</a:t>
            </a:r>
          </a:p>
          <a:p>
            <a:pPr lvl="1" eaLnBrk="1" hangingPunct="1">
              <a:buFont typeface="Wingdings" panose="05000000000000000000" pitchFamily="2" charset="2"/>
              <a:buChar char="ü"/>
            </a:pPr>
            <a:r>
              <a:rPr lang="en-US" sz="2000" dirty="0">
                <a:ea typeface="宋体" charset="0"/>
                <a:cs typeface="宋体" charset="0"/>
              </a:rPr>
              <a:t>unmodified just overwritten</a:t>
            </a:r>
          </a:p>
          <a:p>
            <a:pPr lvl="1" eaLnBrk="1" hangingPunct="1">
              <a:buFont typeface="Wingdings" panose="05000000000000000000" pitchFamily="2" charset="2"/>
              <a:buChar char="ü"/>
            </a:pPr>
            <a:endParaRPr lang="en-US" sz="2000" dirty="0">
              <a:ea typeface="宋体" charset="0"/>
              <a:cs typeface="宋体" charset="0"/>
            </a:endParaRPr>
          </a:p>
          <a:p>
            <a:pPr eaLnBrk="1" hangingPunct="1">
              <a:buFont typeface="Wingdings" panose="05000000000000000000" pitchFamily="2" charset="2"/>
              <a:buChar char="l"/>
            </a:pPr>
            <a:r>
              <a:rPr lang="en-US" sz="2800" dirty="0">
                <a:ea typeface="宋体" charset="0"/>
                <a:cs typeface="宋体" charset="0"/>
              </a:rPr>
              <a:t>Better not to choose an often used page</a:t>
            </a:r>
          </a:p>
          <a:p>
            <a:pPr lvl="1" eaLnBrk="1" hangingPunct="1">
              <a:buFont typeface="Wingdings" panose="05000000000000000000" pitchFamily="2" charset="2"/>
              <a:buChar char="ü"/>
            </a:pPr>
            <a:r>
              <a:rPr lang="en-US" sz="2000" dirty="0">
                <a:ea typeface="宋体" charset="0"/>
                <a:cs typeface="宋体" charset="0"/>
              </a:rPr>
              <a:t>will probably need to be brought back in soon</a:t>
            </a:r>
          </a:p>
        </p:txBody>
      </p:sp>
      <p:pic>
        <p:nvPicPr>
          <p:cNvPr id="5" name="Picture 4" descr="4-10">
            <a:extLst>
              <a:ext uri="{FF2B5EF4-FFF2-40B4-BE49-F238E27FC236}">
                <a16:creationId xmlns:a16="http://schemas.microsoft.com/office/drawing/2014/main" id="{EC019C12-E46E-4F31-97EE-1C77981E4F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3569" y="1222824"/>
            <a:ext cx="2533104" cy="361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64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4AD7670A-0FF3-9C40-8DC0-FEA926280073}" type="slidenum">
              <a:rPr lang="zh-CN" altLang="en-US" sz="1400">
                <a:ea typeface="宋体" charset="0"/>
                <a:cs typeface="宋体" charset="0"/>
              </a:rPr>
              <a:pPr algn="r" eaLnBrk="1" hangingPunct="1"/>
              <a:t>105</a:t>
            </a:fld>
            <a:endParaRPr lang="en-US" sz="1400" dirty="0">
              <a:ea typeface="宋体" charset="0"/>
              <a:cs typeface="宋体" charset="0"/>
            </a:endParaRPr>
          </a:p>
        </p:txBody>
      </p:sp>
      <p:sp>
        <p:nvSpPr>
          <p:cNvPr id="6147"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400" b="1" dirty="0">
                <a:solidFill>
                  <a:srgbClr val="FF0000"/>
                </a:solidFill>
                <a:ea typeface="宋体" charset="0"/>
                <a:cs typeface="宋体" charset="0"/>
              </a:rPr>
              <a:t>N</a:t>
            </a:r>
            <a:r>
              <a:rPr lang="en-US" sz="3400" b="1" dirty="0">
                <a:ea typeface="宋体" charset="0"/>
                <a:cs typeface="宋体" charset="0"/>
              </a:rPr>
              <a:t>ot </a:t>
            </a:r>
            <a:r>
              <a:rPr lang="en-US" sz="3400" b="1" dirty="0">
                <a:solidFill>
                  <a:srgbClr val="FF0000"/>
                </a:solidFill>
                <a:ea typeface="宋体" charset="0"/>
                <a:cs typeface="宋体" charset="0"/>
              </a:rPr>
              <a:t>R</a:t>
            </a:r>
            <a:r>
              <a:rPr lang="en-US" sz="3400" b="1" dirty="0">
                <a:ea typeface="宋体" charset="0"/>
                <a:cs typeface="宋体" charset="0"/>
              </a:rPr>
              <a:t>ecently </a:t>
            </a:r>
            <a:r>
              <a:rPr lang="en-US" sz="3400" b="1" dirty="0">
                <a:solidFill>
                  <a:srgbClr val="FF0000"/>
                </a:solidFill>
                <a:ea typeface="宋体" charset="0"/>
                <a:cs typeface="宋体" charset="0"/>
              </a:rPr>
              <a:t>U</a:t>
            </a:r>
            <a:r>
              <a:rPr lang="en-US" sz="3400" b="1" dirty="0">
                <a:ea typeface="宋体" charset="0"/>
                <a:cs typeface="宋体" charset="0"/>
              </a:rPr>
              <a:t>sed Page Replacement Algorithm</a:t>
            </a:r>
          </a:p>
        </p:txBody>
      </p:sp>
      <p:sp>
        <p:nvSpPr>
          <p:cNvPr id="6148" name="Rectangle 3"/>
          <p:cNvSpPr>
            <a:spLocks noGrp="1" noChangeArrowheads="1"/>
          </p:cNvSpPr>
          <p:nvPr>
            <p:ph type="body" idx="4294967295"/>
          </p:nvPr>
        </p:nvSpPr>
        <p:spPr>
          <a:xfrm>
            <a:off x="454105" y="1103313"/>
            <a:ext cx="8278662" cy="5448300"/>
          </a:xfrm>
        </p:spPr>
        <p:txBody>
          <a:bodyPr/>
          <a:lstStyle/>
          <a:p>
            <a:pPr eaLnBrk="1" hangingPunct="1">
              <a:lnSpc>
                <a:spcPct val="80000"/>
              </a:lnSpc>
              <a:buFont typeface="Wingdings" panose="05000000000000000000" pitchFamily="2" charset="2"/>
              <a:buChar char="l"/>
            </a:pPr>
            <a:r>
              <a:rPr lang="en-US" sz="2600" b="1" dirty="0">
                <a:ea typeface="宋体" charset="0"/>
                <a:cs typeface="宋体" charset="0"/>
              </a:rPr>
              <a:t>Each page has Reference bit (R) and Modified bit (M).</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bits are set when page is referenced (read or written recently), modified (written to)</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when a process starts, both bits R and M are set to 0 for all pages.</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periodically, (on each clock interval (20msec) ), the R bit is cleared. (i.e. R=0).</a:t>
            </a:r>
          </a:p>
          <a:p>
            <a:pPr eaLnBrk="1" hangingPunct="1">
              <a:lnSpc>
                <a:spcPct val="80000"/>
              </a:lnSpc>
              <a:buFont typeface="Wingdings" panose="05000000000000000000" pitchFamily="2" charset="2"/>
              <a:buChar char="l"/>
            </a:pPr>
            <a:r>
              <a:rPr lang="en-US" sz="2800" b="1" dirty="0">
                <a:ea typeface="宋体" charset="0"/>
                <a:cs typeface="宋体" charset="0"/>
              </a:rPr>
              <a:t>Pages are classified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0: not referenced, not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1: not referenced,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2: referenced, not modified</a:t>
            </a:r>
          </a:p>
          <a:p>
            <a:pPr marL="914400" lvl="1" indent="-457200" eaLnBrk="1" hangingPunct="1">
              <a:lnSpc>
                <a:spcPct val="80000"/>
              </a:lnSpc>
              <a:buClr>
                <a:schemeClr val="tx1"/>
              </a:buClr>
              <a:buSzPct val="50000"/>
              <a:buFont typeface="Wingdings" panose="05000000000000000000" pitchFamily="2" charset="2"/>
              <a:buChar char="ü"/>
            </a:pPr>
            <a:r>
              <a:rPr lang="en-US" sz="2400" dirty="0">
                <a:ea typeface="宋体" charset="0"/>
                <a:cs typeface="宋体" charset="0"/>
              </a:rPr>
              <a:t>Class 3: referenced, modified</a:t>
            </a:r>
          </a:p>
          <a:p>
            <a:pPr eaLnBrk="1" hangingPunct="1">
              <a:lnSpc>
                <a:spcPct val="80000"/>
              </a:lnSpc>
              <a:buFont typeface="Wingdings" panose="05000000000000000000" pitchFamily="2" charset="2"/>
              <a:buChar char="l"/>
            </a:pPr>
            <a:r>
              <a:rPr lang="en-US" sz="2800" b="1" dirty="0">
                <a:solidFill>
                  <a:srgbClr val="FF0000"/>
                </a:solidFill>
                <a:ea typeface="宋体" charset="0"/>
                <a:cs typeface="宋体" charset="0"/>
              </a:rPr>
              <a:t>NRU</a:t>
            </a:r>
            <a:r>
              <a:rPr lang="en-US" sz="2800" b="1" dirty="0">
                <a:ea typeface="宋体" charset="0"/>
                <a:cs typeface="宋体" charset="0"/>
              </a:rPr>
              <a:t> removes page at random</a:t>
            </a:r>
          </a:p>
          <a:p>
            <a:pPr marL="914400" lvl="1" indent="-457200" eaLnBrk="1" hangingPunct="1">
              <a:lnSpc>
                <a:spcPct val="80000"/>
              </a:lnSpc>
              <a:buFont typeface="Wingdings" panose="05000000000000000000" pitchFamily="2" charset="2"/>
              <a:buChar char="ü"/>
            </a:pPr>
            <a:r>
              <a:rPr lang="en-US" sz="2400" dirty="0">
                <a:ea typeface="宋体" charset="0"/>
                <a:cs typeface="宋体" charset="0"/>
              </a:rPr>
              <a:t>from lowest numbered non-empty class</a:t>
            </a:r>
          </a:p>
        </p:txBody>
      </p:sp>
    </p:spTree>
    <p:extLst>
      <p:ext uri="{BB962C8B-B14F-4D97-AF65-F5344CB8AC3E}">
        <p14:creationId xmlns:p14="http://schemas.microsoft.com/office/powerpoint/2010/main" val="23562598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AAB1DE2-7F12-244E-838A-3C7750C40CF5}" type="slidenum">
              <a:rPr lang="zh-CN" altLang="en-US" sz="1400">
                <a:ea typeface="宋体" charset="0"/>
                <a:cs typeface="宋体" charset="0"/>
              </a:rPr>
              <a:pPr algn="r" eaLnBrk="1" hangingPunct="1"/>
              <a:t>106</a:t>
            </a:fld>
            <a:endParaRPr lang="en-US" sz="1400" dirty="0">
              <a:ea typeface="宋体" charset="0"/>
              <a:cs typeface="宋体" charset="0"/>
            </a:endParaRPr>
          </a:p>
        </p:txBody>
      </p:sp>
      <p:sp>
        <p:nvSpPr>
          <p:cNvPr id="11267" name="Rectangle 2"/>
          <p:cNvSpPr>
            <a:spLocks noGrp="1" noChangeArrowheads="1"/>
          </p:cNvSpPr>
          <p:nvPr>
            <p:ph type="title" idx="4294967295"/>
          </p:nvPr>
        </p:nvSpPr>
        <p:spPr>
          <a:xfrm>
            <a:off x="701587" y="94042"/>
            <a:ext cx="7888070" cy="1325563"/>
          </a:xfrm>
        </p:spPr>
        <p:txBody>
          <a:bodyPr>
            <a:normAutofit/>
          </a:bodyPr>
          <a:lstStyle/>
          <a:p>
            <a:pPr algn="ctr" eaLnBrk="1" hangingPunct="1"/>
            <a:r>
              <a:rPr lang="en-US" sz="3800" b="1" dirty="0">
                <a:solidFill>
                  <a:srgbClr val="FF0000"/>
                </a:solidFill>
                <a:ea typeface="宋体" charset="0"/>
                <a:cs typeface="宋体" charset="0"/>
              </a:rPr>
              <a:t>L</a:t>
            </a:r>
            <a:r>
              <a:rPr lang="en-US" sz="3800" b="1" dirty="0">
                <a:ea typeface="宋体" charset="0"/>
                <a:cs typeface="宋体" charset="0"/>
              </a:rPr>
              <a:t>east </a:t>
            </a:r>
            <a:r>
              <a:rPr lang="en-US" sz="3800" b="1" dirty="0">
                <a:solidFill>
                  <a:srgbClr val="FF0000"/>
                </a:solidFill>
                <a:ea typeface="宋体" charset="0"/>
                <a:cs typeface="宋体" charset="0"/>
              </a:rPr>
              <a:t>R</a:t>
            </a:r>
            <a:r>
              <a:rPr lang="en-US" sz="3800" b="1" dirty="0">
                <a:ea typeface="宋体" charset="0"/>
                <a:cs typeface="宋体" charset="0"/>
              </a:rPr>
              <a:t>ecently </a:t>
            </a:r>
            <a:r>
              <a:rPr lang="en-US" sz="3800" b="1" dirty="0">
                <a:solidFill>
                  <a:srgbClr val="FF0000"/>
                </a:solidFill>
                <a:ea typeface="宋体" charset="0"/>
                <a:cs typeface="宋体" charset="0"/>
              </a:rPr>
              <a:t>U</a:t>
            </a:r>
            <a:r>
              <a:rPr lang="en-US" sz="3800" b="1" dirty="0">
                <a:ea typeface="宋体" charset="0"/>
                <a:cs typeface="宋体" charset="0"/>
              </a:rPr>
              <a:t>sed (LRU)</a:t>
            </a:r>
          </a:p>
        </p:txBody>
      </p:sp>
      <p:sp>
        <p:nvSpPr>
          <p:cNvPr id="11268" name="Rectangle 3"/>
          <p:cNvSpPr>
            <a:spLocks noGrp="1" noChangeArrowheads="1"/>
          </p:cNvSpPr>
          <p:nvPr>
            <p:ph type="body" idx="4294967295"/>
          </p:nvPr>
        </p:nvSpPr>
        <p:spPr>
          <a:xfrm>
            <a:off x="279448" y="1290134"/>
            <a:ext cx="8567638" cy="5280025"/>
          </a:xfrm>
        </p:spPr>
        <p:txBody>
          <a:bodyPr>
            <a:normAutofit/>
          </a:bodyPr>
          <a:lstStyle/>
          <a:p>
            <a:pPr eaLnBrk="1" hangingPunct="1">
              <a:lnSpc>
                <a:spcPct val="100000"/>
              </a:lnSpc>
              <a:buFont typeface="Wingdings" panose="05000000000000000000" pitchFamily="2" charset="2"/>
              <a:buChar char="l"/>
            </a:pPr>
            <a:r>
              <a:rPr lang="en-US" sz="2800" b="1" dirty="0">
                <a:ea typeface="宋体" charset="0"/>
                <a:cs typeface="宋体" charset="0"/>
              </a:rPr>
              <a:t>Assume pages used recently will used again soon</a:t>
            </a:r>
          </a:p>
          <a:p>
            <a:pPr lvl="1" eaLnBrk="1" hangingPunct="1">
              <a:lnSpc>
                <a:spcPct val="100000"/>
              </a:lnSpc>
              <a:buFont typeface="Wingdings" panose="05000000000000000000" pitchFamily="2" charset="2"/>
              <a:buChar char="ü"/>
            </a:pPr>
            <a:r>
              <a:rPr lang="en-US" sz="2800" dirty="0">
                <a:ea typeface="宋体" charset="0"/>
                <a:cs typeface="宋体" charset="0"/>
              </a:rPr>
              <a:t>throw out page that has been unused for longest time</a:t>
            </a:r>
          </a:p>
          <a:p>
            <a:pPr eaLnBrk="1" hangingPunct="1">
              <a:lnSpc>
                <a:spcPct val="100000"/>
              </a:lnSpc>
              <a:buFont typeface="Wingdings" panose="05000000000000000000" pitchFamily="2" charset="2"/>
              <a:buChar char="l"/>
            </a:pPr>
            <a:r>
              <a:rPr lang="en-US" sz="2800" b="1" dirty="0">
                <a:ea typeface="宋体" charset="0"/>
                <a:cs typeface="宋体" charset="0"/>
              </a:rPr>
              <a:t>Software Solution?</a:t>
            </a:r>
          </a:p>
          <a:p>
            <a:pPr marL="0" indent="0" eaLnBrk="1" hangingPunct="1">
              <a:lnSpc>
                <a:spcPct val="100000"/>
              </a:lnSpc>
              <a:buNone/>
            </a:pPr>
            <a:r>
              <a:rPr lang="en-US" sz="2800" b="1" dirty="0">
                <a:ea typeface="宋体" charset="0"/>
                <a:cs typeface="宋体" charset="0"/>
              </a:rPr>
              <a:t>Must keep a linked list of pages: </a:t>
            </a:r>
            <a:r>
              <a:rPr lang="en-US" sz="2800" dirty="0">
                <a:ea typeface="宋体" charset="0"/>
                <a:cs typeface="宋体" charset="0"/>
              </a:rPr>
              <a:t>most recently used at front, least at rear; update this list every memory reference </a:t>
            </a:r>
            <a:r>
              <a:rPr lang="en-US" sz="2800" dirty="0">
                <a:ea typeface="宋体" charset="0"/>
                <a:cs typeface="宋体" charset="0"/>
                <a:sym typeface="Wingdings" charset="0"/>
              </a:rPr>
              <a:t> </a:t>
            </a:r>
            <a:r>
              <a:rPr lang="en-US" sz="2800" dirty="0">
                <a:ea typeface="宋体" charset="0"/>
                <a:cs typeface="宋体" charset="0"/>
              </a:rPr>
              <a:t>Too expensive!!</a:t>
            </a:r>
          </a:p>
          <a:p>
            <a:pPr eaLnBrk="1" hangingPunct="1">
              <a:lnSpc>
                <a:spcPct val="100000"/>
              </a:lnSpc>
              <a:buFont typeface="Wingdings" panose="05000000000000000000" pitchFamily="2" charset="2"/>
              <a:buChar char="l"/>
            </a:pPr>
            <a:r>
              <a:rPr lang="en-US" sz="2800" b="1" dirty="0">
                <a:ea typeface="宋体" charset="0"/>
                <a:cs typeface="宋体" charset="0"/>
              </a:rPr>
              <a:t>Hardware solution?</a:t>
            </a:r>
          </a:p>
          <a:p>
            <a:pPr marL="0" indent="0" eaLnBrk="1" hangingPunct="1">
              <a:lnSpc>
                <a:spcPct val="100000"/>
              </a:lnSpc>
              <a:buNone/>
            </a:pPr>
            <a:r>
              <a:rPr lang="en-US" sz="2800" b="1" dirty="0">
                <a:ea typeface="宋体" charset="0"/>
                <a:cs typeface="宋体" charset="0"/>
              </a:rPr>
              <a:t> </a:t>
            </a:r>
            <a:r>
              <a:rPr lang="en-US" sz="2800" dirty="0">
                <a:ea typeface="宋体" charset="0"/>
                <a:cs typeface="宋体" charset="0"/>
              </a:rPr>
              <a:t>Equip hardware with a 64 bit counter. </a:t>
            </a:r>
          </a:p>
          <a:p>
            <a:pPr lvl="1" eaLnBrk="1" hangingPunct="1"/>
            <a:endParaRPr lang="en-US" dirty="0">
              <a:ea typeface="宋体" charset="0"/>
              <a:cs typeface="宋体" charset="0"/>
            </a:endParaRPr>
          </a:p>
        </p:txBody>
      </p:sp>
    </p:spTree>
    <p:extLst>
      <p:ext uri="{BB962C8B-B14F-4D97-AF65-F5344CB8AC3E}">
        <p14:creationId xmlns:p14="http://schemas.microsoft.com/office/powerpoint/2010/main" val="103045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D08A54DE-CAC8-E642-B2C8-1C040E7CE466}" type="slidenum">
              <a:rPr lang="zh-CN" altLang="en-US" sz="1400">
                <a:ea typeface="宋体" charset="0"/>
                <a:cs typeface="宋体" charset="0"/>
              </a:rPr>
              <a:pPr algn="r" eaLnBrk="1" hangingPunct="1"/>
              <a:t>107</a:t>
            </a:fld>
            <a:endParaRPr lang="en-US" sz="1400">
              <a:ea typeface="宋体" charset="0"/>
              <a:cs typeface="宋体" charset="0"/>
            </a:endParaRPr>
          </a:p>
        </p:txBody>
      </p:sp>
      <p:sp>
        <p:nvSpPr>
          <p:cNvPr id="14339" name="Rectangle 2"/>
          <p:cNvSpPr>
            <a:spLocks noGrp="1" noChangeArrowheads="1"/>
          </p:cNvSpPr>
          <p:nvPr>
            <p:ph type="title" idx="4294967295"/>
          </p:nvPr>
        </p:nvSpPr>
        <p:spPr>
          <a:xfrm>
            <a:off x="685403" y="110228"/>
            <a:ext cx="7888070" cy="929600"/>
          </a:xfrm>
        </p:spPr>
        <p:txBody>
          <a:bodyPr>
            <a:normAutofit/>
          </a:bodyPr>
          <a:lstStyle/>
          <a:p>
            <a:pPr algn="ctr" eaLnBrk="1" hangingPunct="1"/>
            <a:r>
              <a:rPr lang="en-US" sz="3800" b="1" dirty="0">
                <a:ea typeface="宋体" charset="0"/>
                <a:cs typeface="宋体" charset="0"/>
              </a:rPr>
              <a:t>Simulating LRU in Software</a:t>
            </a:r>
          </a:p>
        </p:txBody>
      </p:sp>
      <p:sp>
        <p:nvSpPr>
          <p:cNvPr id="14340" name="Rectangle 3"/>
          <p:cNvSpPr>
            <a:spLocks noGrp="1" noChangeArrowheads="1"/>
          </p:cNvSpPr>
          <p:nvPr>
            <p:ph type="body" idx="4294967295"/>
          </p:nvPr>
        </p:nvSpPr>
        <p:spPr>
          <a:xfrm>
            <a:off x="273097" y="1233489"/>
            <a:ext cx="8567638" cy="5280025"/>
          </a:xfrm>
        </p:spPr>
        <p:txBody>
          <a:bodyPr/>
          <a:lstStyle/>
          <a:p>
            <a:pPr eaLnBrk="1" hangingPunct="1">
              <a:lnSpc>
                <a:spcPct val="90000"/>
              </a:lnSpc>
              <a:buFont typeface="Wingdings" panose="05000000000000000000" pitchFamily="2" charset="2"/>
              <a:buChar char="l"/>
            </a:pPr>
            <a:r>
              <a:rPr lang="en-US" sz="2800" dirty="0">
                <a:ea typeface="宋体" charset="0"/>
                <a:cs typeface="宋体" charset="0"/>
              </a:rPr>
              <a:t>LRU hardware is not usually available. NFU (Not Frequently Used) is implemented in software.</a:t>
            </a:r>
          </a:p>
          <a:p>
            <a:pPr lvl="1" eaLnBrk="1" hangingPunct="1">
              <a:buFont typeface="Wingdings" panose="05000000000000000000" pitchFamily="2" charset="2"/>
              <a:buChar char="ü"/>
            </a:pPr>
            <a:r>
              <a:rPr lang="en-US" sz="2400" dirty="0">
                <a:solidFill>
                  <a:srgbClr val="FF0000"/>
                </a:solidFill>
                <a:ea typeface="宋体" charset="0"/>
                <a:cs typeface="宋体" charset="0"/>
              </a:rPr>
              <a:t>At each clock interrupt</a:t>
            </a:r>
            <a:r>
              <a:rPr lang="en-US" sz="2400" dirty="0">
                <a:ea typeface="宋体" charset="0"/>
                <a:cs typeface="宋体" charset="0"/>
              </a:rPr>
              <a:t>, the R bit is added to the counter associated with each page. When a page fault occurs, the page with the lowest counter is replaced.</a:t>
            </a:r>
          </a:p>
          <a:p>
            <a:pPr lvl="1" eaLnBrk="1" hangingPunct="1">
              <a:buFont typeface="Wingdings" panose="05000000000000000000" pitchFamily="2" charset="2"/>
              <a:buChar char="ü"/>
            </a:pPr>
            <a:r>
              <a:rPr lang="en-US" sz="2400" dirty="0">
                <a:ea typeface="宋体" charset="0"/>
                <a:cs typeface="宋体" charset="0"/>
              </a:rPr>
              <a:t>Difference? Problem?</a:t>
            </a:r>
          </a:p>
          <a:p>
            <a:pPr marL="342946" lvl="1" indent="0" eaLnBrk="1" hangingPunct="1">
              <a:buNone/>
            </a:pPr>
            <a:r>
              <a:rPr lang="en-US" sz="2400" dirty="0">
                <a:ea typeface="宋体" charset="0"/>
                <a:cs typeface="宋体" charset="0"/>
              </a:rPr>
              <a:t> NFU never forgets, so a page referenced frequency long ago may have the highest counter.</a:t>
            </a:r>
          </a:p>
          <a:p>
            <a:pPr eaLnBrk="1" hangingPunct="1">
              <a:buFont typeface="Wingdings" panose="05000000000000000000" pitchFamily="2" charset="2"/>
              <a:buChar char="l"/>
            </a:pPr>
            <a:r>
              <a:rPr lang="en-US" sz="2800" dirty="0">
                <a:ea typeface="宋体" charset="0"/>
                <a:cs typeface="宋体" charset="0"/>
              </a:rPr>
              <a:t>Modified NFU = NFU with Aging - at each clock interrupt:</a:t>
            </a:r>
          </a:p>
          <a:p>
            <a:pPr lvl="1" eaLnBrk="1" hangingPunct="1">
              <a:buFont typeface="Wingdings" panose="05000000000000000000" pitchFamily="2" charset="2"/>
              <a:buChar char="ü"/>
            </a:pPr>
            <a:r>
              <a:rPr lang="en-US" sz="2400" dirty="0">
                <a:ea typeface="宋体" charset="0"/>
                <a:cs typeface="宋体" charset="0"/>
              </a:rPr>
              <a:t>	The counters are shifted right one bit, and</a:t>
            </a:r>
          </a:p>
          <a:p>
            <a:pPr lvl="1" eaLnBrk="1" hangingPunct="1">
              <a:buFont typeface="Wingdings" panose="05000000000000000000" pitchFamily="2" charset="2"/>
              <a:buChar char="ü"/>
            </a:pPr>
            <a:r>
              <a:rPr lang="en-US" sz="2400" dirty="0">
                <a:ea typeface="宋体" charset="0"/>
                <a:cs typeface="宋体" charset="0"/>
              </a:rPr>
              <a:t>	The R bits are added to the leftmost bit.</a:t>
            </a:r>
          </a:p>
          <a:p>
            <a:pPr lvl="1" eaLnBrk="1" hangingPunct="1">
              <a:buFont typeface="Wingdings" panose="05000000000000000000" pitchFamily="2" charset="2"/>
              <a:buChar char="ü"/>
            </a:pPr>
            <a:r>
              <a:rPr lang="en-US" sz="2400" dirty="0">
                <a:ea typeface="宋体" charset="0"/>
                <a:cs typeface="宋体" charset="0"/>
              </a:rPr>
              <a:t>	In this way, we can give higher priority to recent R values.</a:t>
            </a:r>
          </a:p>
        </p:txBody>
      </p:sp>
    </p:spTree>
    <p:extLst>
      <p:ext uri="{BB962C8B-B14F-4D97-AF65-F5344CB8AC3E}">
        <p14:creationId xmlns:p14="http://schemas.microsoft.com/office/powerpoint/2010/main" val="1849882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CBAEA4EE-0F63-A047-8B95-7BACA459CCD9}" type="slidenum">
              <a:rPr lang="zh-CN" altLang="en-US" sz="1400">
                <a:ea typeface="宋体" charset="0"/>
                <a:cs typeface="宋体" charset="0"/>
              </a:rPr>
              <a:pPr algn="r" eaLnBrk="1" hangingPunct="1"/>
              <a:t>108</a:t>
            </a:fld>
            <a:endParaRPr lang="en-US" sz="1400">
              <a:ea typeface="宋体" charset="0"/>
              <a:cs typeface="宋体" charset="0"/>
            </a:endParaRPr>
          </a:p>
        </p:txBody>
      </p:sp>
      <p:sp>
        <p:nvSpPr>
          <p:cNvPr id="15363" name="Rectangle 2"/>
          <p:cNvSpPr>
            <a:spLocks noGrp="1" noChangeArrowheads="1"/>
          </p:cNvSpPr>
          <p:nvPr>
            <p:ph type="title" idx="4294967295"/>
          </p:nvPr>
        </p:nvSpPr>
        <p:spPr>
          <a:xfrm>
            <a:off x="685919" y="0"/>
            <a:ext cx="7773750" cy="1143000"/>
          </a:xfrm>
        </p:spPr>
        <p:txBody>
          <a:bodyPr>
            <a:normAutofit/>
          </a:bodyPr>
          <a:lstStyle/>
          <a:p>
            <a:pPr algn="ctr" eaLnBrk="1" hangingPunct="1"/>
            <a:r>
              <a:rPr lang="en-US" sz="3800" b="1" dirty="0">
                <a:ea typeface="宋体" charset="0"/>
                <a:cs typeface="宋体" charset="0"/>
              </a:rPr>
              <a:t>Simulating LRU in Software</a:t>
            </a:r>
          </a:p>
        </p:txBody>
      </p:sp>
      <p:sp>
        <p:nvSpPr>
          <p:cNvPr id="15364" name="Rectangle 3"/>
          <p:cNvSpPr>
            <a:spLocks noGrp="1" noChangeArrowheads="1"/>
          </p:cNvSpPr>
          <p:nvPr>
            <p:ph type="body" idx="4294967295"/>
          </p:nvPr>
        </p:nvSpPr>
        <p:spPr>
          <a:xfrm>
            <a:off x="685919" y="5410200"/>
            <a:ext cx="7773750" cy="685800"/>
          </a:xfrm>
        </p:spPr>
        <p:txBody>
          <a:bodyPr>
            <a:noAutofit/>
          </a:bodyPr>
          <a:lstStyle/>
          <a:p>
            <a:pPr eaLnBrk="1" hangingPunct="1">
              <a:lnSpc>
                <a:spcPct val="90000"/>
              </a:lnSpc>
              <a:buFont typeface="Wingdings" panose="05000000000000000000" pitchFamily="2" charset="2"/>
              <a:buChar char="l"/>
            </a:pPr>
            <a:r>
              <a:rPr lang="en-US" sz="2800" dirty="0">
                <a:ea typeface="宋体" charset="0"/>
                <a:cs typeface="宋体" charset="0"/>
              </a:rPr>
              <a:t>The aging algorithm simulates LRU in software</a:t>
            </a:r>
          </a:p>
          <a:p>
            <a:pPr eaLnBrk="1" hangingPunct="1">
              <a:lnSpc>
                <a:spcPct val="90000"/>
              </a:lnSpc>
              <a:buFont typeface="Wingdings" panose="05000000000000000000" pitchFamily="2" charset="2"/>
              <a:buChar char="l"/>
            </a:pPr>
            <a:r>
              <a:rPr lang="en-US" sz="2800" dirty="0">
                <a:ea typeface="宋体" charset="0"/>
                <a:cs typeface="宋体" charset="0"/>
              </a:rPr>
              <a:t>Note 6 pages for 5 clock ticks, (a) – (e)</a:t>
            </a:r>
          </a:p>
        </p:txBody>
      </p:sp>
      <p:pic>
        <p:nvPicPr>
          <p:cNvPr id="15365" name="Picture 4" descr="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10" y="1260475"/>
            <a:ext cx="6840138" cy="393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84824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5066BCA8-3917-694C-B95A-8B722D060B23}" type="slidenum">
              <a:rPr lang="zh-CN" altLang="en-US" sz="1400">
                <a:ea typeface="宋体" charset="0"/>
                <a:cs typeface="宋体" charset="0"/>
              </a:rPr>
              <a:pPr algn="r" eaLnBrk="1" hangingPunct="1"/>
              <a:t>109</a:t>
            </a:fld>
            <a:endParaRPr lang="en-US" sz="1400">
              <a:ea typeface="宋体" charset="0"/>
              <a:cs typeface="宋体" charset="0"/>
            </a:endParaRPr>
          </a:p>
        </p:txBody>
      </p:sp>
      <p:sp>
        <p:nvSpPr>
          <p:cNvPr id="16387" name="Rectangle 2"/>
          <p:cNvSpPr>
            <a:spLocks noGrp="1" noChangeArrowheads="1"/>
          </p:cNvSpPr>
          <p:nvPr>
            <p:ph type="title" idx="4294967295"/>
          </p:nvPr>
        </p:nvSpPr>
        <p:spPr>
          <a:xfrm>
            <a:off x="643049" y="106180"/>
            <a:ext cx="7888070" cy="1006475"/>
          </a:xfrm>
        </p:spPr>
        <p:txBody>
          <a:bodyPr>
            <a:normAutofit/>
          </a:bodyPr>
          <a:lstStyle/>
          <a:p>
            <a:pPr algn="ctr" eaLnBrk="1" hangingPunct="1"/>
            <a:r>
              <a:rPr lang="en-US" sz="3800" b="1" dirty="0">
                <a:ea typeface="宋体" charset="0"/>
                <a:cs typeface="宋体" charset="0"/>
              </a:rPr>
              <a:t>Working-Set Model</a:t>
            </a:r>
          </a:p>
        </p:txBody>
      </p:sp>
      <p:sp>
        <p:nvSpPr>
          <p:cNvPr id="16388" name="Rectangle 3"/>
          <p:cNvSpPr>
            <a:spLocks noGrp="1" noChangeArrowheads="1"/>
          </p:cNvSpPr>
          <p:nvPr>
            <p:ph type="body" idx="4294967295"/>
          </p:nvPr>
        </p:nvSpPr>
        <p:spPr>
          <a:xfrm>
            <a:off x="382654" y="1155700"/>
            <a:ext cx="8408860" cy="5440363"/>
          </a:xfrm>
        </p:spPr>
        <p:txBody>
          <a:bodyPr>
            <a:normAutofit/>
          </a:bodyPr>
          <a:lstStyle/>
          <a:p>
            <a:pPr eaLnBrk="1" hangingPunct="1">
              <a:lnSpc>
                <a:spcPct val="90000"/>
              </a:lnSpc>
              <a:buFont typeface="Wingdings" panose="05000000000000000000" pitchFamily="2" charset="2"/>
              <a:buChar char="l"/>
            </a:pPr>
            <a:r>
              <a:rPr lang="zh-CN" altLang="en-US" sz="2400" dirty="0">
                <a:ea typeface="宋体" charset="0"/>
                <a:sym typeface="Symbol" charset="0"/>
              </a:rPr>
              <a:t>Pages are loaded only on demand. This strategy is called </a:t>
            </a:r>
            <a:r>
              <a:rPr lang="zh-CN" altLang="en-US" sz="2400" b="1" dirty="0">
                <a:solidFill>
                  <a:srgbClr val="FF0000"/>
                </a:solidFill>
                <a:ea typeface="宋体" charset="0"/>
                <a:sym typeface="Symbol" charset="0"/>
              </a:rPr>
              <a:t>demand paging</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During the phase of execution the process references relatively small fraction of its pages. This is called a </a:t>
            </a:r>
            <a:r>
              <a:rPr lang="zh-CN" altLang="en-US" sz="2400" b="1" dirty="0">
                <a:solidFill>
                  <a:srgbClr val="FF0000"/>
                </a:solidFill>
                <a:ea typeface="宋体" charset="0"/>
                <a:sym typeface="Symbol" charset="0"/>
              </a:rPr>
              <a:t>locality of reference</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The set of pages that a process is using currently is called its </a:t>
            </a:r>
            <a:r>
              <a:rPr lang="zh-CN" altLang="en-US" sz="2400" b="1" dirty="0">
                <a:solidFill>
                  <a:srgbClr val="FF0000"/>
                </a:solidFill>
                <a:ea typeface="宋体" charset="0"/>
                <a:sym typeface="Symbol" charset="0"/>
              </a:rPr>
              <a:t>working set</a:t>
            </a:r>
            <a:r>
              <a:rPr lang="zh-CN" altLang="en-US" sz="2400" dirty="0">
                <a:ea typeface="宋体" charset="0"/>
                <a:sym typeface="Symbol" charset="0"/>
              </a:rPr>
              <a:t>.</a:t>
            </a:r>
          </a:p>
          <a:p>
            <a:pPr eaLnBrk="1" hangingPunct="1">
              <a:lnSpc>
                <a:spcPct val="90000"/>
              </a:lnSpc>
              <a:buFont typeface="Wingdings" panose="05000000000000000000" pitchFamily="2" charset="2"/>
              <a:buChar char="l"/>
            </a:pPr>
            <a:r>
              <a:rPr lang="zh-CN" altLang="en-US" sz="2400" dirty="0">
                <a:ea typeface="宋体" charset="0"/>
                <a:sym typeface="Symbol" charset="0"/>
              </a:rPr>
              <a:t>A program causing page faults every few instructions is said to be </a:t>
            </a:r>
            <a:r>
              <a:rPr lang="zh-CN" altLang="en-US" sz="2400" b="1" dirty="0">
                <a:solidFill>
                  <a:srgbClr val="FF0000"/>
                </a:solidFill>
                <a:ea typeface="宋体" charset="0"/>
                <a:sym typeface="Symbol" charset="0"/>
              </a:rPr>
              <a:t>thrashing</a:t>
            </a:r>
            <a:r>
              <a:rPr lang="zh-CN" altLang="en-US" sz="2400" dirty="0">
                <a:ea typeface="宋体" charset="0"/>
                <a:sym typeface="Symbol" charset="0"/>
              </a:rPr>
              <a:t>.</a:t>
            </a:r>
          </a:p>
          <a:p>
            <a:pPr>
              <a:buFont typeface="Wingdings" panose="05000000000000000000" pitchFamily="2" charset="2"/>
              <a:buChar char="l"/>
            </a:pPr>
            <a:r>
              <a:rPr lang="zh-CN" altLang="en-US" sz="2400" dirty="0">
                <a:ea typeface="宋体" charset="0"/>
                <a:sym typeface="Symbol" charset="0"/>
              </a:rPr>
              <a:t>Paging systems keep each proces</a:t>
            </a:r>
            <a:r>
              <a:rPr lang="en-US" altLang="zh-CN" sz="2400" dirty="0">
                <a:ea typeface="宋体" charset="0"/>
                <a:sym typeface="Symbol" charset="0"/>
              </a:rPr>
              <a:t>s’</a:t>
            </a:r>
            <a:r>
              <a:rPr lang="zh-CN" altLang="en-US" sz="2400" dirty="0">
                <a:ea typeface="宋体" charset="0"/>
                <a:sym typeface="Symbol" charset="0"/>
              </a:rPr>
              <a:t>s working set in memory before letting the process run. This approach is called the </a:t>
            </a:r>
            <a:r>
              <a:rPr lang="zh-CN" altLang="en-US" sz="2400" b="1" dirty="0">
                <a:solidFill>
                  <a:srgbClr val="FF0000"/>
                </a:solidFill>
                <a:ea typeface="宋体" charset="0"/>
                <a:sym typeface="Symbol" charset="0"/>
              </a:rPr>
              <a:t>working set model</a:t>
            </a:r>
            <a:r>
              <a:rPr lang="zh-CN" altLang="en-US" sz="2400" dirty="0">
                <a:ea typeface="宋体" charset="0"/>
                <a:sym typeface="Symbol" charset="0"/>
              </a:rPr>
              <a:t>.</a:t>
            </a:r>
          </a:p>
        </p:txBody>
      </p:sp>
    </p:spTree>
    <p:extLst>
      <p:ext uri="{BB962C8B-B14F-4D97-AF65-F5344CB8AC3E}">
        <p14:creationId xmlns:p14="http://schemas.microsoft.com/office/powerpoint/2010/main" val="1454072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A82F1C-A987-4CD9-9014-BD36D44BBE93}"/>
              </a:ext>
            </a:extLst>
          </p:cNvPr>
          <p:cNvSpPr txBox="1"/>
          <p:nvPr/>
        </p:nvSpPr>
        <p:spPr>
          <a:xfrm>
            <a:off x="336582" y="239555"/>
            <a:ext cx="8183496" cy="369332"/>
          </a:xfrm>
          <a:prstGeom prst="rect">
            <a:avLst/>
          </a:prstGeom>
          <a:noFill/>
        </p:spPr>
        <p:txBody>
          <a:bodyPr wrap="square">
            <a:spAutoFit/>
          </a:bodyPr>
          <a:lstStyle/>
          <a:p>
            <a:r>
              <a:rPr lang="en-US" altLang="zh-CN" sz="1800" b="1" i="0" dirty="0">
                <a:solidFill>
                  <a:srgbClr val="231F20"/>
                </a:solidFill>
                <a:effectLst/>
                <a:latin typeface="Times-Roman"/>
              </a:rPr>
              <a:t>Chapter 5</a:t>
            </a:r>
          </a:p>
        </p:txBody>
      </p:sp>
      <p:pic>
        <p:nvPicPr>
          <p:cNvPr id="5" name="图片 4">
            <a:extLst>
              <a:ext uri="{FF2B5EF4-FFF2-40B4-BE49-F238E27FC236}">
                <a16:creationId xmlns:a16="http://schemas.microsoft.com/office/drawing/2014/main" id="{E59D8C04-D80D-4C05-A07C-84BFE95C8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82" y="801072"/>
            <a:ext cx="8569213" cy="1281537"/>
          </a:xfrm>
          <a:prstGeom prst="rect">
            <a:avLst/>
          </a:prstGeom>
        </p:spPr>
      </p:pic>
      <p:sp>
        <p:nvSpPr>
          <p:cNvPr id="7" name="Rectangle 2">
            <a:extLst>
              <a:ext uri="{FF2B5EF4-FFF2-40B4-BE49-F238E27FC236}">
                <a16:creationId xmlns:a16="http://schemas.microsoft.com/office/drawing/2014/main" id="{5D6EA563-0B28-4BD7-9592-B8F0CF46CB85}"/>
              </a:ext>
            </a:extLst>
          </p:cNvPr>
          <p:cNvSpPr>
            <a:spLocks noChangeArrowheads="1"/>
          </p:cNvSpPr>
          <p:nvPr/>
        </p:nvSpPr>
        <p:spPr bwMode="auto">
          <a:xfrm>
            <a:off x="676195" y="2840549"/>
            <a:ext cx="773013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latin typeface="Calibri" panose="020F0502020204030204" pitchFamily="34" charset="0"/>
                <a:ea typeface="宋体" panose="02010600030101010101" pitchFamily="2" charset="-122"/>
                <a:cs typeface="Times New Roman" panose="02020603050405020304" pitchFamily="18" charset="0"/>
              </a:rPr>
              <a:t>Answer: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(1) 500MHz/1ms = 500,000. So the register needs holding 500,000.</a:t>
            </a:r>
            <a:endParaRPr kumimoji="0" lang="en-US"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500MHz/100us = 50,000. The register needs holding 50,000.</a:t>
            </a:r>
            <a:endParaRPr kumimoji="0" lang="en-US" altLang="zh-CN"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67411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637500" y="6438900"/>
            <a:ext cx="41917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imes New Roman" charset="0"/>
                <a:ea typeface="ＭＳ Ｐゴシック" charset="0"/>
              </a:defRPr>
            </a:lvl1pPr>
            <a:lvl2pPr marL="742950" indent="-285750" eaLnBrk="0" hangingPunct="0">
              <a:defRPr>
                <a:solidFill>
                  <a:schemeClr val="tx1"/>
                </a:solidFill>
                <a:latin typeface="Times New Roman" charset="0"/>
                <a:ea typeface="ＭＳ Ｐゴシック" charset="0"/>
              </a:defRPr>
            </a:lvl2pPr>
            <a:lvl3pPr marL="1143000" indent="-228600" eaLnBrk="0" hangingPunct="0">
              <a:defRPr>
                <a:solidFill>
                  <a:schemeClr val="tx1"/>
                </a:solidFill>
                <a:latin typeface="Times New Roman" charset="0"/>
                <a:ea typeface="ＭＳ Ｐゴシック" charset="0"/>
              </a:defRPr>
            </a:lvl3pPr>
            <a:lvl4pPr marL="1600200" indent="-228600" eaLnBrk="0" hangingPunct="0">
              <a:defRPr>
                <a:solidFill>
                  <a:schemeClr val="tx1"/>
                </a:solidFill>
                <a:latin typeface="Times New Roman" charset="0"/>
                <a:ea typeface="ＭＳ Ｐゴシック" charset="0"/>
              </a:defRPr>
            </a:lvl4pPr>
            <a:lvl5pPr marL="2057400" indent="-228600" eaLnBrk="0" hangingPunct="0">
              <a:defRPr>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a:solidFill>
                  <a:schemeClr val="tx1"/>
                </a:solidFill>
                <a:latin typeface="Times New Roman" charset="0"/>
                <a:ea typeface="ＭＳ Ｐゴシック" charset="0"/>
              </a:defRPr>
            </a:lvl9pPr>
          </a:lstStyle>
          <a:p>
            <a:pPr algn="r" eaLnBrk="1" hangingPunct="1"/>
            <a:fld id="{1F92C287-5FF6-6F42-B29E-961979D3ABD8}" type="slidenum">
              <a:rPr lang="zh-CN" altLang="en-US" sz="1400">
                <a:ea typeface="宋体" charset="0"/>
                <a:cs typeface="宋体" charset="0"/>
              </a:rPr>
              <a:pPr algn="r" eaLnBrk="1" hangingPunct="1"/>
              <a:t>110</a:t>
            </a:fld>
            <a:endParaRPr lang="en-US" sz="1400" dirty="0">
              <a:ea typeface="宋体" charset="0"/>
              <a:cs typeface="宋体" charset="0"/>
            </a:endParaRPr>
          </a:p>
        </p:txBody>
      </p:sp>
      <p:sp>
        <p:nvSpPr>
          <p:cNvPr id="20483" name="Rectangle 2"/>
          <p:cNvSpPr>
            <a:spLocks noGrp="1" noChangeArrowheads="1"/>
          </p:cNvSpPr>
          <p:nvPr>
            <p:ph type="title" idx="4294967295"/>
          </p:nvPr>
        </p:nvSpPr>
        <p:spPr>
          <a:xfrm>
            <a:off x="717771" y="127794"/>
            <a:ext cx="7888070" cy="1325563"/>
          </a:xfrm>
        </p:spPr>
        <p:txBody>
          <a:bodyPr>
            <a:normAutofit/>
          </a:bodyPr>
          <a:lstStyle/>
          <a:p>
            <a:pPr algn="ctr" eaLnBrk="1" hangingPunct="1"/>
            <a:r>
              <a:rPr lang="en-US" sz="3800" b="1" dirty="0">
                <a:ea typeface="宋体" charset="0"/>
                <a:cs typeface="宋体" charset="0"/>
              </a:rPr>
              <a:t>Working-Set Model</a:t>
            </a:r>
          </a:p>
        </p:txBody>
      </p:sp>
      <p:sp>
        <p:nvSpPr>
          <p:cNvPr id="20484" name="Rectangle 3"/>
          <p:cNvSpPr>
            <a:spLocks noGrp="1" noChangeArrowheads="1"/>
          </p:cNvSpPr>
          <p:nvPr>
            <p:ph type="body" idx="4294967295"/>
          </p:nvPr>
        </p:nvSpPr>
        <p:spPr>
          <a:xfrm>
            <a:off x="358378" y="1274482"/>
            <a:ext cx="8408860" cy="4867373"/>
          </a:xfrm>
        </p:spPr>
        <p:txBody>
          <a:bodyPr>
            <a:normAutofit/>
          </a:bodyPr>
          <a:lstStyle/>
          <a:p>
            <a:pPr eaLnBrk="1" hangingPunct="1">
              <a:buFont typeface="Wingdings" panose="05000000000000000000" pitchFamily="2" charset="2"/>
              <a:buChar char="l"/>
            </a:pPr>
            <a:r>
              <a:rPr lang="zh-CN" altLang="en-US" sz="2800" dirty="0">
                <a:ea typeface="宋体" charset="0"/>
                <a:cs typeface="宋体" charset="0"/>
                <a:sym typeface="Symbol" charset="0"/>
              </a:rPr>
              <a:t>The idea is to examine the most recent page references. Evict a page that is not in the working set.</a:t>
            </a:r>
          </a:p>
          <a:p>
            <a:pPr eaLnBrk="1" hangingPunct="1">
              <a:buFont typeface="Wingdings" panose="05000000000000000000" pitchFamily="2" charset="2"/>
              <a:buChar char="l"/>
            </a:pPr>
            <a:r>
              <a:rPr lang="zh-CN" altLang="en-US" sz="2800" dirty="0">
                <a:ea typeface="宋体" charset="0"/>
                <a:cs typeface="宋体" charset="0"/>
                <a:sym typeface="Symbol" charset="0"/>
              </a:rPr>
              <a:t>The working set of a process is the set of pages it has referenced during the past </a:t>
            </a:r>
            <a:r>
              <a:rPr lang="el-GR" sz="2800" dirty="0">
                <a:cs typeface="Times New Roman" charset="0"/>
                <a:sym typeface="Symbol" charset="0"/>
              </a:rPr>
              <a:t>τ</a:t>
            </a:r>
            <a:r>
              <a:rPr lang="zh-CN" altLang="en-US" sz="2800" dirty="0">
                <a:ea typeface="宋体" charset="0"/>
                <a:cs typeface="宋体" charset="0"/>
                <a:sym typeface="Symbol" charset="0"/>
              </a:rPr>
              <a:t> seconds of </a:t>
            </a:r>
            <a:r>
              <a:rPr lang="zh-CN" altLang="en-US" sz="2800" b="1" dirty="0">
                <a:ea typeface="宋体" charset="0"/>
                <a:cs typeface="宋体" charset="0"/>
                <a:sym typeface="Symbol" charset="0"/>
              </a:rPr>
              <a:t>virtual time</a:t>
            </a:r>
            <a:r>
              <a:rPr lang="zh-CN" altLang="en-US" sz="2800" dirty="0">
                <a:ea typeface="宋体" charset="0"/>
                <a:cs typeface="宋体" charset="0"/>
                <a:sym typeface="Symbol" charset="0"/>
              </a:rPr>
              <a:t> (the amount of CPU time a process has actually used).</a:t>
            </a:r>
          </a:p>
          <a:p>
            <a:pPr eaLnBrk="1" hangingPunct="1">
              <a:buFont typeface="Wingdings" panose="05000000000000000000" pitchFamily="2" charset="2"/>
              <a:buChar char="l"/>
            </a:pPr>
            <a:r>
              <a:rPr lang="zh-CN" altLang="en-US" sz="2800" dirty="0">
                <a:ea typeface="宋体" charset="0"/>
                <a:cs typeface="宋体" charset="0"/>
                <a:sym typeface="Symbol" charset="0"/>
              </a:rPr>
              <a:t>Scan the entire page table and evict the page:</a:t>
            </a:r>
          </a:p>
          <a:p>
            <a:pPr lvl="1" eaLnBrk="1" hangingPunct="1">
              <a:buFont typeface="Wingdings" panose="05000000000000000000" pitchFamily="2" charset="2"/>
              <a:buChar char="ü"/>
            </a:pPr>
            <a:r>
              <a:rPr lang="en-US" altLang="zh-CN" sz="2400" dirty="0">
                <a:ea typeface="宋体" charset="0"/>
                <a:cs typeface="宋体" charset="0"/>
                <a:sym typeface="Symbol" charset="0"/>
              </a:rPr>
              <a:t>R= 0, its </a:t>
            </a:r>
            <a:r>
              <a:rPr lang="zh-CN" altLang="en-US" sz="2400" dirty="0">
                <a:ea typeface="宋体" charset="0"/>
                <a:cs typeface="宋体" charset="0"/>
                <a:sym typeface="Symbol" charset="0"/>
              </a:rPr>
              <a:t>age is greater than </a:t>
            </a:r>
            <a:r>
              <a:rPr lang="el-GR" sz="2400" dirty="0">
                <a:cs typeface="Times New Roman" charset="0"/>
                <a:sym typeface="Symbol" charset="0"/>
              </a:rPr>
              <a:t>τ</a:t>
            </a:r>
            <a:r>
              <a:rPr lang="zh-CN" altLang="en-US" sz="2400" dirty="0">
                <a:ea typeface="宋体" charset="0"/>
                <a:cs typeface="宋体" charset="0"/>
                <a:sym typeface="Symbol" charset="0"/>
              </a:rPr>
              <a:t>.</a:t>
            </a:r>
            <a:endParaRPr lang="el-GR" sz="2400" i="1" dirty="0">
              <a:cs typeface="Times New Roman" charset="0"/>
              <a:sym typeface="Symbol" charset="0"/>
            </a:endParaRPr>
          </a:p>
          <a:p>
            <a:pPr lvl="1">
              <a:buFont typeface="Wingdings" panose="05000000000000000000" pitchFamily="2" charset="2"/>
              <a:buChar char="ü"/>
            </a:pPr>
            <a:r>
              <a:rPr lang="en-US" altLang="zh-CN" sz="2400" dirty="0">
                <a:ea typeface="宋体" charset="0"/>
                <a:cs typeface="宋体" charset="0"/>
                <a:sym typeface="Symbol" charset="0"/>
              </a:rPr>
              <a:t>R = 0, its </a:t>
            </a:r>
            <a:r>
              <a:rPr lang="zh-CN" altLang="en-US" sz="2400" dirty="0">
                <a:ea typeface="宋体" charset="0"/>
                <a:cs typeface="宋体" charset="0"/>
                <a:sym typeface="Symbol" charset="0"/>
              </a:rPr>
              <a:t>age is </a:t>
            </a:r>
            <a:r>
              <a:rPr lang="en-US" altLang="zh-CN" sz="2400" dirty="0">
                <a:ea typeface="宋体" charset="0"/>
                <a:cs typeface="宋体" charset="0"/>
                <a:sym typeface="Symbol" charset="0"/>
              </a:rPr>
              <a:t>not greater </a:t>
            </a:r>
            <a:r>
              <a:rPr lang="zh-CN" altLang="en-US" sz="2400" dirty="0">
                <a:ea typeface="宋体" charset="0"/>
                <a:cs typeface="宋体" charset="0"/>
                <a:sym typeface="Symbol" charset="0"/>
              </a:rPr>
              <a:t>than </a:t>
            </a:r>
            <a:r>
              <a:rPr lang="el-GR" altLang="zh-CN" sz="2400" dirty="0">
                <a:cs typeface="Times New Roman" charset="0"/>
                <a:sym typeface="Symbol" charset="0"/>
              </a:rPr>
              <a:t>τ</a:t>
            </a:r>
            <a:r>
              <a:rPr lang="en-US" altLang="zh-CN" sz="2400" dirty="0">
                <a:cs typeface="Times New Roman" charset="0"/>
                <a:sym typeface="Symbol" charset="0"/>
              </a:rPr>
              <a:t> and </a:t>
            </a:r>
            <a:r>
              <a:rPr lang="en-US" altLang="zh-CN" sz="2400" dirty="0" err="1">
                <a:cs typeface="Times New Roman" charset="0"/>
                <a:sym typeface="Symbol" charset="0"/>
              </a:rPr>
              <a:t>i</a:t>
            </a:r>
            <a:r>
              <a:rPr lang="zh-CN" altLang="en-US" sz="2400" dirty="0">
                <a:ea typeface="宋体" charset="0"/>
                <a:cs typeface="宋体" charset="0"/>
                <a:sym typeface="Symbol" charset="0"/>
              </a:rPr>
              <a:t>ts age is largest.</a:t>
            </a:r>
          </a:p>
          <a:p>
            <a:pPr lvl="1" eaLnBrk="1" hangingPunct="1">
              <a:buFont typeface="Wingdings" panose="05000000000000000000" pitchFamily="2" charset="2"/>
              <a:buChar char="ü"/>
            </a:pPr>
            <a:r>
              <a:rPr lang="en-US" altLang="zh-CN" sz="2400" dirty="0">
                <a:ea typeface="宋体" charset="0"/>
                <a:cs typeface="宋体" charset="0"/>
                <a:sym typeface="Symbol" charset="0"/>
              </a:rPr>
              <a:t>R = 1, randomly choose a page</a:t>
            </a:r>
            <a:r>
              <a:rPr lang="zh-CN" altLang="en-US" sz="2400" dirty="0">
                <a:ea typeface="宋体" charset="0"/>
                <a:cs typeface="宋体" charset="0"/>
                <a:sym typeface="Symbol" charset="0"/>
              </a:rPr>
              <a:t>.</a:t>
            </a:r>
          </a:p>
          <a:p>
            <a:pPr eaLnBrk="1" hangingPunct="1">
              <a:buFont typeface="Wingdings" panose="05000000000000000000" pitchFamily="2" charset="2"/>
              <a:buChar char="l"/>
            </a:pPr>
            <a:r>
              <a:rPr lang="zh-CN" altLang="en-US" sz="2800" dirty="0">
                <a:ea typeface="宋体" charset="0"/>
                <a:cs typeface="宋体" charset="0"/>
                <a:sym typeface="Symbol" charset="0"/>
              </a:rPr>
              <a:t>The basic working set algorithm is expensive. Instead, WSCLock is used in practice.</a:t>
            </a:r>
          </a:p>
        </p:txBody>
      </p:sp>
    </p:spTree>
    <p:extLst>
      <p:ext uri="{BB962C8B-B14F-4D97-AF65-F5344CB8AC3E}">
        <p14:creationId xmlns:p14="http://schemas.microsoft.com/office/powerpoint/2010/main" val="1947698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a:extLst>
              <a:ext uri="{FF2B5EF4-FFF2-40B4-BE49-F238E27FC236}">
                <a16:creationId xmlns:a16="http://schemas.microsoft.com/office/drawing/2014/main" id="{1ED0DB5A-B062-403F-BEF9-04FAB8347C79}"/>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0A08192-8D60-45C1-964D-BA23A2330A7E}" type="slidenum">
              <a:rPr lang="zh-CN" altLang="en-US" sz="1400">
                <a:ea typeface="宋体" panose="02010600030101010101" pitchFamily="2" charset="-122"/>
              </a:rPr>
              <a:pPr algn="r" eaLnBrk="1" hangingPunct="1"/>
              <a:t>111</a:t>
            </a:fld>
            <a:endParaRPr lang="en-US" altLang="zh-CN" sz="1400">
              <a:ea typeface="宋体" panose="02010600030101010101" pitchFamily="2" charset="-122"/>
            </a:endParaRPr>
          </a:p>
        </p:txBody>
      </p:sp>
      <p:sp>
        <p:nvSpPr>
          <p:cNvPr id="25603" name="Rectangle 2">
            <a:extLst>
              <a:ext uri="{FF2B5EF4-FFF2-40B4-BE49-F238E27FC236}">
                <a16:creationId xmlns:a16="http://schemas.microsoft.com/office/drawing/2014/main" id="{310FBE6B-565C-40A5-9898-29E28E0B7D5A}"/>
              </a:ext>
            </a:extLst>
          </p:cNvPr>
          <p:cNvSpPr>
            <a:spLocks noGrp="1" noChangeArrowheads="1"/>
          </p:cNvSpPr>
          <p:nvPr>
            <p:ph type="title" idx="4294967295"/>
          </p:nvPr>
        </p:nvSpPr>
        <p:spPr>
          <a:xfrm>
            <a:off x="794" y="142875"/>
            <a:ext cx="9144000" cy="1143000"/>
          </a:xfrm>
        </p:spPr>
        <p:txBody>
          <a:bodyPr>
            <a:normAutofit/>
          </a:bodyPr>
          <a:lstStyle/>
          <a:p>
            <a:pPr algn="ctr" eaLnBrk="1" hangingPunct="1"/>
            <a:r>
              <a:rPr lang="en-US" altLang="zh-CN" sz="3800" b="1" dirty="0">
                <a:ea typeface="宋体" panose="02010600030101010101" pitchFamily="2" charset="-122"/>
              </a:rPr>
              <a:t>Modeling Page Replacement Algorithms</a:t>
            </a:r>
          </a:p>
        </p:txBody>
      </p:sp>
      <p:sp>
        <p:nvSpPr>
          <p:cNvPr id="25604" name="Rectangle 3">
            <a:extLst>
              <a:ext uri="{FF2B5EF4-FFF2-40B4-BE49-F238E27FC236}">
                <a16:creationId xmlns:a16="http://schemas.microsoft.com/office/drawing/2014/main" id="{60D6660F-314D-42F3-AED6-728D78160FE6}"/>
              </a:ext>
            </a:extLst>
          </p:cNvPr>
          <p:cNvSpPr>
            <a:spLocks noGrp="1" noChangeArrowheads="1"/>
          </p:cNvSpPr>
          <p:nvPr>
            <p:ph type="body" idx="4294967295"/>
          </p:nvPr>
        </p:nvSpPr>
        <p:spPr>
          <a:xfrm>
            <a:off x="451925" y="1392392"/>
            <a:ext cx="7772400" cy="1143000"/>
          </a:xfrm>
        </p:spPr>
        <p:txBody>
          <a:bodyPr>
            <a:normAutofit/>
          </a:bodyPr>
          <a:lstStyle/>
          <a:p>
            <a:pPr>
              <a:buFont typeface="Wingdings" panose="05000000000000000000" pitchFamily="2" charset="2"/>
              <a:buChar char="l"/>
            </a:pPr>
            <a:r>
              <a:rPr lang="en-US" altLang="zh-CN" sz="2400" b="1" dirty="0" err="1">
                <a:ea typeface="宋体" panose="02010600030101010101" pitchFamily="2" charset="-122"/>
              </a:rPr>
              <a:t>Belady’s</a:t>
            </a:r>
            <a:r>
              <a:rPr lang="en-US" altLang="zh-CN" sz="2400" b="1" dirty="0">
                <a:ea typeface="宋体" panose="02010600030101010101" pitchFamily="2" charset="-122"/>
              </a:rPr>
              <a:t> anomaly:</a:t>
            </a:r>
          </a:p>
          <a:p>
            <a:pPr marL="0" indent="0">
              <a:buNone/>
            </a:pPr>
            <a:r>
              <a:rPr lang="en-US" altLang="zh-CN" sz="2400" dirty="0">
                <a:solidFill>
                  <a:srgbClr val="FF0000"/>
                </a:solidFill>
                <a:ea typeface="宋体" panose="02010600030101010101" pitchFamily="2" charset="-122"/>
              </a:rPr>
              <a:t>More page frames might not always have fewer page faults.</a:t>
            </a:r>
            <a:endParaRPr lang="en-US" altLang="zh-CN" sz="2400" i="1" dirty="0">
              <a:solidFill>
                <a:srgbClr val="FF0000"/>
              </a:solidFill>
              <a:ea typeface="宋体" panose="02010600030101010101" pitchFamily="2" charset="-122"/>
            </a:endParaRPr>
          </a:p>
        </p:txBody>
      </p:sp>
      <p:pic>
        <p:nvPicPr>
          <p:cNvPr id="25605" name="Picture 4">
            <a:extLst>
              <a:ext uri="{FF2B5EF4-FFF2-40B4-BE49-F238E27FC236}">
                <a16:creationId xmlns:a16="http://schemas.microsoft.com/office/drawing/2014/main" id="{3D2E274E-98FD-4C4B-9F8A-CA48C65BC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75" y="2350484"/>
            <a:ext cx="66929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608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a:extLst>
              <a:ext uri="{FF2B5EF4-FFF2-40B4-BE49-F238E27FC236}">
                <a16:creationId xmlns:a16="http://schemas.microsoft.com/office/drawing/2014/main" id="{F0993ACD-14AC-4B25-8752-D4CBC52A311E}"/>
              </a:ext>
            </a:extLst>
          </p:cNvPr>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8B20832-8EC1-41BF-AED7-02220D16DF56}" type="slidenum">
              <a:rPr lang="zh-CN" altLang="en-US" sz="1400">
                <a:ea typeface="宋体" panose="02010600030101010101" pitchFamily="2" charset="-122"/>
              </a:rPr>
              <a:pPr algn="r" eaLnBrk="1" hangingPunct="1"/>
              <a:t>112</a:t>
            </a:fld>
            <a:endParaRPr lang="en-US" altLang="zh-CN" sz="1400">
              <a:ea typeface="宋体" panose="02010600030101010101" pitchFamily="2" charset="-122"/>
            </a:endParaRPr>
          </a:p>
        </p:txBody>
      </p:sp>
      <p:sp>
        <p:nvSpPr>
          <p:cNvPr id="28675" name="Rectangle 2">
            <a:extLst>
              <a:ext uri="{FF2B5EF4-FFF2-40B4-BE49-F238E27FC236}">
                <a16:creationId xmlns:a16="http://schemas.microsoft.com/office/drawing/2014/main" id="{A4CB577B-5B63-44F7-AF0D-06D00472C7CC}"/>
              </a:ext>
            </a:extLst>
          </p:cNvPr>
          <p:cNvSpPr>
            <a:spLocks noGrp="1" noChangeArrowheads="1"/>
          </p:cNvSpPr>
          <p:nvPr>
            <p:ph type="title" idx="4294967295"/>
          </p:nvPr>
        </p:nvSpPr>
        <p:spPr/>
        <p:txBody>
          <a:bodyPr/>
          <a:lstStyle/>
          <a:p>
            <a:pPr eaLnBrk="1" hangingPunct="1"/>
            <a:r>
              <a:rPr lang="en-US" altLang="zh-CN" dirty="0">
                <a:ea typeface="宋体" panose="02010600030101010101" pitchFamily="2" charset="-122"/>
              </a:rPr>
              <a:t>Page Replacement</a:t>
            </a:r>
          </a:p>
        </p:txBody>
      </p:sp>
      <p:pic>
        <p:nvPicPr>
          <p:cNvPr id="28676" name="Picture 3">
            <a:extLst>
              <a:ext uri="{FF2B5EF4-FFF2-40B4-BE49-F238E27FC236}">
                <a16:creationId xmlns:a16="http://schemas.microsoft.com/office/drawing/2014/main" id="{631C9D8F-7DD3-4E42-8FFC-AFE00D661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1" t="32248" r="1999" b="32661"/>
          <a:stretch>
            <a:fillRect/>
          </a:stretch>
        </p:blipFill>
        <p:spPr bwMode="auto">
          <a:xfrm>
            <a:off x="685007" y="1536701"/>
            <a:ext cx="7789862" cy="21113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77" name="Rectangle 4">
            <a:extLst>
              <a:ext uri="{FF2B5EF4-FFF2-40B4-BE49-F238E27FC236}">
                <a16:creationId xmlns:a16="http://schemas.microsoft.com/office/drawing/2014/main" id="{B742F151-6F5F-48EC-80A8-DCEC653D83AE}"/>
              </a:ext>
            </a:extLst>
          </p:cNvPr>
          <p:cNvSpPr>
            <a:spLocks noChangeArrowheads="1"/>
          </p:cNvSpPr>
          <p:nvPr/>
        </p:nvSpPr>
        <p:spPr bwMode="auto">
          <a:xfrm>
            <a:off x="661194" y="439413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marL="457200" indent="-457200" eaLnBrk="1" hangingPunct="1">
              <a:lnSpc>
                <a:spcPct val="90000"/>
              </a:lnSpc>
              <a:spcBef>
                <a:spcPct val="20000"/>
              </a:spcBef>
              <a:buFont typeface="Wingdings" panose="05000000000000000000" pitchFamily="2" charset="2"/>
              <a:buChar char="l"/>
            </a:pPr>
            <a:r>
              <a:rPr lang="en-US" altLang="zh-CN" sz="3200" dirty="0">
                <a:ea typeface="宋体" panose="02010600030101010101" pitchFamily="2" charset="-122"/>
              </a:rPr>
              <a:t>FIFO </a:t>
            </a:r>
            <a:r>
              <a:rPr lang="zh-CN" altLang="en-US" sz="3200" dirty="0">
                <a:ea typeface="宋体" panose="02010600030101010101" pitchFamily="2" charset="-122"/>
              </a:rPr>
              <a:t>：</a:t>
            </a:r>
            <a:r>
              <a:rPr lang="zh-CN" altLang="en-US" sz="3200" dirty="0">
                <a:solidFill>
                  <a:srgbClr val="3333CC"/>
                </a:solidFill>
                <a:ea typeface="宋体" panose="02010600030101010101" pitchFamily="2" charset="-122"/>
              </a:rPr>
              <a:t>15 page faults</a:t>
            </a:r>
            <a:endParaRPr lang="en-US" altLang="zh-CN" sz="3200" dirty="0">
              <a:solidFill>
                <a:srgbClr val="3333CC"/>
              </a:solidFill>
              <a:ea typeface="宋体" panose="02010600030101010101" pitchFamily="2" charset="-122"/>
            </a:endParaRPr>
          </a:p>
          <a:p>
            <a:pPr marL="457200" indent="-457200" eaLnBrk="1" hangingPunct="1">
              <a:lnSpc>
                <a:spcPct val="90000"/>
              </a:lnSpc>
              <a:spcBef>
                <a:spcPct val="20000"/>
              </a:spcBef>
              <a:buFont typeface="Wingdings" panose="05000000000000000000" pitchFamily="2" charset="2"/>
              <a:buChar char="l"/>
            </a:pPr>
            <a:r>
              <a:rPr lang="en-US" altLang="zh-CN" sz="3200" dirty="0">
                <a:ea typeface="宋体" panose="02010600030101010101" pitchFamily="2" charset="-122"/>
              </a:rPr>
              <a:t>LRU </a:t>
            </a:r>
            <a:r>
              <a:rPr lang="zh-CN" altLang="en-US" sz="3200" dirty="0">
                <a:ea typeface="宋体" panose="02010600030101010101" pitchFamily="2" charset="-122"/>
              </a:rPr>
              <a:t>：</a:t>
            </a:r>
            <a:r>
              <a:rPr lang="zh-CN" altLang="en-US" sz="3200" dirty="0">
                <a:solidFill>
                  <a:srgbClr val="3333CC"/>
                </a:solidFill>
                <a:ea typeface="宋体" panose="02010600030101010101" pitchFamily="2" charset="-122"/>
              </a:rPr>
              <a:t>1</a:t>
            </a:r>
            <a:r>
              <a:rPr lang="en-US" altLang="zh-CN" sz="3200" dirty="0">
                <a:solidFill>
                  <a:srgbClr val="3333CC"/>
                </a:solidFill>
                <a:ea typeface="宋体" panose="02010600030101010101" pitchFamily="2" charset="-122"/>
              </a:rPr>
              <a:t>2</a:t>
            </a:r>
            <a:r>
              <a:rPr lang="zh-CN" altLang="en-US" sz="3200" dirty="0">
                <a:solidFill>
                  <a:srgbClr val="3333CC"/>
                </a:solidFill>
                <a:ea typeface="宋体" panose="02010600030101010101" pitchFamily="2" charset="-122"/>
              </a:rPr>
              <a:t> page faults</a:t>
            </a:r>
          </a:p>
          <a:p>
            <a:pPr eaLnBrk="1" hangingPunct="1">
              <a:lnSpc>
                <a:spcPct val="90000"/>
              </a:lnSpc>
              <a:spcBef>
                <a:spcPct val="20000"/>
              </a:spcBef>
              <a:buClr>
                <a:schemeClr val="accent2"/>
              </a:buClr>
              <a:buFont typeface="Arial" panose="020B0604020202020204" pitchFamily="34" charset="0"/>
              <a:buChar char="•"/>
            </a:pPr>
            <a:endParaRPr lang="zh-CN" altLang="en-US" sz="3200" dirty="0">
              <a:solidFill>
                <a:srgbClr val="3333CC"/>
              </a:solidFill>
              <a:ea typeface="宋体" panose="02010600030101010101" pitchFamily="2" charset="-122"/>
            </a:endParaRPr>
          </a:p>
        </p:txBody>
      </p:sp>
      <p:sp>
        <p:nvSpPr>
          <p:cNvPr id="28678" name="Rectangle 5">
            <a:extLst>
              <a:ext uri="{FF2B5EF4-FFF2-40B4-BE49-F238E27FC236}">
                <a16:creationId xmlns:a16="http://schemas.microsoft.com/office/drawing/2014/main" id="{158C758C-5003-4C0B-9439-557A05C436E1}"/>
              </a:ext>
            </a:extLst>
          </p:cNvPr>
          <p:cNvSpPr>
            <a:spLocks noChangeArrowheads="1"/>
          </p:cNvSpPr>
          <p:nvPr/>
        </p:nvSpPr>
        <p:spPr bwMode="auto">
          <a:xfrm>
            <a:off x="745332" y="2193926"/>
            <a:ext cx="7713662" cy="1116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r>
              <a:rPr lang="zh-CN" altLang="en-US">
                <a:ea typeface="宋体" panose="02010600030101010101" pitchFamily="2" charset="-122"/>
              </a:rPr>
              <a:t>3 Frames</a:t>
            </a:r>
          </a:p>
        </p:txBody>
      </p:sp>
      <p:sp>
        <p:nvSpPr>
          <p:cNvPr id="8" name="Rectangle 4">
            <a:extLst>
              <a:ext uri="{FF2B5EF4-FFF2-40B4-BE49-F238E27FC236}">
                <a16:creationId xmlns:a16="http://schemas.microsoft.com/office/drawing/2014/main" id="{481AB528-E707-4E52-9C19-5AF2AA1A2D0E}"/>
              </a:ext>
            </a:extLst>
          </p:cNvPr>
          <p:cNvSpPr>
            <a:spLocks noChangeArrowheads="1"/>
          </p:cNvSpPr>
          <p:nvPr/>
        </p:nvSpPr>
        <p:spPr bwMode="auto">
          <a:xfrm>
            <a:off x="762794" y="5207000"/>
            <a:ext cx="77724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lnSpc>
                <a:spcPct val="90000"/>
              </a:lnSpc>
              <a:spcBef>
                <a:spcPct val="20000"/>
              </a:spcBef>
              <a:buClr>
                <a:schemeClr val="accent2"/>
              </a:buClr>
              <a:buFont typeface="Arial" panose="020B0604020202020204" pitchFamily="34" charset="0"/>
              <a:buChar char="•"/>
            </a:pPr>
            <a:endParaRPr lang="zh-CN" altLang="en-US" sz="3200" dirty="0">
              <a:solidFill>
                <a:srgbClr val="3333CC"/>
              </a:solidFill>
              <a:ea typeface="宋体" panose="02010600030101010101" pitchFamily="2" charset="-122"/>
            </a:endParaRPr>
          </a:p>
        </p:txBody>
      </p:sp>
    </p:spTree>
    <p:extLst>
      <p:ext uri="{BB962C8B-B14F-4D97-AF65-F5344CB8AC3E}">
        <p14:creationId xmlns:p14="http://schemas.microsoft.com/office/powerpoint/2010/main" val="2057469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Effect transition="in" filter="fade">
                                      <p:cBhvr>
                                        <p:cTn id="7" dur="2000"/>
                                        <p:tgtEl>
                                          <p:spTgt spid="2867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77">
                                            <p:txEl>
                                              <p:pRg st="1" end="1"/>
                                            </p:txEl>
                                          </p:spTgt>
                                        </p:tgtEl>
                                        <p:attrNameLst>
                                          <p:attrName>style.visibility</p:attrName>
                                        </p:attrNameLst>
                                      </p:cBhvr>
                                      <p:to>
                                        <p:strVal val="visible"/>
                                      </p:to>
                                    </p:set>
                                    <p:animEffect transition="in" filter="fade">
                                      <p:cBhvr>
                                        <p:cTn id="10" dur="2000"/>
                                        <p:tgtEl>
                                          <p:spTgt spid="2867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allAtOnce" autoUpdateAnimBg="0"/>
      <p:bldP spid="8" grpId="0" build="allAtOnce"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DF4B24-E830-48A3-B69C-D005758E43FE}" type="slidenum">
              <a:rPr lang="zh-CN" altLang="en-US" sz="1400">
                <a:ea typeface="宋体" panose="02010600030101010101" pitchFamily="2" charset="-122"/>
              </a:rPr>
              <a:pPr algn="r" eaLnBrk="1" hangingPunct="1"/>
              <a:t>113</a:t>
            </a:fld>
            <a:endParaRPr lang="en-US" sz="1400">
              <a:ea typeface="宋体" panose="02010600030101010101" pitchFamily="2" charset="-122"/>
            </a:endParaRPr>
          </a:p>
        </p:txBody>
      </p:sp>
      <p:sp>
        <p:nvSpPr>
          <p:cNvPr id="36867" name="Rectangle 2"/>
          <p:cNvSpPr>
            <a:spLocks noGrp="1" noChangeArrowheads="1"/>
          </p:cNvSpPr>
          <p:nvPr>
            <p:ph type="title" idx="4294967295"/>
          </p:nvPr>
        </p:nvSpPr>
        <p:spPr>
          <a:xfrm>
            <a:off x="628759" y="122366"/>
            <a:ext cx="7888070" cy="1071210"/>
          </a:xfrm>
        </p:spPr>
        <p:txBody>
          <a:bodyPr>
            <a:normAutofit/>
          </a:bodyPr>
          <a:lstStyle/>
          <a:p>
            <a:pPr algn="ctr" eaLnBrk="1" hangingPunct="1"/>
            <a:r>
              <a:rPr lang="en-US" altLang="zh-CN" sz="3800" b="1" dirty="0">
                <a:ea typeface="宋体" panose="02010600030101010101" pitchFamily="2" charset="-122"/>
              </a:rPr>
              <a:t>Page Size</a:t>
            </a:r>
          </a:p>
        </p:txBody>
      </p:sp>
      <p:sp>
        <p:nvSpPr>
          <p:cNvPr id="36868" name="Rectangle 3"/>
          <p:cNvSpPr>
            <a:spLocks noGrp="1" noChangeArrowheads="1"/>
          </p:cNvSpPr>
          <p:nvPr>
            <p:ph type="body" idx="4294967295"/>
          </p:nvPr>
        </p:nvSpPr>
        <p:spPr>
          <a:xfrm>
            <a:off x="372269" y="1352550"/>
            <a:ext cx="8401050" cy="4743450"/>
          </a:xfrm>
        </p:spPr>
        <p:txBody>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Small page size</a:t>
            </a:r>
          </a:p>
          <a:p>
            <a:pPr eaLnBrk="1" hangingPunct="1">
              <a:lnSpc>
                <a:spcPct val="100000"/>
              </a:lnSpc>
              <a:buFont typeface="Wingdings" panose="05000000000000000000" pitchFamily="2" charset="2"/>
              <a:buChar char="ü"/>
            </a:pPr>
            <a:r>
              <a:rPr lang="en-US" altLang="zh-CN" b="1" dirty="0">
                <a:ea typeface="宋体" panose="02010600030101010101" pitchFamily="2" charset="-122"/>
              </a:rPr>
              <a:t>Advantages: </a:t>
            </a:r>
          </a:p>
          <a:p>
            <a:pPr marL="0" indent="0" eaLnBrk="1" hangingPunct="1">
              <a:lnSpc>
                <a:spcPct val="100000"/>
              </a:lnSpc>
              <a:buNone/>
            </a:pPr>
            <a:r>
              <a:rPr lang="en-US" altLang="zh-CN" dirty="0">
                <a:ea typeface="宋体" panose="02010600030101010101" pitchFamily="2" charset="-122"/>
              </a:rPr>
              <a:t>   less internal fragmentation</a:t>
            </a:r>
          </a:p>
          <a:p>
            <a:pPr marL="0" indent="0" eaLnBrk="1" hangingPunct="1">
              <a:lnSpc>
                <a:spcPct val="100000"/>
              </a:lnSpc>
              <a:buNone/>
            </a:pPr>
            <a:endParaRPr lang="en-US" altLang="zh-CN" dirty="0">
              <a:ea typeface="宋体" panose="02010600030101010101" pitchFamily="2" charset="-122"/>
            </a:endParaRPr>
          </a:p>
          <a:p>
            <a:pPr eaLnBrk="1" hangingPunct="1">
              <a:lnSpc>
                <a:spcPct val="100000"/>
              </a:lnSpc>
              <a:buFont typeface="Wingdings" panose="05000000000000000000" pitchFamily="2" charset="2"/>
              <a:buChar char="ü"/>
            </a:pPr>
            <a:r>
              <a:rPr lang="en-US" altLang="zh-CN" b="1" dirty="0">
                <a:ea typeface="宋体" panose="02010600030101010101" pitchFamily="2" charset="-122"/>
              </a:rPr>
              <a:t>Disadvantages:</a:t>
            </a:r>
          </a:p>
          <a:p>
            <a:pPr marL="0" indent="0" eaLnBrk="1" hangingPunct="1">
              <a:lnSpc>
                <a:spcPct val="100000"/>
              </a:lnSpc>
              <a:buNone/>
            </a:pPr>
            <a:r>
              <a:rPr lang="en-US" altLang="zh-CN" dirty="0">
                <a:ea typeface="宋体" panose="02010600030101010101" pitchFamily="2" charset="-122"/>
              </a:rPr>
              <a:t>   programs need many pages  </a:t>
            </a:r>
            <a:r>
              <a:rPr lang="en-US" altLang="zh-CN" dirty="0">
                <a:ea typeface="宋体" panose="02010600030101010101" pitchFamily="2" charset="-122"/>
                <a:sym typeface="Wingdings" panose="05000000000000000000" pitchFamily="2" charset="2"/>
              </a:rPr>
              <a:t> </a:t>
            </a:r>
            <a:r>
              <a:rPr lang="en-US" altLang="zh-CN" dirty="0">
                <a:ea typeface="宋体" panose="02010600030101010101" pitchFamily="2" charset="-122"/>
              </a:rPr>
              <a:t>larger page tables</a:t>
            </a:r>
          </a:p>
        </p:txBody>
      </p:sp>
    </p:spTree>
    <p:extLst>
      <p:ext uri="{BB962C8B-B14F-4D97-AF65-F5344CB8AC3E}">
        <p14:creationId xmlns:p14="http://schemas.microsoft.com/office/powerpoint/2010/main" val="7699008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CAB7D360-E9BF-4639-B04D-88B856799568}" type="slidenum">
              <a:rPr lang="zh-CN" altLang="en-US" sz="1400">
                <a:ea typeface="宋体" panose="02010600030101010101" pitchFamily="2" charset="-122"/>
              </a:rPr>
              <a:pPr algn="r" eaLnBrk="1" hangingPunct="1"/>
              <a:t>114</a:t>
            </a:fld>
            <a:endParaRPr lang="en-US" sz="1400">
              <a:ea typeface="宋体" panose="02010600030101010101" pitchFamily="2" charset="-122"/>
            </a:endParaRPr>
          </a:p>
        </p:txBody>
      </p:sp>
      <p:sp>
        <p:nvSpPr>
          <p:cNvPr id="37892" name="Rectangle 3"/>
          <p:cNvSpPr>
            <a:spLocks noGrp="1" noChangeArrowheads="1"/>
          </p:cNvSpPr>
          <p:nvPr>
            <p:ph type="body" idx="4294967295"/>
          </p:nvPr>
        </p:nvSpPr>
        <p:spPr>
          <a:xfrm>
            <a:off x="588299" y="1377932"/>
            <a:ext cx="8310168" cy="4351338"/>
          </a:xfrm>
        </p:spPr>
        <p:txBody>
          <a:bodyPr/>
          <a:lstStyle/>
          <a:p>
            <a:pPr eaLnBrk="1" hangingPunct="1">
              <a:buFont typeface="Wingdings" panose="05000000000000000000" pitchFamily="2" charset="2"/>
              <a:buChar char="l"/>
            </a:pPr>
            <a:r>
              <a:rPr lang="zh-CN" altLang="en-US" sz="2800" dirty="0">
                <a:ea typeface="宋体" panose="02010600030101010101" pitchFamily="2" charset="-122"/>
              </a:rPr>
              <a:t>Overhead due to page table and internal fragmentation</a:t>
            </a:r>
          </a:p>
          <a:p>
            <a:pPr marL="0" indent="0" eaLnBrk="1" hangingPunct="1">
              <a:buNone/>
            </a:pPr>
            <a:r>
              <a:rPr lang="zh-CN" altLang="en-US" sz="2800" dirty="0">
                <a:ea typeface="宋体" panose="02010600030101010101" pitchFamily="2" charset="-122"/>
              </a:rPr>
              <a:t>    s = average process size in bytes</a:t>
            </a:r>
            <a:r>
              <a:rPr lang="en-US" altLang="zh-CN" sz="2800" dirty="0">
                <a:ea typeface="宋体" panose="02010600030101010101" pitchFamily="2" charset="-122"/>
              </a:rPr>
              <a:t>, </a:t>
            </a:r>
          </a:p>
          <a:p>
            <a:pPr marL="0" indent="0" eaLnBrk="1" hangingPunct="1">
              <a:buNone/>
            </a:pPr>
            <a:r>
              <a:rPr lang="en-US" altLang="zh-CN" sz="2800" dirty="0">
                <a:ea typeface="宋体" panose="02010600030101010101" pitchFamily="2" charset="-122"/>
              </a:rPr>
              <a:t>    </a:t>
            </a:r>
            <a:r>
              <a:rPr lang="zh-CN" altLang="en-US" sz="2800" dirty="0">
                <a:ea typeface="宋体" panose="02010600030101010101" pitchFamily="2" charset="-122"/>
              </a:rPr>
              <a:t>p = page size in bytes</a:t>
            </a:r>
            <a:r>
              <a:rPr lang="en-US" altLang="zh-CN" sz="2800" dirty="0">
                <a:ea typeface="宋体" panose="02010600030101010101" pitchFamily="2" charset="-122"/>
              </a:rPr>
              <a:t>, </a:t>
            </a:r>
          </a:p>
          <a:p>
            <a:pPr marL="0" indent="0" eaLnBrk="1" hangingPunct="1">
              <a:buNone/>
            </a:pPr>
            <a:r>
              <a:rPr lang="en-US" altLang="zh-CN" sz="2800" dirty="0">
                <a:ea typeface="宋体" panose="02010600030101010101" pitchFamily="2" charset="-122"/>
              </a:rPr>
              <a:t>    </a:t>
            </a:r>
            <a:r>
              <a:rPr lang="zh-CN" altLang="en-US" sz="2800" dirty="0">
                <a:ea typeface="宋体" panose="02010600030101010101" pitchFamily="2" charset="-122"/>
              </a:rPr>
              <a:t>e = page entry</a:t>
            </a:r>
          </a:p>
          <a:p>
            <a:pPr eaLnBrk="1" hangingPunct="1"/>
            <a:endParaRPr lang="zh-CN" altLang="en-US" sz="2400" dirty="0">
              <a:ea typeface="宋体" panose="02010600030101010101" pitchFamily="2" charset="-122"/>
            </a:endParaRPr>
          </a:p>
        </p:txBody>
      </p:sp>
      <p:graphicFrame>
        <p:nvGraphicFramePr>
          <p:cNvPr id="37893" name="Object 5"/>
          <p:cNvGraphicFramePr>
            <a:graphicFrameLocks noChangeAspect="1"/>
          </p:cNvGraphicFramePr>
          <p:nvPr/>
        </p:nvGraphicFramePr>
        <p:xfrm>
          <a:off x="1403597" y="3553601"/>
          <a:ext cx="3554412" cy="1173163"/>
        </p:xfrm>
        <a:graphic>
          <a:graphicData uri="http://schemas.openxmlformats.org/presentationml/2006/ole">
            <mc:AlternateContent xmlns:mc="http://schemas.openxmlformats.org/markup-compatibility/2006">
              <mc:Choice xmlns:v="urn:schemas-microsoft-com:vml" Requires="v">
                <p:oleObj spid="_x0000_s4116" r:id="rId3" imgW="1274742" imgH="420877" progId="">
                  <p:embed/>
                </p:oleObj>
              </mc:Choice>
              <mc:Fallback>
                <p:oleObj r:id="rId3" imgW="1274742" imgH="420877" progId="">
                  <p:embed/>
                  <p:pic>
                    <p:nvPicPr>
                      <p:cNvPr id="378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597" y="3553601"/>
                        <a:ext cx="3554412" cy="1173163"/>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894" name="Group 6"/>
          <p:cNvGrpSpPr>
            <a:grpSpLocks/>
          </p:cNvGrpSpPr>
          <p:nvPr/>
        </p:nvGrpSpPr>
        <p:grpSpPr bwMode="auto">
          <a:xfrm>
            <a:off x="3451472" y="3096400"/>
            <a:ext cx="3163888" cy="1630363"/>
            <a:chOff x="71" y="0"/>
            <a:chExt cx="1993" cy="1027"/>
          </a:xfrm>
        </p:grpSpPr>
        <p:sp>
          <p:nvSpPr>
            <p:cNvPr id="37895" name="Oval 6"/>
            <p:cNvSpPr>
              <a:spLocks noChangeArrowheads="1"/>
            </p:cNvSpPr>
            <p:nvPr/>
          </p:nvSpPr>
          <p:spPr bwMode="auto">
            <a:xfrm>
              <a:off x="71" y="288"/>
              <a:ext cx="505" cy="739"/>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37896" name="Text Box 7"/>
            <p:cNvSpPr txBox="1">
              <a:spLocks noChangeArrowheads="1"/>
            </p:cNvSpPr>
            <p:nvPr/>
          </p:nvSpPr>
          <p:spPr bwMode="auto">
            <a:xfrm>
              <a:off x="624" y="0"/>
              <a:ext cx="1440" cy="256"/>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000">
                  <a:latin typeface="Tahoma" panose="020B0604030504040204" pitchFamily="34" charset="0"/>
                  <a:ea typeface="宋体" panose="02010600030101010101" pitchFamily="2" charset="-122"/>
                </a:rPr>
                <a:t>page table space</a:t>
              </a:r>
            </a:p>
          </p:txBody>
        </p:sp>
        <p:sp>
          <p:nvSpPr>
            <p:cNvPr id="37897" name="Line 8"/>
            <p:cNvSpPr>
              <a:spLocks noChangeShapeType="1"/>
            </p:cNvSpPr>
            <p:nvPr/>
          </p:nvSpPr>
          <p:spPr bwMode="auto">
            <a:xfrm flipH="1">
              <a:off x="384" y="144"/>
              <a:ext cx="240" cy="192"/>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898" name="Group 10"/>
          <p:cNvGrpSpPr>
            <a:grpSpLocks/>
          </p:cNvGrpSpPr>
          <p:nvPr/>
        </p:nvGrpSpPr>
        <p:grpSpPr bwMode="auto">
          <a:xfrm>
            <a:off x="4446573" y="3553600"/>
            <a:ext cx="2930786" cy="1219200"/>
            <a:chOff x="0" y="0"/>
            <a:chExt cx="1920" cy="768"/>
          </a:xfrm>
        </p:grpSpPr>
        <p:sp>
          <p:nvSpPr>
            <p:cNvPr id="37899" name="Oval 10"/>
            <p:cNvSpPr>
              <a:spLocks noChangeArrowheads="1"/>
            </p:cNvSpPr>
            <p:nvPr/>
          </p:nvSpPr>
          <p:spPr bwMode="auto">
            <a:xfrm>
              <a:off x="0" y="0"/>
              <a:ext cx="480" cy="768"/>
            </a:xfrm>
            <a:prstGeom prst="ellipse">
              <a:avLst/>
            </a:pr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37900" name="Text Box 11"/>
            <p:cNvSpPr txBox="1">
              <a:spLocks noChangeArrowheads="1"/>
            </p:cNvSpPr>
            <p:nvPr/>
          </p:nvSpPr>
          <p:spPr bwMode="auto">
            <a:xfrm>
              <a:off x="720" y="192"/>
              <a:ext cx="1200" cy="448"/>
            </a:xfrm>
            <a:prstGeom prst="rect">
              <a:avLst/>
            </a:prstGeom>
            <a:solidFill>
              <a:schemeClr val="bg1"/>
            </a:solidFill>
            <a:ln w="9525" cmpd="sng">
              <a:solidFill>
                <a:srgbClr val="000000"/>
              </a:solidFill>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000">
                  <a:latin typeface="Tahoma" panose="020B0604030504040204" pitchFamily="34" charset="0"/>
                  <a:ea typeface="宋体" panose="02010600030101010101" pitchFamily="2" charset="-122"/>
                </a:rPr>
                <a:t>internal fragmentation</a:t>
              </a:r>
            </a:p>
          </p:txBody>
        </p:sp>
        <p:sp>
          <p:nvSpPr>
            <p:cNvPr id="37901" name="Line 12"/>
            <p:cNvSpPr>
              <a:spLocks noChangeShapeType="1"/>
            </p:cNvSpPr>
            <p:nvPr/>
          </p:nvSpPr>
          <p:spPr bwMode="auto">
            <a:xfrm flipH="1" flipV="1">
              <a:off x="480" y="528"/>
              <a:ext cx="192" cy="48"/>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902" name="Group 14"/>
          <p:cNvGrpSpPr>
            <a:grpSpLocks/>
          </p:cNvGrpSpPr>
          <p:nvPr/>
        </p:nvGrpSpPr>
        <p:grpSpPr bwMode="auto">
          <a:xfrm>
            <a:off x="1081952" y="5287126"/>
            <a:ext cx="4594225" cy="1300163"/>
            <a:chOff x="-938" y="-104"/>
            <a:chExt cx="2894" cy="819"/>
          </a:xfrm>
        </p:grpSpPr>
        <p:sp>
          <p:nvSpPr>
            <p:cNvPr id="37903" name="Text Box 14"/>
            <p:cNvSpPr txBox="1">
              <a:spLocks noChangeArrowheads="1"/>
            </p:cNvSpPr>
            <p:nvPr/>
          </p:nvSpPr>
          <p:spPr bwMode="auto">
            <a:xfrm>
              <a:off x="-938" y="-41"/>
              <a:ext cx="2016" cy="7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eaLnBrk="1" hangingPunct="1">
                <a:spcBef>
                  <a:spcPct val="50000"/>
                </a:spcBef>
              </a:pPr>
              <a:r>
                <a:rPr lang="en-US" altLang="zh-CN" sz="2400" dirty="0">
                  <a:latin typeface="Tahoma" panose="020B0604030504040204" pitchFamily="34" charset="0"/>
                  <a:ea typeface="宋体" panose="02010600030101010101" pitchFamily="2" charset="-122"/>
                </a:rPr>
                <a:t>Optimized when</a:t>
              </a:r>
              <a:br>
                <a:rPr lang="en-US" altLang="zh-CN" sz="2400" dirty="0">
                  <a:latin typeface="Tahoma" panose="020B0604030504040204" pitchFamily="34" charset="0"/>
                  <a:ea typeface="宋体" panose="02010600030101010101" pitchFamily="2" charset="-122"/>
                </a:rPr>
              </a:br>
              <a:br>
                <a:rPr lang="en-US" altLang="zh-CN" sz="2400" dirty="0">
                  <a:latin typeface="Tahoma" panose="020B0604030504040204" pitchFamily="34" charset="0"/>
                  <a:ea typeface="宋体" panose="02010600030101010101" pitchFamily="2" charset="-122"/>
                </a:rPr>
              </a:br>
              <a:endParaRPr lang="en-US" altLang="zh-CN" sz="2400" dirty="0">
                <a:latin typeface="Tahoma" panose="020B0604030504040204" pitchFamily="34" charset="0"/>
                <a:ea typeface="宋体" panose="02010600030101010101" pitchFamily="2" charset="-122"/>
              </a:endParaRPr>
            </a:p>
          </p:txBody>
        </p:sp>
        <p:graphicFrame>
          <p:nvGraphicFramePr>
            <p:cNvPr id="37904" name="Object 16"/>
            <p:cNvGraphicFramePr>
              <a:graphicFrameLocks noChangeAspect="1"/>
            </p:cNvGraphicFramePr>
            <p:nvPr/>
          </p:nvGraphicFramePr>
          <p:xfrm>
            <a:off x="988" y="-104"/>
            <a:ext cx="968" cy="375"/>
          </p:xfrm>
          <a:graphic>
            <a:graphicData uri="http://schemas.openxmlformats.org/presentationml/2006/ole">
              <mc:AlternateContent xmlns:mc="http://schemas.openxmlformats.org/markup-compatibility/2006">
                <mc:Choice xmlns:v="urn:schemas-microsoft-com:vml" Requires="v">
                  <p:oleObj spid="_x0000_s4117" r:id="rId5" imgW="624785" imgH="242458" progId="">
                    <p:embed/>
                  </p:oleObj>
                </mc:Choice>
                <mc:Fallback>
                  <p:oleObj r:id="rId5" imgW="624785" imgH="242458" progId="">
                    <p:embed/>
                    <p:pic>
                      <p:nvPicPr>
                        <p:cNvPr id="37904"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 y="-104"/>
                          <a:ext cx="968" cy="3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Rectangle 2">
            <a:extLst>
              <a:ext uri="{FF2B5EF4-FFF2-40B4-BE49-F238E27FC236}">
                <a16:creationId xmlns:a16="http://schemas.microsoft.com/office/drawing/2014/main" id="{D6CE4E09-5A2D-453C-99DF-FD9FE5C0257C}"/>
              </a:ext>
            </a:extLst>
          </p:cNvPr>
          <p:cNvSpPr txBox="1">
            <a:spLocks noChangeArrowheads="1"/>
          </p:cNvSpPr>
          <p:nvPr/>
        </p:nvSpPr>
        <p:spPr>
          <a:xfrm>
            <a:off x="628759" y="122366"/>
            <a:ext cx="7888070" cy="107121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ea typeface="宋体" panose="02010600030101010101" pitchFamily="2" charset="-122"/>
              </a:rPr>
              <a:t>Page Size</a:t>
            </a:r>
          </a:p>
        </p:txBody>
      </p:sp>
    </p:spTree>
    <p:extLst>
      <p:ext uri="{BB962C8B-B14F-4D97-AF65-F5344CB8AC3E}">
        <p14:creationId xmlns:p14="http://schemas.microsoft.com/office/powerpoint/2010/main" val="2173819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right)">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7898"/>
                                        </p:tgtEl>
                                        <p:attrNameLst>
                                          <p:attrName>style.visibility</p:attrName>
                                        </p:attrNameLst>
                                      </p:cBhvr>
                                      <p:to>
                                        <p:strVal val="visible"/>
                                      </p:to>
                                    </p:set>
                                    <p:animEffect transition="in" filter="wipe(right)">
                                      <p:cBhvr>
                                        <p:cTn id="12" dur="500"/>
                                        <p:tgtEl>
                                          <p:spTgt spid="378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902"/>
                                        </p:tgtEl>
                                        <p:attrNameLst>
                                          <p:attrName>style.visibility</p:attrName>
                                        </p:attrNameLst>
                                      </p:cBhvr>
                                      <p:to>
                                        <p:strVal val="visible"/>
                                      </p:to>
                                    </p:set>
                                    <p:animEffect transition="in" filter="wipe(up)">
                                      <p:cBhvr>
                                        <p:cTn id="17"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9A827BB-862F-4717-9821-84C2424F64C9}" type="slidenum">
              <a:rPr lang="zh-CN" altLang="en-US" sz="1400">
                <a:ea typeface="宋体" panose="02010600030101010101" pitchFamily="2" charset="-122"/>
              </a:rPr>
              <a:pPr algn="r" eaLnBrk="1" hangingPunct="1"/>
              <a:t>115</a:t>
            </a:fld>
            <a:endParaRPr lang="en-US" sz="1400">
              <a:ea typeface="宋体" panose="02010600030101010101" pitchFamily="2" charset="-122"/>
            </a:endParaRPr>
          </a:p>
        </p:txBody>
      </p:sp>
      <p:sp>
        <p:nvSpPr>
          <p:cNvPr id="45059" name="Rectangle 2"/>
          <p:cNvSpPr>
            <a:spLocks noGrp="1" noChangeArrowheads="1"/>
          </p:cNvSpPr>
          <p:nvPr>
            <p:ph type="title" idx="4294967295"/>
          </p:nvPr>
        </p:nvSpPr>
        <p:spPr>
          <a:xfrm>
            <a:off x="608529" y="106180"/>
            <a:ext cx="7888070" cy="1115717"/>
          </a:xfrm>
        </p:spPr>
        <p:txBody>
          <a:bodyPr>
            <a:normAutofit/>
          </a:bodyPr>
          <a:lstStyle/>
          <a:p>
            <a:pPr algn="ctr" eaLnBrk="1" hangingPunct="1"/>
            <a:r>
              <a:rPr lang="en-US" altLang="zh-CN" sz="3800" b="1" dirty="0">
                <a:ea typeface="宋体" panose="02010600030101010101" pitchFamily="2" charset="-122"/>
              </a:rPr>
              <a:t>Page Fault Handling</a:t>
            </a:r>
          </a:p>
        </p:txBody>
      </p:sp>
      <p:sp>
        <p:nvSpPr>
          <p:cNvPr id="45060" name="Rectangle 3"/>
          <p:cNvSpPr>
            <a:spLocks noGrp="1" noChangeArrowheads="1"/>
          </p:cNvSpPr>
          <p:nvPr>
            <p:ph type="body" idx="4294967295"/>
          </p:nvPr>
        </p:nvSpPr>
        <p:spPr>
          <a:xfrm>
            <a:off x="116186" y="1449402"/>
            <a:ext cx="4681467" cy="4546796"/>
          </a:xfrm>
        </p:spPr>
        <p:txBody>
          <a:bodyPr>
            <a:normAutofit/>
          </a:bodyPr>
          <a:lstStyle/>
          <a:p>
            <a:pPr marL="0" indent="0">
              <a:lnSpc>
                <a:spcPct val="100000"/>
              </a:lnSpc>
              <a:buSzPct val="50000"/>
              <a:buNone/>
            </a:pPr>
            <a:r>
              <a:rPr lang="en-US" altLang="zh-CN" sz="2000" dirty="0">
                <a:ea typeface="宋体" panose="02010600030101010101" pitchFamily="2" charset="-122"/>
              </a:rPr>
              <a:t>1. Hardware traps to kernel</a:t>
            </a:r>
          </a:p>
          <a:p>
            <a:pPr marL="0" indent="0">
              <a:lnSpc>
                <a:spcPct val="100000"/>
              </a:lnSpc>
              <a:buSzPct val="50000"/>
              <a:buNone/>
            </a:pPr>
            <a:r>
              <a:rPr lang="en-US" altLang="zh-CN" sz="2000" dirty="0">
                <a:ea typeface="宋体" panose="02010600030101010101" pitchFamily="2" charset="-122"/>
              </a:rPr>
              <a:t>2. Save general registers</a:t>
            </a:r>
          </a:p>
          <a:p>
            <a:pPr marL="0" indent="0">
              <a:lnSpc>
                <a:spcPct val="100000"/>
              </a:lnSpc>
              <a:buSzPct val="50000"/>
              <a:buNone/>
            </a:pPr>
            <a:r>
              <a:rPr lang="en-US" altLang="zh-CN" sz="2000" dirty="0">
                <a:ea typeface="宋体" panose="02010600030101010101" pitchFamily="2" charset="-122"/>
              </a:rPr>
              <a:t>3. Determines which virtual page needed</a:t>
            </a:r>
          </a:p>
          <a:p>
            <a:pPr marL="0" indent="0">
              <a:lnSpc>
                <a:spcPct val="100000"/>
              </a:lnSpc>
              <a:buSzPct val="50000"/>
              <a:buNone/>
            </a:pPr>
            <a:r>
              <a:rPr lang="en-US" altLang="zh-CN" sz="2000" dirty="0">
                <a:ea typeface="宋体" panose="02010600030101010101" pitchFamily="2" charset="-122"/>
              </a:rPr>
              <a:t>4. Seeks page frame</a:t>
            </a:r>
          </a:p>
          <a:p>
            <a:pPr marL="0" indent="0">
              <a:lnSpc>
                <a:spcPct val="100000"/>
              </a:lnSpc>
              <a:buSzPct val="50000"/>
              <a:buNone/>
            </a:pPr>
            <a:r>
              <a:rPr lang="en-US" altLang="zh-CN" sz="2000" dirty="0">
                <a:ea typeface="宋体" panose="02010600030101010101" pitchFamily="2" charset="-122"/>
              </a:rPr>
              <a:t>5. If the selected frame is dirty, write it to disk</a:t>
            </a:r>
          </a:p>
          <a:p>
            <a:pPr marL="0" indent="0">
              <a:lnSpc>
                <a:spcPct val="100000"/>
              </a:lnSpc>
              <a:buSzPct val="50000"/>
              <a:buNone/>
            </a:pPr>
            <a:r>
              <a:rPr lang="en-US" altLang="zh-CN" sz="2000" dirty="0"/>
              <a:t>6. Brings new page in from disk</a:t>
            </a:r>
          </a:p>
          <a:p>
            <a:pPr marL="0" indent="0">
              <a:lnSpc>
                <a:spcPct val="100000"/>
              </a:lnSpc>
              <a:buSzPct val="50000"/>
              <a:buNone/>
            </a:pPr>
            <a:r>
              <a:rPr lang="en-US" altLang="zh-CN" sz="2000" dirty="0"/>
              <a:t>7. Page tables updated</a:t>
            </a:r>
          </a:p>
          <a:p>
            <a:pPr marL="0" indent="0">
              <a:lnSpc>
                <a:spcPct val="100000"/>
              </a:lnSpc>
              <a:buSzPct val="50000"/>
              <a:buNone/>
            </a:pPr>
            <a:r>
              <a:rPr lang="en-US" altLang="zh-CN" sz="2000" dirty="0"/>
              <a:t>8. Instruction backed up to when it began </a:t>
            </a:r>
          </a:p>
          <a:p>
            <a:pPr marL="0" indent="0">
              <a:lnSpc>
                <a:spcPct val="100000"/>
              </a:lnSpc>
              <a:buSzPct val="50000"/>
              <a:buNone/>
            </a:pPr>
            <a:r>
              <a:rPr lang="en-US" altLang="zh-CN" sz="2000" dirty="0"/>
              <a:t>9. Faulting process scheduled</a:t>
            </a:r>
          </a:p>
          <a:p>
            <a:pPr marL="0" indent="0">
              <a:lnSpc>
                <a:spcPct val="100000"/>
              </a:lnSpc>
              <a:buSzPct val="50000"/>
              <a:buNone/>
            </a:pPr>
            <a:r>
              <a:rPr lang="en-US" altLang="zh-CN" sz="2000" dirty="0"/>
              <a:t>10. Registers restored &amp; Program continues</a:t>
            </a:r>
          </a:p>
          <a:p>
            <a:pPr marL="0" indent="0">
              <a:lnSpc>
                <a:spcPct val="90000"/>
              </a:lnSpc>
              <a:buSzPct val="50000"/>
              <a:buNone/>
            </a:pPr>
            <a:endParaRPr lang="en-US" altLang="zh-CN" dirty="0">
              <a:ea typeface="宋体" panose="02010600030101010101" pitchFamily="2" charset="-122"/>
            </a:endParaRPr>
          </a:p>
        </p:txBody>
      </p:sp>
      <p:pic>
        <p:nvPicPr>
          <p:cNvPr id="7" name="图片 6">
            <a:extLst>
              <a:ext uri="{FF2B5EF4-FFF2-40B4-BE49-F238E27FC236}">
                <a16:creationId xmlns:a16="http://schemas.microsoft.com/office/drawing/2014/main" id="{CB00541F-E901-4521-B540-68AD3E2F4580}"/>
              </a:ext>
            </a:extLst>
          </p:cNvPr>
          <p:cNvPicPr>
            <a:picLocks noChangeAspect="1"/>
          </p:cNvPicPr>
          <p:nvPr/>
        </p:nvPicPr>
        <p:blipFill>
          <a:blip r:embed="rId2"/>
          <a:stretch>
            <a:fillRect/>
          </a:stretch>
        </p:blipFill>
        <p:spPr>
          <a:xfrm>
            <a:off x="4797653" y="1278541"/>
            <a:ext cx="4222460" cy="4948245"/>
          </a:xfrm>
          <a:prstGeom prst="rect">
            <a:avLst/>
          </a:prstGeom>
        </p:spPr>
      </p:pic>
    </p:spTree>
    <p:extLst>
      <p:ext uri="{BB962C8B-B14F-4D97-AF65-F5344CB8AC3E}">
        <p14:creationId xmlns:p14="http://schemas.microsoft.com/office/powerpoint/2010/main" val="322745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rPr>
              <a:pPr algn="r" eaLnBrk="1" hangingPunct="1"/>
              <a:t>116</a:t>
            </a:fld>
            <a:endParaRPr lang="en-US" sz="1400">
              <a:ea typeface="宋体" panose="02010600030101010101" pitchFamily="2" charset="-122"/>
            </a:endParaRPr>
          </a:p>
        </p:txBody>
      </p:sp>
      <p:sp>
        <p:nvSpPr>
          <p:cNvPr id="59395" name="Rectangle 2"/>
          <p:cNvSpPr>
            <a:spLocks noGrp="1" noChangeArrowheads="1"/>
          </p:cNvSpPr>
          <p:nvPr>
            <p:ph type="title" idx="4294967295"/>
          </p:nvPr>
        </p:nvSpPr>
        <p:spPr>
          <a:xfrm>
            <a:off x="748724" y="114274"/>
            <a:ext cx="7888070" cy="994336"/>
          </a:xfrm>
        </p:spPr>
        <p:txBody>
          <a:bodyPr>
            <a:normAutofit/>
          </a:bodyPr>
          <a:lstStyle/>
          <a:p>
            <a:pPr algn="ctr" eaLnBrk="1" hangingPunct="1"/>
            <a:r>
              <a:rPr lang="en-US" altLang="zh-CN" sz="3800" b="1" dirty="0">
                <a:ea typeface="宋体" panose="02010600030101010101" pitchFamily="2" charset="-122"/>
              </a:rPr>
              <a:t>Segmentation</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l="934" t="5009" r="1572" b="4826"/>
          <a:stretch>
            <a:fillRect/>
          </a:stretch>
        </p:blipFill>
        <p:spPr bwMode="auto">
          <a:xfrm>
            <a:off x="1113633" y="1530351"/>
            <a:ext cx="6797675" cy="471487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24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3DEF9711-3FA8-4C69-A472-3D0A69D66AD3}" type="slidenum">
              <a:rPr lang="zh-CN" altLang="en-US" sz="1400">
                <a:ea typeface="宋体" panose="02010600030101010101" pitchFamily="2" charset="-122"/>
                <a:cs typeface="Times New Roman" panose="02020603050405020304" pitchFamily="18" charset="0"/>
              </a:rPr>
              <a:pPr algn="r" eaLnBrk="1" hangingPunct="1"/>
              <a:t>117</a:t>
            </a:fld>
            <a:endParaRPr lang="en-US" sz="1400">
              <a:ea typeface="宋体" panose="02010600030101010101" pitchFamily="2" charset="-122"/>
              <a:cs typeface="Times New Roman" panose="02020603050405020304" pitchFamily="18" charset="0"/>
            </a:endParaRPr>
          </a:p>
        </p:txBody>
      </p:sp>
      <p:sp>
        <p:nvSpPr>
          <p:cNvPr id="59395" name="Rectangle 2"/>
          <p:cNvSpPr>
            <a:spLocks noGrp="1" noChangeArrowheads="1"/>
          </p:cNvSpPr>
          <p:nvPr>
            <p:ph type="title" idx="4294967295"/>
          </p:nvPr>
        </p:nvSpPr>
        <p:spPr>
          <a:xfrm>
            <a:off x="788199" y="120065"/>
            <a:ext cx="7888070" cy="1030167"/>
          </a:xfrm>
        </p:spPr>
        <p:txBody>
          <a:bodyPr>
            <a:normAutofit fontScale="90000"/>
          </a:bodyPr>
          <a:lstStyle/>
          <a:p>
            <a:pPr algn="ctr"/>
            <a:r>
              <a:rPr lang="en-US" altLang="zh-CN" sz="3800" b="1" dirty="0">
                <a:ea typeface="宋体" panose="02010600030101010101" pitchFamily="2" charset="-122"/>
              </a:rPr>
              <a:t>Segmentation with Paging (MULTICS)</a:t>
            </a:r>
          </a:p>
        </p:txBody>
      </p:sp>
      <p:sp>
        <p:nvSpPr>
          <p:cNvPr id="2" name="矩形 1"/>
          <p:cNvSpPr/>
          <p:nvPr/>
        </p:nvSpPr>
        <p:spPr>
          <a:xfrm>
            <a:off x="457284" y="1417638"/>
            <a:ext cx="1194095"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CPU</a:t>
            </a:r>
            <a:endParaRPr lang="zh-CN"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457283" y="2314113"/>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S</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1119116" y="2314112"/>
            <a:ext cx="1037230"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2156346" y="3179928"/>
            <a:ext cx="1323666" cy="23474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文本框 3"/>
          <p:cNvSpPr txBox="1"/>
          <p:nvPr/>
        </p:nvSpPr>
        <p:spPr>
          <a:xfrm>
            <a:off x="2078869" y="2838886"/>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 table</a:t>
            </a:r>
            <a:endParaRPr lang="zh-CN" altLang="en-US" dirty="0">
              <a:latin typeface="Times New Roman" panose="02020603050405020304" pitchFamily="18" charset="0"/>
              <a:cs typeface="Times New Roman" panose="02020603050405020304" pitchFamily="18" charset="0"/>
            </a:endParaRPr>
          </a:p>
        </p:txBody>
      </p:sp>
      <p:sp>
        <p:nvSpPr>
          <p:cNvPr id="10" name="矩形 9"/>
          <p:cNvSpPr/>
          <p:nvPr/>
        </p:nvSpPr>
        <p:spPr>
          <a:xfrm>
            <a:off x="2156346" y="4090596"/>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limit</a:t>
            </a:r>
            <a:endParaRPr lang="zh-CN" altLang="en-US" dirty="0">
              <a:latin typeface="Times New Roman" panose="02020603050405020304" pitchFamily="18" charset="0"/>
              <a:cs typeface="Times New Roman" panose="02020603050405020304" pitchFamily="18" charset="0"/>
            </a:endParaRPr>
          </a:p>
        </p:txBody>
      </p:sp>
      <p:sp>
        <p:nvSpPr>
          <p:cNvPr id="11" name="矩形 10"/>
          <p:cNvSpPr/>
          <p:nvPr/>
        </p:nvSpPr>
        <p:spPr>
          <a:xfrm>
            <a:off x="2818179" y="4090595"/>
            <a:ext cx="661833"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PT base</a:t>
            </a:r>
            <a:endParaRPr lang="zh-CN" altLang="en-US" dirty="0">
              <a:latin typeface="Times New Roman" panose="02020603050405020304" pitchFamily="18" charset="0"/>
              <a:cs typeface="Times New Roman" panose="02020603050405020304" pitchFamily="18" charset="0"/>
            </a:endParaRPr>
          </a:p>
        </p:txBody>
      </p:sp>
      <p:sp>
        <p:nvSpPr>
          <p:cNvPr id="12" name="矩形 11"/>
          <p:cNvSpPr/>
          <p:nvPr/>
        </p:nvSpPr>
        <p:spPr>
          <a:xfrm>
            <a:off x="5761630" y="2129446"/>
            <a:ext cx="1144136"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5761630" y="281826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6291617" y="281826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4768880" y="4027797"/>
            <a:ext cx="1323666" cy="24111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p:cNvSpPr txBox="1"/>
          <p:nvPr/>
        </p:nvSpPr>
        <p:spPr>
          <a:xfrm>
            <a:off x="4796180" y="3634140"/>
            <a:ext cx="192433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page table</a:t>
            </a:r>
            <a:endParaRPr lang="zh-CN" altLang="en-US" dirty="0">
              <a:latin typeface="Times New Roman" panose="02020603050405020304" pitchFamily="18" charset="0"/>
              <a:cs typeface="Times New Roman" panose="02020603050405020304" pitchFamily="18" charset="0"/>
            </a:endParaRPr>
          </a:p>
        </p:txBody>
      </p:sp>
      <p:sp>
        <p:nvSpPr>
          <p:cNvPr id="18" name="矩形 17"/>
          <p:cNvSpPr/>
          <p:nvPr/>
        </p:nvSpPr>
        <p:spPr>
          <a:xfrm>
            <a:off x="4768881" y="4938464"/>
            <a:ext cx="1323666" cy="506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5" name="椭圆 4"/>
          <p:cNvSpPr/>
          <p:nvPr/>
        </p:nvSpPr>
        <p:spPr>
          <a:xfrm>
            <a:off x="3916908" y="3634140"/>
            <a:ext cx="450376" cy="3936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6" name="菱形 25"/>
          <p:cNvSpPr/>
          <p:nvPr/>
        </p:nvSpPr>
        <p:spPr>
          <a:xfrm>
            <a:off x="3794078" y="1615098"/>
            <a:ext cx="586854" cy="75826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8" name="直接箭头连接符 27"/>
          <p:cNvCxnSpPr>
            <a:stCxn id="26" idx="3"/>
            <a:endCxn id="12" idx="1"/>
          </p:cNvCxnSpPr>
          <p:nvPr/>
        </p:nvCxnSpPr>
        <p:spPr>
          <a:xfrm>
            <a:off x="4380932" y="1994232"/>
            <a:ext cx="1380698" cy="381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2"/>
          </p:cNvCxnSpPr>
          <p:nvPr/>
        </p:nvCxnSpPr>
        <p:spPr>
          <a:xfrm flipH="1">
            <a:off x="6332562" y="2622495"/>
            <a:ext cx="1136" cy="163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2" name="直接箭头连接符 59391"/>
          <p:cNvCxnSpPr>
            <a:stCxn id="7" idx="3"/>
            <a:endCxn id="26" idx="1"/>
          </p:cNvCxnSpPr>
          <p:nvPr/>
        </p:nvCxnSpPr>
        <p:spPr>
          <a:xfrm flipV="1">
            <a:off x="2156346" y="1994232"/>
            <a:ext cx="1637732" cy="566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397" name="直接连接符 59396"/>
          <p:cNvCxnSpPr>
            <a:stCxn id="6" idx="2"/>
            <a:endCxn id="10" idx="1"/>
          </p:cNvCxnSpPr>
          <p:nvPr/>
        </p:nvCxnSpPr>
        <p:spPr>
          <a:xfrm>
            <a:off x="788200" y="2807162"/>
            <a:ext cx="1368146" cy="1529959"/>
          </a:xfrm>
          <a:prstGeom prst="line">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0" name="直接箭头连接符 59399"/>
          <p:cNvCxnSpPr>
            <a:stCxn id="26" idx="2"/>
          </p:cNvCxnSpPr>
          <p:nvPr/>
        </p:nvCxnSpPr>
        <p:spPr>
          <a:xfrm>
            <a:off x="4087505" y="2373365"/>
            <a:ext cx="0" cy="3414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83986" y="2579948"/>
            <a:ext cx="1323666" cy="372531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402" name="直接箭头连接符 59401"/>
          <p:cNvCxnSpPr>
            <a:stCxn id="18" idx="3"/>
          </p:cNvCxnSpPr>
          <p:nvPr/>
        </p:nvCxnSpPr>
        <p:spPr>
          <a:xfrm flipV="1">
            <a:off x="6092547" y="5178348"/>
            <a:ext cx="158127" cy="133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4" name="直接箭头连接符 59403"/>
          <p:cNvCxnSpPr>
            <a:stCxn id="14" idx="2"/>
          </p:cNvCxnSpPr>
          <p:nvPr/>
        </p:nvCxnSpPr>
        <p:spPr>
          <a:xfrm>
            <a:off x="6598692" y="3311310"/>
            <a:ext cx="489044" cy="16166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06" name="直接箭头连接符 59405"/>
          <p:cNvCxnSpPr/>
          <p:nvPr/>
        </p:nvCxnSpPr>
        <p:spPr>
          <a:xfrm flipV="1">
            <a:off x="7394810" y="3916907"/>
            <a:ext cx="289176" cy="12576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705052" y="3766350"/>
            <a:ext cx="1302599" cy="52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9408" name="直接箭头连接符 59407"/>
          <p:cNvCxnSpPr>
            <a:stCxn id="2" idx="2"/>
          </p:cNvCxnSpPr>
          <p:nvPr/>
        </p:nvCxnSpPr>
        <p:spPr>
          <a:xfrm flipH="1">
            <a:off x="1047565" y="1910687"/>
            <a:ext cx="6767" cy="403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0" name="直接箭头连接符 59409"/>
          <p:cNvCxnSpPr>
            <a:stCxn id="10" idx="0"/>
            <a:endCxn id="26" idx="1"/>
          </p:cNvCxnSpPr>
          <p:nvPr/>
        </p:nvCxnSpPr>
        <p:spPr>
          <a:xfrm flipV="1">
            <a:off x="2487263" y="1994232"/>
            <a:ext cx="1306815" cy="20963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2" name="直接箭头连接符 59411"/>
          <p:cNvCxnSpPr>
            <a:stCxn id="11" idx="3"/>
            <a:endCxn id="5" idx="3"/>
          </p:cNvCxnSpPr>
          <p:nvPr/>
        </p:nvCxnSpPr>
        <p:spPr>
          <a:xfrm flipV="1">
            <a:off x="3480012" y="3970147"/>
            <a:ext cx="502852" cy="366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4" name="直接箭头连接符 59413"/>
          <p:cNvCxnSpPr>
            <a:stCxn id="13" idx="1"/>
            <a:endCxn id="5" idx="7"/>
          </p:cNvCxnSpPr>
          <p:nvPr/>
        </p:nvCxnSpPr>
        <p:spPr>
          <a:xfrm flipH="1">
            <a:off x="4301328" y="3064612"/>
            <a:ext cx="1460302" cy="6271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416" name="直接箭头连接符 59415"/>
          <p:cNvCxnSpPr>
            <a:stCxn id="5" idx="5"/>
            <a:endCxn id="18" idx="1"/>
          </p:cNvCxnSpPr>
          <p:nvPr/>
        </p:nvCxnSpPr>
        <p:spPr>
          <a:xfrm>
            <a:off x="4301328" y="3970147"/>
            <a:ext cx="467553" cy="1221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250674" y="4928000"/>
            <a:ext cx="570932" cy="49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
        <p:nvSpPr>
          <p:cNvPr id="64" name="矩形 63"/>
          <p:cNvSpPr/>
          <p:nvPr/>
        </p:nvSpPr>
        <p:spPr>
          <a:xfrm>
            <a:off x="6780661" y="4928001"/>
            <a:ext cx="614149" cy="493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670522" y="2704383"/>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error</a:t>
            </a:r>
            <a:endParaRPr lang="zh-CN" altLang="en-US"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4376793" y="1596459"/>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4083254" y="2250385"/>
            <a:ext cx="6944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a:t>
            </a:r>
            <a:endParaRPr lang="zh-CN" altLang="en-US"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3591240" y="2006053"/>
            <a:ext cx="13477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 &lt; limit?</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6381722" y="5529363"/>
            <a:ext cx="192433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Physical </a:t>
            </a:r>
          </a:p>
          <a:p>
            <a:r>
              <a:rPr lang="en-US" altLang="zh-CN" dirty="0">
                <a:latin typeface="Times New Roman" panose="02020603050405020304" pitchFamily="18" charset="0"/>
                <a:cs typeface="Times New Roman" panose="02020603050405020304" pitchFamily="18" charset="0"/>
              </a:rPr>
              <a:t>address</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7884177" y="1898670"/>
            <a:ext cx="1123474"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Main </a:t>
            </a:r>
          </a:p>
          <a:p>
            <a:r>
              <a:rPr lang="en-US" altLang="zh-CN" dirty="0">
                <a:latin typeface="Times New Roman" panose="02020603050405020304" pitchFamily="18" charset="0"/>
                <a:cs typeface="Times New Roman" panose="02020603050405020304" pitchFamily="18" charset="0"/>
              </a:rPr>
              <a:t>memory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87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2040C62D-80FD-46C5-A80E-8F77310EE9F5}" type="slidenum">
              <a:rPr lang="en-US" altLang="zh-CN" sz="1400">
                <a:latin typeface="Times New Roman" panose="02020603050405020304" pitchFamily="18" charset="0"/>
              </a:rPr>
              <a:pPr algn="r"/>
              <a:t>118</a:t>
            </a:fld>
            <a:endParaRPr lang="zh-CN" altLang="en-US" sz="1400">
              <a:latin typeface="Times New Roman" panose="02020603050405020304" pitchFamily="18" charset="0"/>
            </a:endParaRPr>
          </a:p>
        </p:txBody>
      </p:sp>
      <p:sp>
        <p:nvSpPr>
          <p:cNvPr id="11266" name="Rectangle 2"/>
          <p:cNvSpPr>
            <a:spLocks noGrp="1" noChangeArrowheads="1"/>
          </p:cNvSpPr>
          <p:nvPr>
            <p:ph type="title" idx="4294967295"/>
          </p:nvPr>
        </p:nvSpPr>
        <p:spPr>
          <a:xfrm>
            <a:off x="706296" y="124494"/>
            <a:ext cx="7888070" cy="1325563"/>
          </a:xfrm>
        </p:spPr>
        <p:txBody>
          <a:bodyPr>
            <a:normAutofit/>
          </a:bodyPr>
          <a:lstStyle/>
          <a:p>
            <a:pPr algn="ctr" eaLnBrk="1" hangingPunct="1"/>
            <a:r>
              <a:rPr lang="en-US" altLang="zh-CN" sz="3800" b="1" dirty="0"/>
              <a:t>File Access</a:t>
            </a:r>
          </a:p>
        </p:txBody>
      </p:sp>
      <p:sp>
        <p:nvSpPr>
          <p:cNvPr id="11267" name="Rectangle 3"/>
          <p:cNvSpPr>
            <a:spLocks noGrp="1" noChangeArrowheads="1"/>
          </p:cNvSpPr>
          <p:nvPr>
            <p:ph type="body" idx="4294967295"/>
          </p:nvPr>
        </p:nvSpPr>
        <p:spPr>
          <a:xfrm>
            <a:off x="457284" y="1417638"/>
            <a:ext cx="8316913" cy="4097767"/>
          </a:xfrm>
        </p:spPr>
        <p:txBody>
          <a:bodyPr/>
          <a:lstStyle/>
          <a:p>
            <a:pPr eaLnBrk="1" hangingPunct="1">
              <a:lnSpc>
                <a:spcPct val="100000"/>
              </a:lnSpc>
              <a:buFont typeface="Wingdings" panose="05000000000000000000" pitchFamily="2" charset="2"/>
              <a:buChar char="l"/>
            </a:pPr>
            <a:r>
              <a:rPr lang="en-US" altLang="zh-CN" sz="2800" b="1" dirty="0"/>
              <a:t>Sequential access</a:t>
            </a:r>
          </a:p>
          <a:p>
            <a:pPr lvl="1" eaLnBrk="1" hangingPunct="1">
              <a:lnSpc>
                <a:spcPct val="100000"/>
              </a:lnSpc>
              <a:buFont typeface="Wingdings" panose="05000000000000000000" pitchFamily="2" charset="2"/>
              <a:buChar char="ü"/>
            </a:pPr>
            <a:r>
              <a:rPr lang="en-US" altLang="zh-CN" sz="2800" dirty="0"/>
              <a:t>read all bytes/records from the beginning</a:t>
            </a:r>
          </a:p>
          <a:p>
            <a:pPr lvl="1" eaLnBrk="1" hangingPunct="1">
              <a:lnSpc>
                <a:spcPct val="100000"/>
              </a:lnSpc>
              <a:buFont typeface="Wingdings" panose="05000000000000000000" pitchFamily="2" charset="2"/>
              <a:buChar char="ü"/>
            </a:pPr>
            <a:r>
              <a:rPr lang="en-US" altLang="zh-CN" sz="2800" dirty="0"/>
              <a:t>cannot jump around</a:t>
            </a:r>
          </a:p>
          <a:p>
            <a:pPr lvl="1" eaLnBrk="1" hangingPunct="1">
              <a:lnSpc>
                <a:spcPct val="100000"/>
              </a:lnSpc>
              <a:buFont typeface="Wingdings" panose="05000000000000000000" pitchFamily="2" charset="2"/>
              <a:buChar char="ü"/>
            </a:pPr>
            <a:r>
              <a:rPr lang="en-US" altLang="zh-CN" sz="2800" dirty="0"/>
              <a:t>convenient when medium was magnetic tape</a:t>
            </a:r>
          </a:p>
          <a:p>
            <a:pPr eaLnBrk="1" hangingPunct="1">
              <a:lnSpc>
                <a:spcPct val="100000"/>
              </a:lnSpc>
              <a:buFont typeface="Wingdings" panose="05000000000000000000" pitchFamily="2" charset="2"/>
              <a:buChar char="l"/>
            </a:pPr>
            <a:r>
              <a:rPr lang="en-US" altLang="zh-CN" sz="2800" b="1" dirty="0"/>
              <a:t>Random access</a:t>
            </a:r>
          </a:p>
          <a:p>
            <a:pPr lvl="1" eaLnBrk="1" hangingPunct="1">
              <a:lnSpc>
                <a:spcPct val="100000"/>
              </a:lnSpc>
              <a:buFont typeface="Wingdings" panose="05000000000000000000" pitchFamily="2" charset="2"/>
              <a:buChar char="ü"/>
            </a:pPr>
            <a:r>
              <a:rPr lang="en-US" altLang="zh-CN" sz="2800" dirty="0"/>
              <a:t>bytes/records read in any order</a:t>
            </a:r>
          </a:p>
          <a:p>
            <a:pPr lvl="1" eaLnBrk="1" hangingPunct="1">
              <a:lnSpc>
                <a:spcPct val="100000"/>
              </a:lnSpc>
              <a:buFont typeface="Wingdings" panose="05000000000000000000" pitchFamily="2" charset="2"/>
              <a:buChar char="ü"/>
            </a:pPr>
            <a:r>
              <a:rPr lang="en-US" altLang="zh-CN" sz="2800" dirty="0"/>
              <a:t>essential for database systems</a:t>
            </a:r>
          </a:p>
          <a:p>
            <a:pPr marL="457200" lvl="1" indent="0" eaLnBrk="1" hangingPunct="1">
              <a:lnSpc>
                <a:spcPct val="90000"/>
              </a:lnSpc>
              <a:buNone/>
            </a:pPr>
            <a:endParaRPr lang="en-US" altLang="zh-CN" dirty="0"/>
          </a:p>
        </p:txBody>
      </p:sp>
    </p:spTree>
    <p:extLst>
      <p:ext uri="{BB962C8B-B14F-4D97-AF65-F5344CB8AC3E}">
        <p14:creationId xmlns:p14="http://schemas.microsoft.com/office/powerpoint/2010/main" val="22797295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983E627C-424A-4B1A-B6B7-8690BC28C72E}" type="slidenum">
              <a:rPr lang="en-US" altLang="zh-CN" sz="1400">
                <a:latin typeface="Times New Roman" panose="02020603050405020304" pitchFamily="18" charset="0"/>
              </a:rPr>
              <a:pPr algn="r"/>
              <a:t>119</a:t>
            </a:fld>
            <a:endParaRPr lang="zh-CN" altLang="en-US" sz="1400">
              <a:latin typeface="Times New Roman" panose="02020603050405020304" pitchFamily="18" charset="0"/>
            </a:endParaRPr>
          </a:p>
        </p:txBody>
      </p:sp>
      <p:sp>
        <p:nvSpPr>
          <p:cNvPr id="16386" name="Rectangle 2"/>
          <p:cNvSpPr>
            <a:spLocks noGrp="1" noChangeArrowheads="1"/>
          </p:cNvSpPr>
          <p:nvPr>
            <p:ph type="title" idx="4294967295"/>
          </p:nvPr>
        </p:nvSpPr>
        <p:spPr>
          <a:xfrm>
            <a:off x="0" y="95085"/>
            <a:ext cx="9145588" cy="1073316"/>
          </a:xfrm>
        </p:spPr>
        <p:txBody>
          <a:bodyPr>
            <a:normAutofit/>
          </a:bodyPr>
          <a:lstStyle/>
          <a:p>
            <a:pPr algn="ctr" eaLnBrk="1" hangingPunct="1"/>
            <a:r>
              <a:rPr lang="en-US" altLang="zh-CN" sz="3800" b="1" dirty="0"/>
              <a:t>Directories</a:t>
            </a:r>
          </a:p>
        </p:txBody>
      </p:sp>
      <p:sp>
        <p:nvSpPr>
          <p:cNvPr id="16387" name="Rectangle 3"/>
          <p:cNvSpPr>
            <a:spLocks noGrp="1" noChangeArrowheads="1"/>
          </p:cNvSpPr>
          <p:nvPr>
            <p:ph type="body" idx="4294967295"/>
          </p:nvPr>
        </p:nvSpPr>
        <p:spPr>
          <a:xfrm>
            <a:off x="305595" y="1193801"/>
            <a:ext cx="8520113" cy="5222875"/>
          </a:xfrm>
        </p:spPr>
        <p:txBody>
          <a:bodyPr>
            <a:normAutofit fontScale="85000" lnSpcReduction="20000"/>
          </a:bodyPr>
          <a:lstStyle/>
          <a:p>
            <a:pPr eaLnBrk="1" hangingPunct="1">
              <a:lnSpc>
                <a:spcPct val="120000"/>
              </a:lnSpc>
              <a:spcBef>
                <a:spcPct val="0"/>
              </a:spcBef>
              <a:buClrTx/>
              <a:buFont typeface="Wingdings" panose="05000000000000000000" pitchFamily="2" charset="2"/>
              <a:buChar char="l"/>
            </a:pPr>
            <a:r>
              <a:rPr lang="en-US" altLang="zh-CN" sz="3600" b="1" dirty="0"/>
              <a:t>File systems have directories or folders to keep track of files.</a:t>
            </a:r>
          </a:p>
          <a:p>
            <a:pPr>
              <a:lnSpc>
                <a:spcPct val="150000"/>
              </a:lnSpc>
              <a:spcBef>
                <a:spcPct val="0"/>
              </a:spcBef>
              <a:buFont typeface="Wingdings" panose="05000000000000000000" pitchFamily="2" charset="2"/>
              <a:buChar char="l"/>
            </a:pPr>
            <a:r>
              <a:rPr lang="en-US" altLang="zh-CN" sz="3600" b="1" dirty="0"/>
              <a:t>Two different methods are used to specify file names in a directory tree:</a:t>
            </a:r>
          </a:p>
          <a:p>
            <a:pPr marL="857296" lvl="1" indent="-514350">
              <a:lnSpc>
                <a:spcPct val="150000"/>
              </a:lnSpc>
              <a:spcBef>
                <a:spcPct val="0"/>
              </a:spcBef>
              <a:buFont typeface="+mj-ea"/>
              <a:buAutoNum type="circleNumDbPlain"/>
            </a:pPr>
            <a:r>
              <a:rPr lang="en-US" altLang="zh-CN" sz="2800" b="1" dirty="0"/>
              <a:t>Absolute path name</a:t>
            </a:r>
            <a:r>
              <a:rPr lang="en-US" altLang="zh-CN" sz="2800" dirty="0"/>
              <a:t> consists of the path from the root directory to the file.  e.g., cp /</a:t>
            </a:r>
            <a:r>
              <a:rPr lang="en-US" altLang="zh-CN" sz="2800" dirty="0" err="1"/>
              <a:t>usr</a:t>
            </a:r>
            <a:r>
              <a:rPr lang="en-US" altLang="zh-CN" sz="2800" dirty="0"/>
              <a:t>/</a:t>
            </a:r>
            <a:r>
              <a:rPr lang="en-US" altLang="zh-CN" sz="2800" dirty="0" err="1"/>
              <a:t>ast</a:t>
            </a:r>
            <a:r>
              <a:rPr lang="en-US" altLang="zh-CN" sz="2800" dirty="0"/>
              <a:t>/mailbox /</a:t>
            </a:r>
            <a:r>
              <a:rPr lang="en-US" altLang="zh-CN" sz="2800" dirty="0" err="1"/>
              <a:t>usr</a:t>
            </a:r>
            <a:r>
              <a:rPr lang="en-US" altLang="zh-CN" sz="2800" dirty="0"/>
              <a:t>/</a:t>
            </a:r>
            <a:r>
              <a:rPr lang="en-US" altLang="zh-CN" sz="2800" dirty="0" err="1"/>
              <a:t>ast</a:t>
            </a:r>
            <a:r>
              <a:rPr lang="en-US" altLang="zh-CN" sz="2800" dirty="0"/>
              <a:t>/</a:t>
            </a:r>
            <a:r>
              <a:rPr lang="en-US" altLang="zh-CN" sz="2800" dirty="0" err="1"/>
              <a:t>mailbox.bak</a:t>
            </a:r>
            <a:endParaRPr lang="en-US" altLang="zh-CN" sz="2800" dirty="0"/>
          </a:p>
          <a:p>
            <a:pPr marL="857296" lvl="1" indent="-514350">
              <a:lnSpc>
                <a:spcPct val="150000"/>
              </a:lnSpc>
              <a:spcBef>
                <a:spcPct val="0"/>
              </a:spcBef>
              <a:buFont typeface="+mj-ea"/>
              <a:buAutoNum type="circleNumDbPlain"/>
            </a:pPr>
            <a:r>
              <a:rPr lang="en-US" altLang="zh-CN" sz="2800" b="1" dirty="0"/>
              <a:t>Relative path name</a:t>
            </a:r>
            <a:r>
              <a:rPr lang="en-US" altLang="zh-CN" sz="2800" dirty="0"/>
              <a:t> consists of the path from the current directory (</a:t>
            </a:r>
            <a:r>
              <a:rPr lang="en-US" altLang="zh-CN" sz="2800" b="1" dirty="0"/>
              <a:t>working directory</a:t>
            </a:r>
            <a:r>
              <a:rPr lang="en-US" altLang="zh-CN" sz="2800" dirty="0"/>
              <a:t>). </a:t>
            </a:r>
            <a:r>
              <a:rPr lang="en-US" altLang="zh-CN" sz="2800" dirty="0" err="1"/>
              <a:t>e.g</a:t>
            </a:r>
            <a:r>
              <a:rPr lang="en-US" altLang="zh-CN" sz="2800" dirty="0"/>
              <a:t>,   cp ../lib/dictionary  </a:t>
            </a:r>
            <a:r>
              <a:rPr lang="en-US" altLang="zh-CN" sz="2800" dirty="0">
                <a:sym typeface="Wingdings" panose="05000000000000000000" pitchFamily="2" charset="2"/>
              </a:rPr>
              <a:t> cp /</a:t>
            </a:r>
            <a:r>
              <a:rPr lang="en-US" altLang="zh-CN" sz="2800" dirty="0" err="1">
                <a:sym typeface="Wingdings" panose="05000000000000000000" pitchFamily="2" charset="2"/>
              </a:rPr>
              <a:t>usr</a:t>
            </a:r>
            <a:r>
              <a:rPr lang="en-US" altLang="zh-CN" sz="2800" dirty="0">
                <a:sym typeface="Wingdings" panose="05000000000000000000" pitchFamily="2" charset="2"/>
              </a:rPr>
              <a:t>/lib/dictionary</a:t>
            </a:r>
            <a:endParaRPr lang="en-US" altLang="zh-CN" sz="2800" dirty="0"/>
          </a:p>
          <a:p>
            <a:pPr eaLnBrk="1" hangingPunct="1">
              <a:lnSpc>
                <a:spcPct val="120000"/>
              </a:lnSpc>
              <a:spcBef>
                <a:spcPct val="0"/>
              </a:spcBef>
              <a:buClrTx/>
              <a:buFont typeface="Wingdings" panose="05000000000000000000" pitchFamily="2" charset="2"/>
              <a:buChar char="l"/>
            </a:pPr>
            <a:endParaRPr lang="en-US" altLang="zh-CN" sz="3600" b="1" dirty="0"/>
          </a:p>
          <a:p>
            <a:pPr eaLnBrk="1" hangingPunct="1">
              <a:lnSpc>
                <a:spcPct val="80000"/>
              </a:lnSpc>
              <a:spcBef>
                <a:spcPct val="0"/>
              </a:spcBef>
              <a:buClrTx/>
            </a:pPr>
            <a:endParaRPr lang="en-US" altLang="zh-CN" dirty="0"/>
          </a:p>
          <a:p>
            <a:pPr lvl="1" eaLnBrk="1" hangingPunct="1">
              <a:lnSpc>
                <a:spcPct val="80000"/>
              </a:lnSpc>
              <a:spcBef>
                <a:spcPct val="0"/>
              </a:spcBef>
              <a:buClrTx/>
            </a:pPr>
            <a:endParaRPr lang="en-US" altLang="zh-CN" sz="3200" dirty="0"/>
          </a:p>
        </p:txBody>
      </p:sp>
    </p:spTree>
    <p:extLst>
      <p:ext uri="{BB962C8B-B14F-4D97-AF65-F5344CB8AC3E}">
        <p14:creationId xmlns:p14="http://schemas.microsoft.com/office/powerpoint/2010/main" val="323990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78211D-E413-440B-9C67-693AA888FC82}"/>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Should daemons have higher or lower priority than interactive processes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a:extLst>
              <a:ext uri="{FF2B5EF4-FFF2-40B4-BE49-F238E27FC236}">
                <a16:creationId xmlns:a16="http://schemas.microsoft.com/office/drawing/2014/main" id="{552D7A26-F6BE-4F63-98E3-E0C20CDDA18A}"/>
              </a:ext>
            </a:extLst>
          </p:cNvPr>
          <p:cNvSpPr txBox="1"/>
          <p:nvPr>
            <p:custDataLst>
              <p:tags r:id="rId3"/>
            </p:custDataLst>
          </p:nvPr>
        </p:nvSpPr>
        <p:spPr>
          <a:xfrm>
            <a:off x="1721540" y="2599927"/>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daemons should have a higher priority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8D64B8AB-1521-4731-B399-13C65C34EFA0}"/>
              </a:ext>
            </a:extLst>
          </p:cNvPr>
          <p:cNvSpPr txBox="1"/>
          <p:nvPr>
            <p:custDataLst>
              <p:tags r:id="rId4"/>
            </p:custDataLst>
          </p:nvPr>
        </p:nvSpPr>
        <p:spPr>
          <a:xfrm>
            <a:off x="1721540" y="4407495"/>
            <a:ext cx="7007152"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Interactive processes should have a higher priority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3DF4A24-FAAB-4F44-9FA4-F32FDB8E70A9}"/>
              </a:ext>
            </a:extLst>
          </p:cNvPr>
          <p:cNvSpPr>
            <a:spLocks noChangeAspect="1"/>
          </p:cNvSpPr>
          <p:nvPr>
            <p:custDataLst>
              <p:tags r:id="rId5"/>
            </p:custDataLst>
          </p:nvPr>
        </p:nvSpPr>
        <p:spPr>
          <a:xfrm>
            <a:off x="1007086" y="266422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9FCE7C1-1D50-48FD-BC39-542E1D249B7E}"/>
              </a:ext>
            </a:extLst>
          </p:cNvPr>
          <p:cNvSpPr>
            <a:spLocks noChangeAspect="1"/>
          </p:cNvSpPr>
          <p:nvPr>
            <p:custDataLst>
              <p:tags r:id="rId6"/>
            </p:custDataLst>
          </p:nvPr>
        </p:nvSpPr>
        <p:spPr>
          <a:xfrm>
            <a:off x="1007086" y="447178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48AB488C-3D1D-4300-92F0-89A89A826C3A}"/>
              </a:ext>
            </a:extLst>
          </p:cNvPr>
          <p:cNvSpPr/>
          <p:nvPr>
            <p:custDataLst>
              <p:tags r:id="rId7"/>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B5365DA6-2369-4956-ABAC-B5805B628496}"/>
              </a:ext>
            </a:extLst>
          </p:cNvPr>
          <p:cNvGrpSpPr/>
          <p:nvPr>
            <p:custDataLst>
              <p:tags r:id="rId8"/>
            </p:custDataLst>
          </p:nvPr>
        </p:nvGrpSpPr>
        <p:grpSpPr>
          <a:xfrm>
            <a:off x="0" y="0"/>
            <a:ext cx="9145588" cy="635000"/>
            <a:chOff x="0" y="0"/>
            <a:chExt cx="9145588" cy="635000"/>
          </a:xfrm>
        </p:grpSpPr>
        <p:sp>
          <p:nvSpPr>
            <p:cNvPr id="16" name="TitleBackground">
              <a:extLst>
                <a:ext uri="{FF2B5EF4-FFF2-40B4-BE49-F238E27FC236}">
                  <a16:creationId xmlns:a16="http://schemas.microsoft.com/office/drawing/2014/main" id="{4B19DA96-04FF-4E2E-9252-29B6C6417655}"/>
                </a:ext>
              </a:extLst>
            </p:cNvPr>
            <p:cNvSpPr/>
            <p:nvPr>
              <p:custDataLst>
                <p:tags r:id="rId10"/>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7233710C-0BE5-4305-8348-49ABE90DEFAB}"/>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BA0A4869-ADCA-4D2A-AA29-5EDC2C5A75E5}"/>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9" name="TipText">
              <a:extLst>
                <a:ext uri="{FF2B5EF4-FFF2-40B4-BE49-F238E27FC236}">
                  <a16:creationId xmlns:a16="http://schemas.microsoft.com/office/drawing/2014/main" id="{7C92685E-EDE2-47BF-8DEB-76036747FD9E}"/>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5" name="图片 4">
            <a:extLst>
              <a:ext uri="{FF2B5EF4-FFF2-40B4-BE49-F238E27FC236}">
                <a16:creationId xmlns:a16="http://schemas.microsoft.com/office/drawing/2014/main" id="{7175B657-8F8B-45B6-A729-F44AA9504930}"/>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8194689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120</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445062" y="129473"/>
            <a:ext cx="8217132" cy="909638"/>
          </a:xfrm>
        </p:spPr>
        <p:txBody>
          <a:bodyPr>
            <a:normAutofit/>
          </a:bodyPr>
          <a:lstStyle/>
          <a:p>
            <a:pPr algn="ctr" eaLnBrk="1" hangingPunct="1"/>
            <a:r>
              <a:rPr lang="en-US" altLang="zh-CN" sz="3800" b="1" dirty="0"/>
              <a:t>File System Layout</a:t>
            </a:r>
          </a:p>
        </p:txBody>
      </p:sp>
      <p:sp>
        <p:nvSpPr>
          <p:cNvPr id="25603" name="Rectangle 3"/>
          <p:cNvSpPr>
            <a:spLocks noGrp="1" noChangeArrowheads="1"/>
          </p:cNvSpPr>
          <p:nvPr>
            <p:ph type="body" idx="4294967295"/>
          </p:nvPr>
        </p:nvSpPr>
        <p:spPr>
          <a:xfrm>
            <a:off x="305594" y="1150938"/>
            <a:ext cx="8534400" cy="5294312"/>
          </a:xfrm>
        </p:spPr>
        <p:txBody>
          <a:bodyPr/>
          <a:lstStyle/>
          <a:p>
            <a:pPr eaLnBrk="1" hangingPunct="1">
              <a:buFont typeface="Wingdings" panose="05000000000000000000" pitchFamily="2" charset="2"/>
              <a:buChar char="l"/>
            </a:pPr>
            <a:r>
              <a:rPr lang="en-US" altLang="zh-CN" sz="2800" b="1" dirty="0"/>
              <a:t>File system layout:</a:t>
            </a:r>
          </a:p>
          <a:p>
            <a:pPr lvl="1" eaLnBrk="1" hangingPunct="1">
              <a:lnSpc>
                <a:spcPct val="150000"/>
              </a:lnSpc>
              <a:buFont typeface="Wingdings" panose="05000000000000000000" pitchFamily="2" charset="2"/>
              <a:buChar char="p"/>
            </a:pPr>
            <a:r>
              <a:rPr lang="en-US" altLang="zh-CN" sz="2400" dirty="0"/>
              <a:t>MBR (Master Boot Record) is used to boot the computer.</a:t>
            </a:r>
          </a:p>
          <a:p>
            <a:pPr lvl="1" eaLnBrk="1" hangingPunct="1">
              <a:lnSpc>
                <a:spcPct val="150000"/>
              </a:lnSpc>
              <a:buFont typeface="Wingdings" panose="05000000000000000000" pitchFamily="2" charset="2"/>
              <a:buChar char="p"/>
            </a:pPr>
            <a:r>
              <a:rPr lang="en-US" altLang="zh-CN" sz="2400" dirty="0"/>
              <a:t>The partition table gives the starting and ending addresses of each partition.</a:t>
            </a:r>
          </a:p>
          <a:p>
            <a:pPr lvl="1" eaLnBrk="1" hangingPunct="1"/>
            <a:endParaRPr lang="zh-CN" altLang="en-US" sz="2000" dirty="0"/>
          </a:p>
        </p:txBody>
      </p:sp>
      <p:pic>
        <p:nvPicPr>
          <p:cNvPr id="5" name="Picture 4" descr="6-11"/>
          <p:cNvPicPr>
            <a:picLocks noChangeAspect="1" noChangeArrowheads="1"/>
          </p:cNvPicPr>
          <p:nvPr/>
        </p:nvPicPr>
        <p:blipFill rotWithShape="1">
          <a:blip r:embed="rId2">
            <a:extLst>
              <a:ext uri="{28A0092B-C50C-407E-A947-70E740481C1C}">
                <a14:useLocalDpi xmlns:a14="http://schemas.microsoft.com/office/drawing/2010/main" val="0"/>
              </a:ext>
            </a:extLst>
          </a:blip>
          <a:srcRect r="25" b="49240"/>
          <a:stretch/>
        </p:blipFill>
        <p:spPr bwMode="auto">
          <a:xfrm>
            <a:off x="694713" y="3862411"/>
            <a:ext cx="7756161" cy="163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7709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F45381BA-9D51-49B9-906A-4420B5A0D70F}" type="slidenum">
              <a:rPr lang="en-US" altLang="zh-CN" sz="1400">
                <a:latin typeface="Times New Roman" panose="02020603050405020304" pitchFamily="18" charset="0"/>
              </a:rPr>
              <a:pPr algn="r"/>
              <a:t>121</a:t>
            </a:fld>
            <a:endParaRPr lang="zh-CN" altLang="en-US" sz="1400">
              <a:latin typeface="Times New Roman" panose="02020603050405020304" pitchFamily="18" charset="0"/>
            </a:endParaRPr>
          </a:p>
        </p:txBody>
      </p:sp>
      <p:sp>
        <p:nvSpPr>
          <p:cNvPr id="25602" name="Rectangle 2"/>
          <p:cNvSpPr>
            <a:spLocks noGrp="1" noChangeArrowheads="1"/>
          </p:cNvSpPr>
          <p:nvPr>
            <p:ph type="title" idx="4294967295"/>
          </p:nvPr>
        </p:nvSpPr>
        <p:spPr>
          <a:xfrm>
            <a:off x="686594" y="119449"/>
            <a:ext cx="7772400" cy="909638"/>
          </a:xfrm>
        </p:spPr>
        <p:txBody>
          <a:bodyPr>
            <a:normAutofit/>
          </a:bodyPr>
          <a:lstStyle/>
          <a:p>
            <a:pPr algn="ctr" eaLnBrk="1" hangingPunct="1"/>
            <a:r>
              <a:rPr lang="en-US" altLang="zh-CN" sz="3800" b="1" dirty="0"/>
              <a:t>File System Layout</a:t>
            </a:r>
          </a:p>
        </p:txBody>
      </p:sp>
      <p:sp>
        <p:nvSpPr>
          <p:cNvPr id="25603" name="Rectangle 3"/>
          <p:cNvSpPr>
            <a:spLocks noGrp="1" noChangeArrowheads="1"/>
          </p:cNvSpPr>
          <p:nvPr>
            <p:ph type="body" idx="4294967295"/>
          </p:nvPr>
        </p:nvSpPr>
        <p:spPr>
          <a:xfrm>
            <a:off x="252048" y="1070037"/>
            <a:ext cx="8892746" cy="3098308"/>
          </a:xfrm>
        </p:spPr>
        <p:txBody>
          <a:bodyPr>
            <a:normAutofit/>
          </a:bodyPr>
          <a:lstStyle/>
          <a:p>
            <a:pPr marL="800146" lvl="1" indent="-457200">
              <a:buFont typeface="+mj-ea"/>
              <a:buAutoNum type="circleNumDbPlain"/>
            </a:pPr>
            <a:r>
              <a:rPr lang="en-US" altLang="zh-CN" sz="2300" b="1" dirty="0"/>
              <a:t>Boot block: </a:t>
            </a:r>
            <a:r>
              <a:rPr lang="en-US" altLang="zh-CN" sz="2300" dirty="0"/>
              <a:t>read in by the MBR program when the system is booted.</a:t>
            </a:r>
          </a:p>
          <a:p>
            <a:pPr marL="800146" lvl="1" indent="-457200">
              <a:buFont typeface="+mj-ea"/>
              <a:buAutoNum type="circleNumDbPlain"/>
            </a:pPr>
            <a:r>
              <a:rPr lang="en-US" altLang="zh-CN" sz="2300" b="1" dirty="0"/>
              <a:t>S</a:t>
            </a:r>
            <a:r>
              <a:rPr lang="zh-CN" altLang="en-US" sz="2300" b="1" dirty="0"/>
              <a:t>uperblock</a:t>
            </a:r>
            <a:r>
              <a:rPr lang="en-US" altLang="zh-CN" sz="2300" b="1" dirty="0"/>
              <a:t>: </a:t>
            </a:r>
            <a:r>
              <a:rPr lang="zh-CN" altLang="en-US" sz="2300" dirty="0"/>
              <a:t>contains </a:t>
            </a:r>
            <a:r>
              <a:rPr lang="en-US" altLang="zh-CN" sz="2300" dirty="0"/>
              <a:t>t</a:t>
            </a:r>
            <a:r>
              <a:rPr lang="zh-CN" altLang="en-US" sz="2300" dirty="0"/>
              <a:t>he key parameters about the file system.</a:t>
            </a:r>
          </a:p>
          <a:p>
            <a:pPr marL="800146" lvl="1" indent="-457200">
              <a:buFont typeface="+mj-ea"/>
              <a:buAutoNum type="circleNumDbPlain"/>
            </a:pPr>
            <a:r>
              <a:rPr lang="zh-CN" altLang="en-US" sz="2300" dirty="0"/>
              <a:t>Free blocks information</a:t>
            </a:r>
          </a:p>
          <a:p>
            <a:pPr marL="800146" lvl="1" indent="-457200">
              <a:buFont typeface="+mj-ea"/>
              <a:buAutoNum type="circleNumDbPlain"/>
            </a:pPr>
            <a:r>
              <a:rPr lang="en-US" altLang="zh-CN" sz="2300" dirty="0"/>
              <a:t>I</a:t>
            </a:r>
            <a:r>
              <a:rPr lang="zh-CN" altLang="en-US" sz="2300" dirty="0"/>
              <a:t>-nodes tells all about the file.</a:t>
            </a:r>
          </a:p>
          <a:p>
            <a:pPr marL="800146" lvl="1" indent="-457200">
              <a:buFont typeface="+mj-ea"/>
              <a:buAutoNum type="circleNumDbPlain"/>
            </a:pPr>
            <a:r>
              <a:rPr lang="zh-CN" altLang="en-US" sz="2300" dirty="0"/>
              <a:t>Root directory</a:t>
            </a:r>
          </a:p>
          <a:p>
            <a:pPr marL="800146" lvl="1" indent="-457200">
              <a:buFont typeface="+mj-ea"/>
              <a:buAutoNum type="circleNumDbPlain"/>
            </a:pPr>
            <a:r>
              <a:rPr lang="zh-CN" altLang="en-US" sz="2300" dirty="0"/>
              <a:t>Directories and files</a:t>
            </a:r>
          </a:p>
        </p:txBody>
      </p:sp>
      <p:pic>
        <p:nvPicPr>
          <p:cNvPr id="5" name="Picture 4" descr="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574" y="3734749"/>
            <a:ext cx="6737237" cy="279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CC85ADF-95E6-4990-8A9C-4A104BC9248D}"/>
              </a:ext>
            </a:extLst>
          </p:cNvPr>
          <p:cNvSpPr txBox="1"/>
          <p:nvPr/>
        </p:nvSpPr>
        <p:spPr>
          <a:xfrm>
            <a:off x="894148" y="5418631"/>
            <a:ext cx="140267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Load OS</a:t>
            </a:r>
            <a:endParaRPr lang="zh-CN" altLang="en-US" dirty="0">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0672E9F6-68B5-42C6-9F23-69A76159F7DF}"/>
              </a:ext>
            </a:extLst>
          </p:cNvPr>
          <p:cNvCxnSpPr/>
          <p:nvPr/>
        </p:nvCxnSpPr>
        <p:spPr>
          <a:xfrm>
            <a:off x="1276342" y="5725718"/>
            <a:ext cx="8877" cy="40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93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122</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4272"/>
            <a:ext cx="9144794" cy="889029"/>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en-US" altLang="zh-CN" sz="2800" b="1" dirty="0"/>
              <a:t>Contiguous Allocation: </a:t>
            </a:r>
          </a:p>
          <a:p>
            <a:pPr marL="0" indent="0" eaLnBrk="1" hangingPunct="1">
              <a:lnSpc>
                <a:spcPct val="80000"/>
              </a:lnSpc>
              <a:buNone/>
            </a:pPr>
            <a:r>
              <a:rPr lang="en-US" altLang="zh-CN" sz="2800" b="1" dirty="0"/>
              <a:t>   </a:t>
            </a:r>
            <a:r>
              <a:rPr lang="en-US" altLang="zh-CN" sz="2800" dirty="0"/>
              <a:t>store each file as contiguous block of data.</a:t>
            </a:r>
          </a:p>
          <a:p>
            <a:pPr marL="457200" lvl="1" indent="0" eaLnBrk="1" hangingPunct="1">
              <a:lnSpc>
                <a:spcPct val="80000"/>
              </a:lnSpc>
              <a:buNone/>
            </a:pPr>
            <a:endParaRPr lang="en-US" altLang="zh-CN" sz="2000" dirty="0"/>
          </a:p>
        </p:txBody>
      </p:sp>
      <p:pic>
        <p:nvPicPr>
          <p:cNvPr id="5" name="Picture 4" descr="6-12"/>
          <p:cNvPicPr>
            <a:picLocks noChangeAspect="1" noChangeArrowheads="1"/>
          </p:cNvPicPr>
          <p:nvPr/>
        </p:nvPicPr>
        <p:blipFill rotWithShape="1">
          <a:blip r:embed="rId2">
            <a:extLst>
              <a:ext uri="{28A0092B-C50C-407E-A947-70E740481C1C}">
                <a14:useLocalDpi xmlns:a14="http://schemas.microsoft.com/office/drawing/2010/main" val="0"/>
              </a:ext>
            </a:extLst>
          </a:blip>
          <a:srcRect r="500" b="4746"/>
          <a:stretch/>
        </p:blipFill>
        <p:spPr bwMode="auto">
          <a:xfrm>
            <a:off x="655455" y="2521378"/>
            <a:ext cx="7545823" cy="351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224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123</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717772" y="94042"/>
            <a:ext cx="7888070" cy="1026705"/>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normAutofit/>
          </a:bodyPr>
          <a:lstStyle/>
          <a:p>
            <a:pPr eaLnBrk="1" hangingPunct="1">
              <a:lnSpc>
                <a:spcPct val="120000"/>
              </a:lnSpc>
              <a:buFont typeface="Wingdings" panose="05000000000000000000" pitchFamily="2" charset="2"/>
              <a:buChar char="l"/>
            </a:pPr>
            <a:r>
              <a:rPr lang="en-US" altLang="zh-CN" sz="2800" b="1" dirty="0"/>
              <a:t>Contiguous Allocation</a:t>
            </a:r>
          </a:p>
          <a:p>
            <a:pPr lvl="1" eaLnBrk="1" hangingPunct="1">
              <a:lnSpc>
                <a:spcPct val="150000"/>
              </a:lnSpc>
              <a:buFont typeface="Wingdings" panose="05000000000000000000" pitchFamily="2" charset="2"/>
              <a:buChar char="p"/>
            </a:pPr>
            <a:r>
              <a:rPr lang="en-US" altLang="zh-CN" sz="2800" b="1" dirty="0"/>
              <a:t>Advantages:  </a:t>
            </a:r>
          </a:p>
          <a:p>
            <a:pPr marL="342946" lvl="1" indent="0" eaLnBrk="1" hangingPunct="1">
              <a:lnSpc>
                <a:spcPct val="150000"/>
              </a:lnSpc>
              <a:buNone/>
            </a:pPr>
            <a:r>
              <a:rPr lang="en-US" altLang="zh-CN" sz="2800" dirty="0"/>
              <a:t>   </a:t>
            </a:r>
            <a:r>
              <a:rPr lang="en-US" altLang="zh-CN" sz="2200" dirty="0"/>
              <a:t>Simple to implement;</a:t>
            </a:r>
          </a:p>
          <a:p>
            <a:pPr marL="342946" lvl="1" indent="0" eaLnBrk="1" hangingPunct="1">
              <a:lnSpc>
                <a:spcPct val="150000"/>
              </a:lnSpc>
              <a:buNone/>
            </a:pPr>
            <a:r>
              <a:rPr lang="en-US" altLang="zh-CN" sz="2200" dirty="0"/>
              <a:t>   Read performance is excellent.</a:t>
            </a:r>
          </a:p>
          <a:p>
            <a:pPr lvl="1" eaLnBrk="1" hangingPunct="1">
              <a:lnSpc>
                <a:spcPct val="150000"/>
              </a:lnSpc>
              <a:buFont typeface="Wingdings" panose="05000000000000000000" pitchFamily="2" charset="2"/>
              <a:buChar char="p"/>
            </a:pPr>
            <a:r>
              <a:rPr lang="en-US" altLang="zh-CN" sz="2800" b="1" dirty="0"/>
              <a:t>Disadvantages:  </a:t>
            </a:r>
          </a:p>
          <a:p>
            <a:pPr lvl="2" eaLnBrk="1" hangingPunct="1">
              <a:lnSpc>
                <a:spcPct val="150000"/>
              </a:lnSpc>
              <a:buFont typeface="Wingdings" panose="05000000000000000000" pitchFamily="2" charset="2"/>
              <a:buChar char="ü"/>
            </a:pPr>
            <a:r>
              <a:rPr lang="en-US" altLang="zh-CN" sz="2200" dirty="0"/>
              <a:t>Disk fragmentation</a:t>
            </a:r>
          </a:p>
          <a:p>
            <a:pPr lvl="2" eaLnBrk="1" hangingPunct="1">
              <a:lnSpc>
                <a:spcPct val="150000"/>
              </a:lnSpc>
              <a:buFont typeface="Wingdings" panose="05000000000000000000" pitchFamily="2" charset="2"/>
              <a:buChar char="ü"/>
            </a:pPr>
            <a:r>
              <a:rPr lang="en-US" altLang="zh-CN" sz="2200" dirty="0"/>
              <a:t>The maximum file size must be known when file is created. </a:t>
            </a:r>
          </a:p>
          <a:p>
            <a:pPr lvl="1" eaLnBrk="1" hangingPunct="1">
              <a:lnSpc>
                <a:spcPct val="150000"/>
              </a:lnSpc>
              <a:buFont typeface="Wingdings" panose="05000000000000000000" pitchFamily="2" charset="2"/>
              <a:buChar char="p"/>
            </a:pPr>
            <a:r>
              <a:rPr lang="en-US" altLang="zh-CN" sz="2800" b="1" dirty="0"/>
              <a:t>Example: </a:t>
            </a:r>
            <a:r>
              <a:rPr lang="en-US" altLang="zh-CN" sz="2000" dirty="0"/>
              <a:t>CD-ROMs, </a:t>
            </a:r>
            <a:r>
              <a:rPr lang="zh-CN" altLang="en-US" sz="2000" dirty="0"/>
              <a:t>DVDs</a:t>
            </a:r>
            <a:endParaRPr lang="en-US" altLang="zh-CN" sz="2000" dirty="0"/>
          </a:p>
        </p:txBody>
      </p:sp>
    </p:spTree>
    <p:extLst>
      <p:ext uri="{BB962C8B-B14F-4D97-AF65-F5344CB8AC3E}">
        <p14:creationId xmlns:p14="http://schemas.microsoft.com/office/powerpoint/2010/main" val="1324778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5B44E394-CCAE-4187-A84D-3BF5495059B5}" type="slidenum">
              <a:rPr lang="en-US" altLang="zh-CN" sz="1400">
                <a:latin typeface="Times New Roman" panose="02020603050405020304" pitchFamily="18" charset="0"/>
              </a:rPr>
              <a:pPr algn="r"/>
              <a:t>124</a:t>
            </a:fld>
            <a:endParaRPr lang="zh-CN" altLang="en-US" sz="1400">
              <a:latin typeface="Times New Roman" panose="02020603050405020304" pitchFamily="18" charset="0"/>
            </a:endParaRPr>
          </a:p>
        </p:txBody>
      </p:sp>
      <p:sp>
        <p:nvSpPr>
          <p:cNvPr id="26626" name="Rectangle 2"/>
          <p:cNvSpPr>
            <a:spLocks noGrp="1" noChangeArrowheads="1"/>
          </p:cNvSpPr>
          <p:nvPr>
            <p:ph type="title" idx="4294967295"/>
          </p:nvPr>
        </p:nvSpPr>
        <p:spPr>
          <a:xfrm>
            <a:off x="0" y="118318"/>
            <a:ext cx="9144794" cy="990291"/>
          </a:xfrm>
        </p:spPr>
        <p:txBody>
          <a:bodyPr>
            <a:normAutofit/>
          </a:bodyPr>
          <a:lstStyle/>
          <a:p>
            <a:pPr algn="ctr" eaLnBrk="1" hangingPunct="1"/>
            <a:r>
              <a:rPr lang="en-US" altLang="zh-CN" sz="3800" b="1" dirty="0"/>
              <a:t>File Allocation</a:t>
            </a:r>
          </a:p>
        </p:txBody>
      </p:sp>
      <p:sp>
        <p:nvSpPr>
          <p:cNvPr id="26627" name="Rectangle 3"/>
          <p:cNvSpPr>
            <a:spLocks noGrp="1" noChangeArrowheads="1"/>
          </p:cNvSpPr>
          <p:nvPr>
            <p:ph type="body" idx="4294967295"/>
          </p:nvPr>
        </p:nvSpPr>
        <p:spPr>
          <a:xfrm>
            <a:off x="305594" y="1179513"/>
            <a:ext cx="8534400" cy="5410200"/>
          </a:xfrm>
        </p:spPr>
        <p:txBody>
          <a:bodyPr/>
          <a:lstStyle/>
          <a:p>
            <a:pPr eaLnBrk="1" hangingPunct="1">
              <a:lnSpc>
                <a:spcPct val="80000"/>
              </a:lnSpc>
              <a:buFont typeface="Wingdings" panose="05000000000000000000" pitchFamily="2" charset="2"/>
              <a:buChar char="l"/>
            </a:pPr>
            <a:r>
              <a:rPr lang="en-US" altLang="zh-CN" sz="2800" b="1" dirty="0"/>
              <a:t>Linked List Allocation:</a:t>
            </a:r>
          </a:p>
          <a:p>
            <a:pPr marL="0" indent="0" eaLnBrk="1" hangingPunct="1">
              <a:lnSpc>
                <a:spcPct val="100000"/>
              </a:lnSpc>
              <a:buNone/>
            </a:pPr>
            <a:r>
              <a:rPr lang="en-US" altLang="zh-CN" sz="2800" dirty="0"/>
              <a:t>   keep linked list of disk blocks</a:t>
            </a:r>
          </a:p>
        </p:txBody>
      </p:sp>
      <p:pic>
        <p:nvPicPr>
          <p:cNvPr id="5" name="Picture 4" descr="6-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471" y="2071565"/>
            <a:ext cx="3774304" cy="271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10A13E7-DBA4-43DB-97DD-4C1D682FB528}"/>
              </a:ext>
            </a:extLst>
          </p:cNvPr>
          <p:cNvSpPr/>
          <p:nvPr/>
        </p:nvSpPr>
        <p:spPr>
          <a:xfrm>
            <a:off x="388513" y="4958497"/>
            <a:ext cx="4572000" cy="523220"/>
          </a:xfrm>
          <a:prstGeom prst="rect">
            <a:avLst/>
          </a:prstGeom>
        </p:spPr>
        <p:txBody>
          <a:bodyPr>
            <a:spAutoFit/>
          </a:bodyPr>
          <a:lstStyle/>
          <a:p>
            <a:pPr>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Disadvantages ? </a:t>
            </a:r>
          </a:p>
        </p:txBody>
      </p:sp>
      <p:sp>
        <p:nvSpPr>
          <p:cNvPr id="3" name="矩形 2">
            <a:extLst>
              <a:ext uri="{FF2B5EF4-FFF2-40B4-BE49-F238E27FC236}">
                <a16:creationId xmlns:a16="http://schemas.microsoft.com/office/drawing/2014/main" id="{9DA8105D-8E2A-40F1-AFF6-E9A81770FEDA}"/>
              </a:ext>
            </a:extLst>
          </p:cNvPr>
          <p:cNvSpPr/>
          <p:nvPr/>
        </p:nvSpPr>
        <p:spPr>
          <a:xfrm>
            <a:off x="240802" y="5481717"/>
            <a:ext cx="8005969" cy="830997"/>
          </a:xfrm>
          <a:prstGeom prst="rect">
            <a:avLst/>
          </a:prstGeom>
        </p:spPr>
        <p:txBody>
          <a:bodyPr wrap="square">
            <a:spAutoFit/>
          </a:bodyPr>
          <a:lstStyle/>
          <a:p>
            <a:pPr marL="800146" lvl="1" indent="-457200">
              <a:lnSpc>
                <a:spcPct val="100000"/>
              </a:lnSpc>
              <a:buFont typeface="+mj-ea"/>
              <a:buAutoNum type="circleNumDbPlain"/>
            </a:pPr>
            <a:r>
              <a:rPr lang="en-US" altLang="zh-CN" sz="2400" dirty="0">
                <a:latin typeface="Times New Roman" panose="02020603050405020304" pitchFamily="18" charset="0"/>
                <a:cs typeface="Times New Roman" panose="02020603050405020304" pitchFamily="18" charset="0"/>
              </a:rPr>
              <a:t>Slow random access speed</a:t>
            </a:r>
          </a:p>
          <a:p>
            <a:pPr marL="800146" lvl="1" indent="-457200">
              <a:lnSpc>
                <a:spcPct val="100000"/>
              </a:lnSpc>
              <a:buFont typeface="+mj-ea"/>
              <a:buAutoNum type="circleNumDbPlain"/>
            </a:pPr>
            <a:r>
              <a:rPr lang="en-US" altLang="zh-CN" sz="2400" dirty="0">
                <a:latin typeface="Times New Roman" panose="02020603050405020304" pitchFamily="18" charset="0"/>
                <a:cs typeface="Times New Roman" panose="02020603050405020304" pitchFamily="18" charset="0"/>
              </a:rPr>
              <a:t>The amount of data in a block is not a power of 2</a:t>
            </a:r>
          </a:p>
        </p:txBody>
      </p:sp>
    </p:spTree>
    <p:extLst>
      <p:ext uri="{BB962C8B-B14F-4D97-AF65-F5344CB8AC3E}">
        <p14:creationId xmlns:p14="http://schemas.microsoft.com/office/powerpoint/2010/main" val="4810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125</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0" y="102793"/>
            <a:ext cx="9144794" cy="973534"/>
          </a:xfrm>
        </p:spPr>
        <p:txBody>
          <a:bodyPr>
            <a:normAutofit/>
          </a:bodyPr>
          <a:lstStyle/>
          <a:p>
            <a:pPr algn="ctr"/>
            <a:r>
              <a:rPr lang="en-US" altLang="zh-CN" sz="3800" b="1" dirty="0"/>
              <a:t>Linked List Allocation using an index</a:t>
            </a:r>
          </a:p>
        </p:txBody>
      </p:sp>
      <p:sp>
        <p:nvSpPr>
          <p:cNvPr id="29699" name="Rectangle 3"/>
          <p:cNvSpPr>
            <a:spLocks noGrp="1" noChangeArrowheads="1"/>
          </p:cNvSpPr>
          <p:nvPr>
            <p:ph type="body" idx="4294967295"/>
          </p:nvPr>
        </p:nvSpPr>
        <p:spPr>
          <a:xfrm>
            <a:off x="305594" y="1179513"/>
            <a:ext cx="8534400" cy="5410200"/>
          </a:xfrm>
        </p:spPr>
        <p:txBody>
          <a:bodyPr>
            <a:normAutofit/>
          </a:bodyPr>
          <a:lstStyle/>
          <a:p>
            <a:pPr eaLnBrk="1" hangingPunct="1">
              <a:lnSpc>
                <a:spcPct val="150000"/>
              </a:lnSpc>
              <a:buFont typeface="Wingdings" panose="05000000000000000000" pitchFamily="2" charset="2"/>
              <a:buChar char="l"/>
            </a:pPr>
            <a:r>
              <a:rPr lang="en-US" altLang="zh-CN" sz="2800" dirty="0"/>
              <a:t>Take table pointer word from each block and put them in an index table, </a:t>
            </a:r>
            <a:r>
              <a:rPr lang="en-US" altLang="zh-CN" sz="2800" b="1" dirty="0"/>
              <a:t>FAT</a:t>
            </a:r>
            <a:r>
              <a:rPr lang="en-US" altLang="zh-CN" sz="2800" dirty="0"/>
              <a:t> (</a:t>
            </a:r>
            <a:r>
              <a:rPr lang="en-US" altLang="zh-CN" sz="2800" b="1" dirty="0"/>
              <a:t>File Allocation Table</a:t>
            </a:r>
            <a:r>
              <a:rPr lang="en-US" altLang="zh-CN" sz="2800" dirty="0"/>
              <a:t>) in memory.</a:t>
            </a:r>
          </a:p>
        </p:txBody>
      </p:sp>
      <p:pic>
        <p:nvPicPr>
          <p:cNvPr id="5" name="Picture 2" descr="6-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2479" y="2494316"/>
            <a:ext cx="3324371" cy="406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53897" y="2311384"/>
            <a:ext cx="5618079" cy="365144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en-US" altLang="zh-CN" sz="2600" b="1" dirty="0">
                <a:solidFill>
                  <a:srgbClr val="FF0000"/>
                </a:solidFill>
                <a:latin typeface="Times New Roman" panose="02020603050405020304" pitchFamily="18" charset="0"/>
                <a:cs typeface="Times New Roman" panose="02020603050405020304" pitchFamily="18" charset="0"/>
              </a:rPr>
              <a:t>Advantages?</a:t>
            </a:r>
          </a:p>
          <a:p>
            <a:pPr marL="514350" indent="-514350">
              <a:lnSpc>
                <a:spcPct val="120000"/>
              </a:lnSpc>
              <a:buFont typeface="+mj-ea"/>
              <a:buAutoNum type="circleNumDbPlain"/>
            </a:pPr>
            <a:r>
              <a:rPr lang="en-US" altLang="zh-CN" sz="2600" dirty="0">
                <a:solidFill>
                  <a:srgbClr val="FF0000"/>
                </a:solidFill>
                <a:latin typeface="Times New Roman" panose="02020603050405020304" pitchFamily="18" charset="0"/>
                <a:cs typeface="Times New Roman" panose="02020603050405020304" pitchFamily="18" charset="0"/>
              </a:rPr>
              <a:t>The entire block is available for data</a:t>
            </a:r>
          </a:p>
          <a:p>
            <a:pPr marL="514350" indent="-514350">
              <a:lnSpc>
                <a:spcPct val="120000"/>
              </a:lnSpc>
              <a:buFont typeface="+mj-ea"/>
              <a:buAutoNum type="circleNumDbPlain"/>
            </a:pPr>
            <a:r>
              <a:rPr lang="en-US" altLang="zh-CN" sz="2600" dirty="0">
                <a:solidFill>
                  <a:srgbClr val="FF0000"/>
                </a:solidFill>
                <a:latin typeface="Times New Roman" panose="02020603050405020304" pitchFamily="18" charset="0"/>
                <a:cs typeface="Times New Roman" panose="02020603050405020304" pitchFamily="18" charset="0"/>
              </a:rPr>
              <a:t>Stored in memory, fast</a:t>
            </a:r>
          </a:p>
          <a:p>
            <a:pPr marL="457200" indent="-457200">
              <a:lnSpc>
                <a:spcPct val="150000"/>
              </a:lnSpc>
              <a:buFont typeface="Wingdings" panose="05000000000000000000" pitchFamily="2" charset="2"/>
              <a:buChar char="p"/>
            </a:pPr>
            <a:r>
              <a:rPr lang="en-US" altLang="zh-CN" sz="2600" b="1" dirty="0">
                <a:solidFill>
                  <a:srgbClr val="003399"/>
                </a:solidFill>
                <a:latin typeface="Times New Roman" panose="02020603050405020304" pitchFamily="18" charset="0"/>
                <a:cs typeface="Times New Roman" panose="02020603050405020304" pitchFamily="18" charset="0"/>
              </a:rPr>
              <a:t>Drawbacks?</a:t>
            </a:r>
          </a:p>
          <a:p>
            <a:pPr>
              <a:lnSpc>
                <a:spcPct val="120000"/>
              </a:lnSpc>
            </a:pPr>
            <a:r>
              <a:rPr lang="en-US" altLang="zh-CN" sz="2600" dirty="0">
                <a:solidFill>
                  <a:srgbClr val="003399"/>
                </a:solidFill>
                <a:latin typeface="Times New Roman" panose="02020603050405020304" pitchFamily="18" charset="0"/>
                <a:cs typeface="Times New Roman" panose="02020603050405020304" pitchFamily="18" charset="0"/>
              </a:rPr>
              <a:t>Occupies a large amount of memory.</a:t>
            </a:r>
          </a:p>
          <a:p>
            <a:pPr>
              <a:lnSpc>
                <a:spcPct val="120000"/>
              </a:lnSpc>
            </a:pPr>
            <a:r>
              <a:rPr lang="en-US" altLang="zh-CN" sz="2600" dirty="0">
                <a:solidFill>
                  <a:srgbClr val="003399"/>
                </a:solidFill>
                <a:latin typeface="Times New Roman" panose="02020603050405020304" pitchFamily="18" charset="0"/>
                <a:cs typeface="Times New Roman" panose="02020603050405020304" pitchFamily="18" charset="0"/>
              </a:rPr>
              <a:t>For 200-GB disk, the  table will take up 600M or 800 M memory.</a:t>
            </a:r>
            <a:endParaRPr lang="zh-CN" altLang="en-US" sz="2600" dirty="0">
              <a:solidFill>
                <a:srgbClr val="0033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1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126</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File System Implementation</a:t>
            </a:r>
          </a:p>
        </p:txBody>
      </p:sp>
      <p:sp>
        <p:nvSpPr>
          <p:cNvPr id="29699" name="Rectangle 3"/>
          <p:cNvSpPr>
            <a:spLocks noGrp="1" noChangeArrowheads="1"/>
          </p:cNvSpPr>
          <p:nvPr>
            <p:ph type="body" idx="4294967295"/>
          </p:nvPr>
        </p:nvSpPr>
        <p:spPr>
          <a:xfrm>
            <a:off x="305594" y="1179513"/>
            <a:ext cx="8534400" cy="5410200"/>
          </a:xfrm>
        </p:spPr>
        <p:txBody>
          <a:bodyPr/>
          <a:lstStyle/>
          <a:p>
            <a:pPr eaLnBrk="1" hangingPunct="1">
              <a:buFont typeface="Wingdings" panose="05000000000000000000" pitchFamily="2" charset="2"/>
              <a:buChar char="l"/>
            </a:pPr>
            <a:r>
              <a:rPr lang="en-US" altLang="zh-CN" sz="2800" dirty="0"/>
              <a:t>I-node (index-node):</a:t>
            </a:r>
          </a:p>
          <a:p>
            <a:pPr marL="0" indent="0" eaLnBrk="1" hangingPunct="1">
              <a:buNone/>
            </a:pPr>
            <a:r>
              <a:rPr lang="en-US" altLang="zh-CN" dirty="0"/>
              <a:t>   </a:t>
            </a:r>
            <a:r>
              <a:rPr lang="en-US" altLang="zh-CN" sz="2400" dirty="0"/>
              <a:t>lists the attributes and disk addresses of the file's blocks.</a:t>
            </a:r>
          </a:p>
        </p:txBody>
      </p:sp>
      <p:pic>
        <p:nvPicPr>
          <p:cNvPr id="5" name="Picture 4" descr="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274" y="2217417"/>
            <a:ext cx="4722837" cy="437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54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ABE47B1B-9620-4828-BCE2-C6E0EFA6706D}"/>
              </a:ext>
            </a:extLst>
          </p:cNvPr>
          <p:cNvSpPr>
            <a:spLocks noChangeArrowheads="1"/>
          </p:cNvSpPr>
          <p:nvPr/>
        </p:nvSpPr>
        <p:spPr bwMode="auto">
          <a:xfrm>
            <a:off x="601628" y="120708"/>
            <a:ext cx="7754938" cy="93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3800" b="1" dirty="0">
                <a:solidFill>
                  <a:schemeClr val="tx1"/>
                </a:solidFill>
                <a:latin typeface="Times New Roman" panose="02020603050405020304" pitchFamily="18" charset="0"/>
                <a:cs typeface="Times New Roman" panose="02020603050405020304" pitchFamily="18" charset="0"/>
              </a:rPr>
              <a:t>Virtual File Systems</a:t>
            </a:r>
          </a:p>
        </p:txBody>
      </p:sp>
      <p:sp>
        <p:nvSpPr>
          <p:cNvPr id="205828" name="Rectangle 4">
            <a:extLst>
              <a:ext uri="{FF2B5EF4-FFF2-40B4-BE49-F238E27FC236}">
                <a16:creationId xmlns:a16="http://schemas.microsoft.com/office/drawing/2014/main" id="{F919FF1D-62BB-4A3A-A13B-348258B48AEC}"/>
              </a:ext>
            </a:extLst>
          </p:cNvPr>
          <p:cNvSpPr>
            <a:spLocks noChangeArrowheads="1"/>
          </p:cNvSpPr>
          <p:nvPr/>
        </p:nvSpPr>
        <p:spPr bwMode="auto">
          <a:xfrm>
            <a:off x="556384" y="1256599"/>
            <a:ext cx="7845425" cy="1891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120000"/>
              </a:lnSpc>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Definition: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 Virtual File System (or the </a:t>
            </a:r>
            <a:r>
              <a:rPr lang="en-US" altLang="zh-CN" sz="2800" b="1" dirty="0">
                <a:solidFill>
                  <a:srgbClr val="C00000"/>
                </a:solidFill>
                <a:latin typeface="Times New Roman" panose="02020603050405020304" pitchFamily="18" charset="0"/>
                <a:cs typeface="Times New Roman" panose="02020603050405020304" pitchFamily="18" charset="0"/>
              </a:rPr>
              <a:t>Virtual Filesystem Switch</a:t>
            </a:r>
            <a:r>
              <a:rPr lang="en-US" altLang="zh-CN" sz="2800" dirty="0">
                <a:latin typeface="Times New Roman" panose="02020603050405020304" pitchFamily="18" charset="0"/>
                <a:cs typeface="Times New Roman" panose="02020603050405020304" pitchFamily="18" charset="0"/>
              </a:rPr>
              <a:t>) is the software layer in the kernel that provides the filesystem interface to user space programs.</a:t>
            </a:r>
          </a:p>
          <a:p>
            <a:pPr>
              <a:buFont typeface="Wingdings" panose="05000000000000000000" pitchFamily="2" charset="2"/>
              <a:buChar char="l"/>
            </a:pPr>
            <a:r>
              <a:rPr lang="en-US" altLang="zh-CN" b="1" dirty="0">
                <a:latin typeface="Times New Roman" panose="02020603050405020304" pitchFamily="18" charset="0"/>
                <a:cs typeface="Times New Roman" panose="02020603050405020304" pitchFamily="18" charset="0"/>
              </a:rPr>
              <a:t>Same API for different types of file systems</a:t>
            </a:r>
          </a:p>
          <a:p>
            <a:pPr marL="457200" indent="-457200">
              <a:buFont typeface="+mj-ea"/>
              <a:buAutoNum type="circleNumDbPlain"/>
            </a:pPr>
            <a:r>
              <a:rPr lang="en-US" altLang="zh-CN" sz="2800" dirty="0">
                <a:latin typeface="Times New Roman" panose="02020603050405020304" pitchFamily="18" charset="0"/>
                <a:cs typeface="Times New Roman" panose="02020603050405020304" pitchFamily="18" charset="0"/>
              </a:rPr>
              <a:t> Separates file-system generic operations from implementation details </a:t>
            </a:r>
          </a:p>
          <a:p>
            <a:pPr marL="457200" indent="-457200">
              <a:buFont typeface="+mj-ea"/>
              <a:buAutoNum type="circleNumDbPlain"/>
            </a:pP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Syscalls</a:t>
            </a:r>
            <a:r>
              <a:rPr lang="en-US" altLang="zh-CN" sz="2800" dirty="0">
                <a:latin typeface="Times New Roman" panose="02020603050405020304" pitchFamily="18" charset="0"/>
                <a:cs typeface="Times New Roman" panose="02020603050405020304" pitchFamily="18" charset="0"/>
              </a:rPr>
              <a:t> program to VFS API rather than specific FS interface </a:t>
            </a:r>
          </a:p>
        </p:txBody>
      </p:sp>
    </p:spTree>
    <p:extLst>
      <p:ext uri="{BB962C8B-B14F-4D97-AF65-F5344CB8AC3E}">
        <p14:creationId xmlns:p14="http://schemas.microsoft.com/office/powerpoint/2010/main" val="5934757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8CE433F-6A49-4809-AC66-CE888EC4C831}" type="slidenum">
              <a:rPr lang="en-US" altLang="zh-CN" sz="1400">
                <a:latin typeface="Times New Roman" panose="02020603050405020304" pitchFamily="18" charset="0"/>
              </a:rPr>
              <a:pPr algn="r" eaLnBrk="1" hangingPunct="1"/>
              <a:t>128</a:t>
            </a:fld>
            <a:endParaRPr lang="zh-CN" altLang="en-US" sz="1400">
              <a:latin typeface="Times New Roman" panose="02020603050405020304" pitchFamily="18" charset="0"/>
            </a:endParaRPr>
          </a:p>
        </p:txBody>
      </p:sp>
      <p:sp>
        <p:nvSpPr>
          <p:cNvPr id="53251" name="Rectangle 2"/>
          <p:cNvSpPr>
            <a:spLocks noGrp="1" noChangeArrowheads="1"/>
          </p:cNvSpPr>
          <p:nvPr>
            <p:ph type="title" idx="4294967295"/>
          </p:nvPr>
        </p:nvSpPr>
        <p:spPr>
          <a:xfrm>
            <a:off x="453154" y="118319"/>
            <a:ext cx="8209039" cy="889140"/>
          </a:xfrm>
        </p:spPr>
        <p:txBody>
          <a:bodyPr>
            <a:normAutofit/>
          </a:bodyPr>
          <a:lstStyle/>
          <a:p>
            <a:pPr algn="ctr" eaLnBrk="1" hangingPunct="1"/>
            <a:r>
              <a:rPr lang="en-US" altLang="zh-CN" sz="3800" b="1" dirty="0"/>
              <a:t>Disk space management</a:t>
            </a:r>
          </a:p>
        </p:txBody>
      </p:sp>
      <p:sp>
        <p:nvSpPr>
          <p:cNvPr id="53252" name="Rectangle 3"/>
          <p:cNvSpPr>
            <a:spLocks noGrp="1" noChangeArrowheads="1"/>
          </p:cNvSpPr>
          <p:nvPr>
            <p:ph type="body" idx="4294967295"/>
          </p:nvPr>
        </p:nvSpPr>
        <p:spPr>
          <a:xfrm>
            <a:off x="342008" y="1149743"/>
            <a:ext cx="8534400" cy="5149850"/>
          </a:xfrm>
        </p:spPr>
        <p:txBody>
          <a:bodyPr/>
          <a:lstStyle/>
          <a:p>
            <a:pPr eaLnBrk="1" hangingPunct="1">
              <a:lnSpc>
                <a:spcPct val="150000"/>
              </a:lnSpc>
              <a:buFont typeface="Wingdings" panose="05000000000000000000" pitchFamily="2" charset="2"/>
              <a:buChar char="l"/>
            </a:pPr>
            <a:r>
              <a:rPr lang="en-US" altLang="zh-CN" sz="2800" b="1" dirty="0"/>
              <a:t>Strategies for storing an </a:t>
            </a:r>
            <a:r>
              <a:rPr lang="en-US" altLang="zh-CN" sz="2800" b="1" i="1" dirty="0"/>
              <a:t>n</a:t>
            </a:r>
            <a:r>
              <a:rPr lang="en-US" altLang="zh-CN" sz="2800" b="1" dirty="0"/>
              <a:t> byte file:</a:t>
            </a:r>
          </a:p>
          <a:p>
            <a:pPr marL="685846" lvl="1" indent="-342900" eaLnBrk="1" hangingPunct="1">
              <a:lnSpc>
                <a:spcPct val="150000"/>
              </a:lnSpc>
              <a:buFont typeface="+mj-ea"/>
              <a:buAutoNum type="circleNumDbPlain"/>
            </a:pPr>
            <a:r>
              <a:rPr lang="en-US" altLang="zh-CN" sz="2400" b="1" dirty="0"/>
              <a:t>Allocate n consecutive bytes of disk space</a:t>
            </a:r>
          </a:p>
          <a:p>
            <a:pPr marL="342946" lvl="1" indent="0" eaLnBrk="1" hangingPunct="1">
              <a:lnSpc>
                <a:spcPct val="150000"/>
              </a:lnSpc>
              <a:buNone/>
            </a:pPr>
            <a:r>
              <a:rPr lang="en-US" altLang="zh-CN" sz="2200" dirty="0"/>
              <a:t>If the file grows it will have to be moved on the disk,  it is an expensive operation and causes external fragmentation. </a:t>
            </a:r>
          </a:p>
          <a:p>
            <a:pPr marL="800146" lvl="1" indent="-457200" eaLnBrk="1" hangingPunct="1">
              <a:lnSpc>
                <a:spcPct val="150000"/>
              </a:lnSpc>
              <a:buFont typeface="+mj-ea"/>
              <a:buAutoNum type="circleNumDbPlain" startAt="2"/>
            </a:pPr>
            <a:r>
              <a:rPr lang="zh-CN" altLang="en-US" sz="2400" b="1" dirty="0"/>
              <a:t>Allocate a number [n/k] blocks of size k bytes each       </a:t>
            </a:r>
            <a:endParaRPr lang="en-US" altLang="zh-CN" sz="2400" b="1" dirty="0"/>
          </a:p>
          <a:p>
            <a:pPr marL="342946" lvl="1" indent="0" eaLnBrk="1" hangingPunct="1">
              <a:lnSpc>
                <a:spcPct val="150000"/>
              </a:lnSpc>
              <a:buNone/>
            </a:pPr>
            <a:r>
              <a:rPr lang="en-US" altLang="zh-CN" sz="2200" b="1" dirty="0"/>
              <a:t>   </a:t>
            </a:r>
            <a:r>
              <a:rPr lang="en-US" altLang="zh-CN" sz="2200" dirty="0"/>
              <a:t>B</a:t>
            </a:r>
            <a:r>
              <a:rPr lang="zh-CN" altLang="en-US" sz="2200" dirty="0"/>
              <a:t>locks </a:t>
            </a:r>
            <a:r>
              <a:rPr lang="en-US" altLang="zh-CN" sz="2200" dirty="0"/>
              <a:t>do not</a:t>
            </a:r>
            <a:r>
              <a:rPr lang="zh-CN" altLang="en-US" sz="2200" dirty="0"/>
              <a:t> need to be adjacent.</a:t>
            </a:r>
          </a:p>
        </p:txBody>
      </p:sp>
    </p:spTree>
    <p:extLst>
      <p:ext uri="{BB962C8B-B14F-4D97-AF65-F5344CB8AC3E}">
        <p14:creationId xmlns:p14="http://schemas.microsoft.com/office/powerpoint/2010/main" val="22203432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F3262E7-5A09-45BB-BF2B-F31C93CB6F8E}" type="slidenum">
              <a:rPr lang="en-US" altLang="zh-CN" sz="1400">
                <a:latin typeface="Times New Roman" panose="02020603050405020304" pitchFamily="18" charset="0"/>
              </a:rPr>
              <a:pPr algn="r" eaLnBrk="1" hangingPunct="1"/>
              <a:t>129</a:t>
            </a:fld>
            <a:endParaRPr lang="zh-CN" altLang="en-US" sz="1400">
              <a:latin typeface="Times New Roman" panose="02020603050405020304" pitchFamily="18" charset="0"/>
            </a:endParaRPr>
          </a:p>
        </p:txBody>
      </p:sp>
      <p:sp>
        <p:nvSpPr>
          <p:cNvPr id="54275" name="Rectangle 2"/>
          <p:cNvSpPr>
            <a:spLocks noGrp="1" noChangeArrowheads="1"/>
          </p:cNvSpPr>
          <p:nvPr>
            <p:ph type="title" idx="4294967295"/>
          </p:nvPr>
        </p:nvSpPr>
        <p:spPr>
          <a:xfrm>
            <a:off x="457200" y="122366"/>
            <a:ext cx="8152688" cy="1059072"/>
          </a:xfrm>
        </p:spPr>
        <p:txBody>
          <a:bodyPr/>
          <a:lstStyle/>
          <a:p>
            <a:pPr algn="ctr" eaLnBrk="1" hangingPunct="1"/>
            <a:r>
              <a:rPr lang="en-US" altLang="zh-CN" b="1" dirty="0"/>
              <a:t>How to determine block size</a:t>
            </a:r>
            <a:r>
              <a:rPr lang="zh-CN" altLang="en-US" b="1" dirty="0"/>
              <a:t>？</a:t>
            </a:r>
            <a:endParaRPr lang="en-US" altLang="zh-CN" b="1" dirty="0"/>
          </a:p>
        </p:txBody>
      </p:sp>
      <p:sp>
        <p:nvSpPr>
          <p:cNvPr id="54276" name="Rectangle 3"/>
          <p:cNvSpPr>
            <a:spLocks noGrp="1" noChangeArrowheads="1"/>
          </p:cNvSpPr>
          <p:nvPr>
            <p:ph type="body" idx="4294967295"/>
          </p:nvPr>
        </p:nvSpPr>
        <p:spPr>
          <a:xfrm>
            <a:off x="305594" y="1218525"/>
            <a:ext cx="8534400" cy="5149850"/>
          </a:xfrm>
        </p:spPr>
        <p:txBody>
          <a:bodyPr>
            <a:normAutofit/>
          </a:bodyPr>
          <a:lstStyle/>
          <a:p>
            <a:pPr eaLnBrk="1" hangingPunct="1">
              <a:lnSpc>
                <a:spcPct val="150000"/>
              </a:lnSpc>
              <a:buFont typeface="Wingdings" panose="05000000000000000000" pitchFamily="2" charset="2"/>
              <a:buChar char="l"/>
            </a:pPr>
            <a:r>
              <a:rPr lang="en-US" altLang="zh-CN" sz="2800" b="1" dirty="0"/>
              <a:t>When block size increase, disk space utilization decrease </a:t>
            </a:r>
          </a:p>
          <a:p>
            <a:pPr marL="400050" lvl="1" indent="0">
              <a:lnSpc>
                <a:spcPct val="150000"/>
              </a:lnSpc>
              <a:buNone/>
            </a:pPr>
            <a:r>
              <a:rPr lang="en-US" altLang="zh-CN" sz="2400" dirty="0"/>
              <a:t>Internal fragmentation, space efficiency decrease</a:t>
            </a:r>
          </a:p>
          <a:p>
            <a:pPr eaLnBrk="1" hangingPunct="1">
              <a:lnSpc>
                <a:spcPct val="150000"/>
              </a:lnSpc>
              <a:buFont typeface="Wingdings" panose="05000000000000000000" pitchFamily="2" charset="2"/>
              <a:buChar char="l"/>
            </a:pPr>
            <a:r>
              <a:rPr lang="en-US" altLang="zh-CN" sz="2800" b="1" dirty="0"/>
              <a:t>When block size decrease, data transfer rate decrease</a:t>
            </a:r>
          </a:p>
          <a:p>
            <a:pPr marL="400050" lvl="1" indent="0">
              <a:lnSpc>
                <a:spcPct val="150000"/>
              </a:lnSpc>
              <a:buNone/>
            </a:pPr>
            <a:r>
              <a:rPr lang="en-US" altLang="zh-CN" sz="2400" dirty="0"/>
              <a:t>Time efficiency decrease</a:t>
            </a:r>
          </a:p>
          <a:p>
            <a:pPr marL="0" indent="0" eaLnBrk="1" hangingPunct="1">
              <a:lnSpc>
                <a:spcPct val="150000"/>
              </a:lnSpc>
              <a:buNone/>
            </a:pPr>
            <a:r>
              <a:rPr lang="en-US" altLang="zh-CN" sz="2400" dirty="0"/>
              <a:t>     usual size k = 512bytes, 1k (UNIX), or 2k</a:t>
            </a:r>
          </a:p>
        </p:txBody>
      </p:sp>
    </p:spTree>
    <p:extLst>
      <p:ext uri="{BB962C8B-B14F-4D97-AF65-F5344CB8AC3E}">
        <p14:creationId xmlns:p14="http://schemas.microsoft.com/office/powerpoint/2010/main" val="297504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a:extLst>
              <a:ext uri="{FF2B5EF4-FFF2-40B4-BE49-F238E27FC236}">
                <a16:creationId xmlns:a16="http://schemas.microsoft.com/office/drawing/2014/main" id="{8EAFB4E2-D7A0-4C85-9434-0D92AEE721E9}"/>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83F54294-C42C-4177-BFD0-3E1097AE1C2E}" type="slidenum">
              <a:rPr lang="zh-CN" altLang="en-US" sz="1400"/>
              <a:pPr/>
              <a:t>13</a:t>
            </a:fld>
            <a:endParaRPr lang="en-US" altLang="zh-CN" sz="1400"/>
          </a:p>
        </p:txBody>
      </p:sp>
      <p:sp>
        <p:nvSpPr>
          <p:cNvPr id="57347" name="Rectangle 2">
            <a:extLst>
              <a:ext uri="{FF2B5EF4-FFF2-40B4-BE49-F238E27FC236}">
                <a16:creationId xmlns:a16="http://schemas.microsoft.com/office/drawing/2014/main" id="{2C89034F-8E7E-4672-8339-E419DA8855B5}"/>
              </a:ext>
            </a:extLst>
          </p:cNvPr>
          <p:cNvSpPr>
            <a:spLocks noGrp="1" noChangeArrowheads="1"/>
          </p:cNvSpPr>
          <p:nvPr>
            <p:ph type="title"/>
          </p:nvPr>
        </p:nvSpPr>
        <p:spPr>
          <a:xfrm>
            <a:off x="0" y="137096"/>
            <a:ext cx="9145587" cy="1042816"/>
          </a:xfrm>
        </p:spPr>
        <p:txBody>
          <a:bodyPr>
            <a:normAutofit/>
          </a:bodyPr>
          <a:lstStyle/>
          <a:p>
            <a:pPr algn="ctr" eaLnBrk="1" hangingPunct="1">
              <a:lnSpc>
                <a:spcPct val="100000"/>
              </a:lnSpc>
            </a:pPr>
            <a:r>
              <a:rPr lang="en-US" altLang="zh-CN" sz="3799" b="1" dirty="0"/>
              <a:t>Memory Allocation Mechanism</a:t>
            </a:r>
          </a:p>
        </p:txBody>
      </p:sp>
      <p:pic>
        <p:nvPicPr>
          <p:cNvPr id="57348" name="Picture 4">
            <a:extLst>
              <a:ext uri="{FF2B5EF4-FFF2-40B4-BE49-F238E27FC236}">
                <a16:creationId xmlns:a16="http://schemas.microsoft.com/office/drawing/2014/main" id="{1DC4B48D-E271-43F4-8574-64560A44E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629"/>
          <a:stretch>
            <a:fillRect/>
          </a:stretch>
        </p:blipFill>
        <p:spPr bwMode="auto">
          <a:xfrm>
            <a:off x="783474" y="2807245"/>
            <a:ext cx="6592773" cy="279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9" name="Text Box 5">
            <a:extLst>
              <a:ext uri="{FF2B5EF4-FFF2-40B4-BE49-F238E27FC236}">
                <a16:creationId xmlns:a16="http://schemas.microsoft.com/office/drawing/2014/main" id="{A822C070-8115-43CD-BA1E-780364D052E6}"/>
              </a:ext>
            </a:extLst>
          </p:cNvPr>
          <p:cNvSpPr txBox="1">
            <a:spLocks noChangeArrowheads="1"/>
          </p:cNvSpPr>
          <p:nvPr/>
        </p:nvSpPr>
        <p:spPr bwMode="auto">
          <a:xfrm>
            <a:off x="2956232" y="5741156"/>
            <a:ext cx="1984750" cy="400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CN" sz="2000" dirty="0">
                <a:ea typeface="华文中宋" panose="02010600040101010101" pitchFamily="2" charset="-122"/>
                <a:cs typeface="Times New Roman" panose="02020603050405020304" pitchFamily="18" charset="0"/>
              </a:rPr>
              <a:t>Buddy Algorithm</a:t>
            </a:r>
            <a:endParaRPr lang="zh-CN" altLang="en-US" sz="2000" dirty="0">
              <a:ea typeface="华文中宋"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B846851A-3758-49E4-8806-3891D11340A2}"/>
              </a:ext>
            </a:extLst>
          </p:cNvPr>
          <p:cNvSpPr txBox="1"/>
          <p:nvPr/>
        </p:nvSpPr>
        <p:spPr>
          <a:xfrm>
            <a:off x="125831" y="1393518"/>
            <a:ext cx="8893923" cy="1200329"/>
          </a:xfrm>
          <a:prstGeom prst="rect">
            <a:avLst/>
          </a:prstGeom>
          <a:noFill/>
        </p:spPr>
        <p:txBody>
          <a:bodyPr wrap="square" rtlCol="0">
            <a:spAutoFit/>
          </a:bodyPr>
          <a:lstStyle/>
          <a:p>
            <a:pPr marL="342831" indent="-342831">
              <a:buFont typeface="Wingdings" panose="05000000000000000000" pitchFamily="2" charset="2"/>
              <a:buChar char="l"/>
            </a:pPr>
            <a:r>
              <a:rPr lang="en-US" altLang="zh-CN" sz="2400" b="1" dirty="0">
                <a:latin typeface="Times New Roman" panose="02020603050405020304" pitchFamily="18" charset="0"/>
                <a:ea typeface="华文中宋" panose="02010600040101010101" pitchFamily="2" charset="-122"/>
                <a:cs typeface="Times New Roman" panose="02020603050405020304" pitchFamily="18" charset="0"/>
              </a:rPr>
              <a:t>The main mechanism for allocating new page frames of physical memory is the page allocator. The page allocator operates using the well-known buddy algorithm.</a:t>
            </a:r>
            <a:endParaRPr lang="zh-CN" altLang="en-US" sz="24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860549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6"/>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49734956-B420-4698-A8CC-A4F8973D6D9A}" type="slidenum">
              <a:rPr lang="en-US" altLang="zh-CN" sz="1400">
                <a:latin typeface="Times New Roman" panose="02020603050405020304" pitchFamily="18" charset="0"/>
              </a:rPr>
              <a:pPr algn="r" eaLnBrk="1" hangingPunct="1"/>
              <a:t>130</a:t>
            </a:fld>
            <a:endParaRPr lang="zh-CN" altLang="en-US" sz="1400">
              <a:latin typeface="Times New Roman" panose="02020603050405020304" pitchFamily="18" charset="0"/>
            </a:endParaRPr>
          </a:p>
        </p:txBody>
      </p:sp>
      <p:sp>
        <p:nvSpPr>
          <p:cNvPr id="59395" name="Rectangle 2"/>
          <p:cNvSpPr>
            <a:spLocks noGrp="1" noChangeArrowheads="1"/>
          </p:cNvSpPr>
          <p:nvPr>
            <p:ph type="title" idx="4294967295"/>
          </p:nvPr>
        </p:nvSpPr>
        <p:spPr>
          <a:xfrm>
            <a:off x="774124" y="89997"/>
            <a:ext cx="7888070" cy="1237098"/>
          </a:xfrm>
        </p:spPr>
        <p:txBody>
          <a:bodyPr>
            <a:normAutofit/>
          </a:bodyPr>
          <a:lstStyle/>
          <a:p>
            <a:pPr algn="ctr"/>
            <a:r>
              <a:rPr lang="en-US" altLang="zh-CN" sz="3800" b="1" dirty="0"/>
              <a:t>Keeping Track of Free Blocks </a:t>
            </a:r>
          </a:p>
        </p:txBody>
      </p:sp>
      <p:graphicFrame>
        <p:nvGraphicFramePr>
          <p:cNvPr id="59397" name="Object 5"/>
          <p:cNvGraphicFramePr>
            <a:graphicFrameLocks noChangeAspect="1"/>
          </p:cNvGraphicFramePr>
          <p:nvPr/>
        </p:nvGraphicFramePr>
        <p:xfrm>
          <a:off x="1088379" y="2755829"/>
          <a:ext cx="6754691" cy="3878068"/>
        </p:xfrm>
        <a:graphic>
          <a:graphicData uri="http://schemas.openxmlformats.org/presentationml/2006/ole">
            <mc:AlternateContent xmlns:mc="http://schemas.openxmlformats.org/markup-compatibility/2006">
              <mc:Choice xmlns:v="urn:schemas-microsoft-com:vml" Requires="v">
                <p:oleObj spid="_x0000_s5131" r:id="rId3" imgW="5714286" imgH="3809524" progId="PBrush">
                  <p:embed/>
                </p:oleObj>
              </mc:Choice>
              <mc:Fallback>
                <p:oleObj r:id="rId3" imgW="5714286" imgH="3809524" progId="PBrush">
                  <p:embed/>
                  <p:pic>
                    <p:nvPicPr>
                      <p:cNvPr id="5939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79" y="2755829"/>
                        <a:ext cx="6754691" cy="3878068"/>
                      </a:xfrm>
                      <a:prstGeom prst="rect">
                        <a:avLst/>
                      </a:prstGeom>
                      <a:noFill/>
                      <a:ln>
                        <a:noFill/>
                      </a:ln>
                    </p:spPr>
                  </p:pic>
                </p:oleObj>
              </mc:Fallback>
            </mc:AlternateContent>
          </a:graphicData>
        </a:graphic>
      </p:graphicFrame>
      <p:sp>
        <p:nvSpPr>
          <p:cNvPr id="2" name="矩形 1"/>
          <p:cNvSpPr/>
          <p:nvPr/>
        </p:nvSpPr>
        <p:spPr>
          <a:xfrm>
            <a:off x="289067" y="1258489"/>
            <a:ext cx="8393067" cy="1384995"/>
          </a:xfrm>
          <a:prstGeom prst="rect">
            <a:avLst/>
          </a:prstGeom>
        </p:spPr>
        <p:txBody>
          <a:bodyPr wrap="none">
            <a:spAutoFit/>
          </a:bodyPr>
          <a:lstStyle/>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Use linked list of disk blocks:</a:t>
            </a:r>
            <a:r>
              <a:rPr lang="en-US" altLang="zh-CN" sz="28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With 1 KB block and 32-bit disk block number.</a:t>
            </a:r>
          </a:p>
          <a:p>
            <a:pPr marL="342900" indent="-342900">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Use bit-map: </a:t>
            </a:r>
            <a:r>
              <a:rPr lang="en-US" altLang="zh-CN" sz="2800" dirty="0">
                <a:latin typeface="Times New Roman" panose="02020603050405020304" pitchFamily="18" charset="0"/>
                <a:cs typeface="Times New Roman" panose="02020603050405020304" pitchFamily="18" charset="0"/>
              </a:rPr>
              <a:t> Free blocks -&gt;1,  Allocated blocks -&gt;  0</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5303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13337333-2094-40A9-B211-E16633F3600B}" type="slidenum">
              <a:rPr lang="en-US" altLang="zh-CN" sz="1400">
                <a:latin typeface="Times New Roman" panose="02020603050405020304" pitchFamily="18" charset="0"/>
              </a:rPr>
              <a:pPr algn="r" eaLnBrk="1" hangingPunct="1"/>
              <a:t>131</a:t>
            </a:fld>
            <a:endParaRPr lang="zh-CN" altLang="en-US" sz="1400">
              <a:latin typeface="Times New Roman" panose="02020603050405020304" pitchFamily="18" charset="0"/>
            </a:endParaRPr>
          </a:p>
        </p:txBody>
      </p:sp>
      <p:sp>
        <p:nvSpPr>
          <p:cNvPr id="58371" name="Rectangle 2"/>
          <p:cNvSpPr>
            <a:spLocks noGrp="1" noChangeArrowheads="1"/>
          </p:cNvSpPr>
          <p:nvPr>
            <p:ph type="title" idx="4294967295"/>
          </p:nvPr>
        </p:nvSpPr>
        <p:spPr>
          <a:xfrm>
            <a:off x="774124" y="122364"/>
            <a:ext cx="7888070" cy="1325563"/>
          </a:xfrm>
        </p:spPr>
        <p:txBody>
          <a:bodyPr>
            <a:normAutofit/>
          </a:bodyPr>
          <a:lstStyle/>
          <a:p>
            <a:pPr algn="ctr" eaLnBrk="1" hangingPunct="1"/>
            <a:r>
              <a:rPr lang="en-US" altLang="zh-CN" sz="3800" b="1" dirty="0"/>
              <a:t>Keeping Track of Free Blocks </a:t>
            </a:r>
          </a:p>
        </p:txBody>
      </p:sp>
      <p:sp>
        <p:nvSpPr>
          <p:cNvPr id="58372" name="Rectangle 3"/>
          <p:cNvSpPr>
            <a:spLocks noGrp="1" noChangeArrowheads="1"/>
          </p:cNvSpPr>
          <p:nvPr>
            <p:ph type="body" idx="4294967295"/>
          </p:nvPr>
        </p:nvSpPr>
        <p:spPr>
          <a:xfrm>
            <a:off x="305594" y="1223964"/>
            <a:ext cx="8534400" cy="5303836"/>
          </a:xfrm>
        </p:spPr>
        <p:txBody>
          <a:bodyPr>
            <a:normAutofit/>
          </a:bodyPr>
          <a:lstStyle/>
          <a:p>
            <a:pPr eaLnBrk="1" hangingPunct="1">
              <a:lnSpc>
                <a:spcPct val="120000"/>
              </a:lnSpc>
              <a:buFont typeface="Wingdings" panose="05000000000000000000" pitchFamily="2" charset="2"/>
              <a:buChar char="l"/>
            </a:pPr>
            <a:r>
              <a:rPr lang="en-US" altLang="zh-CN" sz="2800" b="1" dirty="0"/>
              <a:t>Use linked list of disk blocks</a:t>
            </a:r>
            <a:r>
              <a:rPr lang="en-US" altLang="zh-CN" sz="2800" dirty="0"/>
              <a:t>: Each block holds as many free disk block numbers as will fit.</a:t>
            </a:r>
          </a:p>
          <a:p>
            <a:pPr marL="342946" lvl="1" indent="0">
              <a:lnSpc>
                <a:spcPct val="120000"/>
              </a:lnSpc>
              <a:buNone/>
            </a:pPr>
            <a:r>
              <a:rPr lang="en-US" altLang="zh-CN" sz="2100" dirty="0"/>
              <a:t>With 1 KB block and 32-bit disk block number  </a:t>
            </a:r>
            <a:r>
              <a:rPr lang="en-US" altLang="zh-CN" sz="2100" dirty="0">
                <a:sym typeface="Wingdings" panose="05000000000000000000" pitchFamily="2" charset="2"/>
              </a:rPr>
              <a:t></a:t>
            </a:r>
            <a:r>
              <a:rPr lang="en-US" altLang="zh-CN" sz="2100" dirty="0"/>
              <a:t> 1024 * 8/32 = 256 disk block numbers </a:t>
            </a:r>
            <a:r>
              <a:rPr lang="en-US" altLang="zh-CN" sz="2100" dirty="0">
                <a:sym typeface="Wingdings" panose="05000000000000000000" pitchFamily="2" charset="2"/>
              </a:rPr>
              <a:t></a:t>
            </a:r>
            <a:r>
              <a:rPr lang="en-US" altLang="zh-CN" sz="2100" dirty="0"/>
              <a:t> 255 free blocks (and) 1 next block pointer. </a:t>
            </a:r>
          </a:p>
          <a:p>
            <a:pPr eaLnBrk="1" hangingPunct="1">
              <a:lnSpc>
                <a:spcPct val="120000"/>
              </a:lnSpc>
              <a:buFont typeface="Wingdings" panose="05000000000000000000" pitchFamily="2" charset="2"/>
              <a:buChar char="l"/>
            </a:pPr>
            <a:r>
              <a:rPr lang="en-US" altLang="zh-CN" sz="2800" b="1" dirty="0"/>
              <a:t>Use bit map</a:t>
            </a:r>
            <a:r>
              <a:rPr lang="en-US" altLang="zh-CN" sz="2800" dirty="0"/>
              <a:t>: A disk with (n) blocks requires a bitmap with (n) bits</a:t>
            </a:r>
          </a:p>
          <a:p>
            <a:pPr lvl="1" eaLnBrk="1" hangingPunct="1">
              <a:lnSpc>
                <a:spcPct val="120000"/>
              </a:lnSpc>
              <a:buFont typeface="Wingdings" panose="05000000000000000000" pitchFamily="2" charset="2"/>
              <a:buChar char="ü"/>
            </a:pPr>
            <a:r>
              <a:rPr lang="en-US" altLang="zh-CN" sz="2400" dirty="0"/>
              <a:t>Free blocks are represented by 1's</a:t>
            </a:r>
          </a:p>
          <a:p>
            <a:pPr lvl="1" eaLnBrk="1" hangingPunct="1">
              <a:lnSpc>
                <a:spcPct val="120000"/>
              </a:lnSpc>
              <a:buFont typeface="Wingdings" panose="05000000000000000000" pitchFamily="2" charset="2"/>
              <a:buChar char="ü"/>
            </a:pPr>
            <a:r>
              <a:rPr lang="en-US" altLang="zh-CN" sz="2400" dirty="0"/>
              <a:t>Allocated blocks represented by 0's</a:t>
            </a:r>
          </a:p>
          <a:p>
            <a:pPr lvl="1" eaLnBrk="1" hangingPunct="1">
              <a:lnSpc>
                <a:spcPct val="120000"/>
              </a:lnSpc>
              <a:buFont typeface="Wingdings" panose="05000000000000000000" pitchFamily="2" charset="2"/>
              <a:buChar char="ü"/>
            </a:pPr>
            <a:r>
              <a:rPr lang="en-US" altLang="zh-CN" sz="2400" dirty="0"/>
              <a:t>16GB disk has 2</a:t>
            </a:r>
            <a:r>
              <a:rPr lang="en-US" altLang="zh-CN" sz="2400" baseline="30000" dirty="0"/>
              <a:t>24 </a:t>
            </a:r>
            <a:r>
              <a:rPr lang="en-US" altLang="zh-CN" sz="2400" dirty="0"/>
              <a:t>1-KB and requires 2</a:t>
            </a:r>
            <a:r>
              <a:rPr lang="en-US" altLang="zh-CN" sz="2400" baseline="30000" dirty="0"/>
              <a:t>24</a:t>
            </a:r>
            <a:r>
              <a:rPr lang="en-US" altLang="zh-CN" sz="2400" dirty="0"/>
              <a:t> bits </a:t>
            </a:r>
            <a:r>
              <a:rPr lang="en-US" altLang="zh-CN" sz="2400" dirty="0">
                <a:sym typeface="Wingdings" panose="05000000000000000000" pitchFamily="2" charset="2"/>
              </a:rPr>
              <a:t></a:t>
            </a:r>
            <a:r>
              <a:rPr lang="en-US" altLang="zh-CN" sz="2400" dirty="0"/>
              <a:t> 2048 blocks</a:t>
            </a:r>
          </a:p>
          <a:p>
            <a:pPr lvl="1" eaLnBrk="1" hangingPunct="1">
              <a:lnSpc>
                <a:spcPct val="120000"/>
              </a:lnSpc>
              <a:buFont typeface="Wingdings" panose="05000000000000000000" pitchFamily="2" charset="2"/>
              <a:buChar char="ü"/>
            </a:pPr>
            <a:r>
              <a:rPr lang="en-US" altLang="zh-CN" sz="2400" dirty="0"/>
              <a:t>Using a linked list = 2</a:t>
            </a:r>
            <a:r>
              <a:rPr lang="en-US" altLang="zh-CN" sz="2400" baseline="30000" dirty="0"/>
              <a:t>24</a:t>
            </a:r>
            <a:r>
              <a:rPr lang="en-US" altLang="zh-CN" sz="2400" dirty="0"/>
              <a:t>/255 = 65793 blocks. </a:t>
            </a:r>
          </a:p>
        </p:txBody>
      </p:sp>
    </p:spTree>
    <p:extLst>
      <p:ext uri="{BB962C8B-B14F-4D97-AF65-F5344CB8AC3E}">
        <p14:creationId xmlns:p14="http://schemas.microsoft.com/office/powerpoint/2010/main" val="3189363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1D80566-9D75-4055-850C-9E723DB423C3}" type="slidenum">
              <a:rPr lang="en-US" altLang="zh-CN" sz="1400">
                <a:latin typeface="Times New Roman" panose="02020603050405020304" pitchFamily="18" charset="0"/>
              </a:rPr>
              <a:pPr algn="r" eaLnBrk="1" hangingPunct="1"/>
              <a:t>132</a:t>
            </a:fld>
            <a:endParaRPr lang="zh-CN" altLang="en-US" sz="1400">
              <a:latin typeface="Times New Roman" panose="02020603050405020304" pitchFamily="18" charset="0"/>
            </a:endParaRPr>
          </a:p>
        </p:txBody>
      </p:sp>
      <p:sp>
        <p:nvSpPr>
          <p:cNvPr id="63491" name="Rectangle 2"/>
          <p:cNvSpPr>
            <a:spLocks noGrp="1" noChangeArrowheads="1"/>
          </p:cNvSpPr>
          <p:nvPr>
            <p:ph type="title" idx="4294967295"/>
          </p:nvPr>
        </p:nvSpPr>
        <p:spPr>
          <a:xfrm>
            <a:off x="709679" y="118320"/>
            <a:ext cx="7888070" cy="933646"/>
          </a:xfrm>
        </p:spPr>
        <p:txBody>
          <a:bodyPr>
            <a:normAutofit/>
          </a:bodyPr>
          <a:lstStyle/>
          <a:p>
            <a:pPr algn="ctr" eaLnBrk="1" hangingPunct="1"/>
            <a:r>
              <a:rPr lang="en-US" altLang="zh-CN" sz="3800" b="1" dirty="0"/>
              <a:t>File System Backup</a:t>
            </a:r>
          </a:p>
        </p:txBody>
      </p:sp>
      <p:sp>
        <p:nvSpPr>
          <p:cNvPr id="63492" name="Rectangle 3"/>
          <p:cNvSpPr>
            <a:spLocks noGrp="1" noChangeArrowheads="1"/>
          </p:cNvSpPr>
          <p:nvPr>
            <p:ph type="body" idx="4294967295"/>
          </p:nvPr>
        </p:nvSpPr>
        <p:spPr>
          <a:xfrm>
            <a:off x="277019" y="1222376"/>
            <a:ext cx="8534400" cy="5338763"/>
          </a:xfrm>
        </p:spPr>
        <p:txBody>
          <a:bodyPr>
            <a:normAutofit/>
          </a:bodyPr>
          <a:lstStyle/>
          <a:p>
            <a:pPr eaLnBrk="1" hangingPunct="1">
              <a:buFont typeface="Wingdings" panose="05000000000000000000" pitchFamily="2" charset="2"/>
              <a:buChar char="l"/>
            </a:pPr>
            <a:r>
              <a:rPr lang="en-US" altLang="zh-CN" sz="2800" dirty="0"/>
              <a:t>Backups are made to handle: recover from disaster or stupidity.</a:t>
            </a:r>
          </a:p>
          <a:p>
            <a:pPr eaLnBrk="1" hangingPunct="1">
              <a:buFont typeface="Wingdings" panose="05000000000000000000" pitchFamily="2" charset="2"/>
              <a:buChar char="l"/>
            </a:pPr>
            <a:r>
              <a:rPr lang="en-US" altLang="zh-CN" sz="2800" dirty="0"/>
              <a:t>Considerations of backups</a:t>
            </a:r>
          </a:p>
          <a:p>
            <a:pPr lvl="1" eaLnBrk="1" hangingPunct="1">
              <a:buFont typeface="Wingdings" panose="05000000000000000000" pitchFamily="2" charset="2"/>
              <a:buChar char="ü"/>
            </a:pPr>
            <a:r>
              <a:rPr lang="en-US" altLang="zh-CN" sz="2800" dirty="0"/>
              <a:t>Entire or part of  the file system</a:t>
            </a:r>
          </a:p>
          <a:p>
            <a:pPr lvl="1" eaLnBrk="1" hangingPunct="1">
              <a:buFont typeface="Wingdings" panose="05000000000000000000" pitchFamily="2" charset="2"/>
              <a:buChar char="ü"/>
            </a:pPr>
            <a:r>
              <a:rPr lang="en-US" altLang="zh-CN" sz="2800" b="1" dirty="0"/>
              <a:t>Incremental dumps</a:t>
            </a:r>
            <a:r>
              <a:rPr lang="en-US" altLang="zh-CN" sz="2800" dirty="0"/>
              <a:t>: dump only files that have changed </a:t>
            </a:r>
          </a:p>
          <a:p>
            <a:pPr lvl="1" eaLnBrk="1" hangingPunct="1">
              <a:buFont typeface="Wingdings" panose="05000000000000000000" pitchFamily="2" charset="2"/>
              <a:buChar char="ü"/>
            </a:pPr>
            <a:r>
              <a:rPr lang="en-US" altLang="zh-CN" sz="2800" dirty="0"/>
              <a:t>Compression</a:t>
            </a:r>
          </a:p>
          <a:p>
            <a:pPr lvl="1" eaLnBrk="1" hangingPunct="1">
              <a:buFont typeface="Wingdings" panose="05000000000000000000" pitchFamily="2" charset="2"/>
              <a:buChar char="ü"/>
            </a:pPr>
            <a:r>
              <a:rPr lang="en-US" altLang="zh-CN" sz="2800" dirty="0"/>
              <a:t>Backup an active file system</a:t>
            </a:r>
          </a:p>
          <a:p>
            <a:pPr lvl="1" eaLnBrk="1" hangingPunct="1">
              <a:buFont typeface="Wingdings" panose="05000000000000000000" pitchFamily="2" charset="2"/>
              <a:buChar char="ü"/>
            </a:pPr>
            <a:r>
              <a:rPr lang="en-US" altLang="zh-CN" sz="2800" dirty="0"/>
              <a:t>Security</a:t>
            </a:r>
          </a:p>
        </p:txBody>
      </p:sp>
    </p:spTree>
    <p:extLst>
      <p:ext uri="{BB962C8B-B14F-4D97-AF65-F5344CB8AC3E}">
        <p14:creationId xmlns:p14="http://schemas.microsoft.com/office/powerpoint/2010/main" val="21738303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A8E70359-7309-4585-9B26-08FFD1B3E577}" type="slidenum">
              <a:rPr lang="en-US" altLang="zh-CN" sz="1400">
                <a:latin typeface="Times New Roman" panose="02020603050405020304" pitchFamily="18" charset="0"/>
              </a:rPr>
              <a:pPr algn="r" eaLnBrk="1" hangingPunct="1"/>
              <a:t>133</a:t>
            </a:fld>
            <a:endParaRPr lang="zh-CN" altLang="en-US" sz="1400">
              <a:latin typeface="Times New Roman" panose="02020603050405020304" pitchFamily="18" charset="0"/>
            </a:endParaRPr>
          </a:p>
        </p:txBody>
      </p:sp>
      <p:sp>
        <p:nvSpPr>
          <p:cNvPr id="64515" name="Rectangle 2"/>
          <p:cNvSpPr>
            <a:spLocks noGrp="1" noChangeArrowheads="1"/>
          </p:cNvSpPr>
          <p:nvPr>
            <p:ph type="title" idx="4294967295"/>
          </p:nvPr>
        </p:nvSpPr>
        <p:spPr>
          <a:xfrm>
            <a:off x="673265" y="110226"/>
            <a:ext cx="7888070" cy="990291"/>
          </a:xfrm>
        </p:spPr>
        <p:txBody>
          <a:bodyPr>
            <a:normAutofit/>
          </a:bodyPr>
          <a:lstStyle/>
          <a:p>
            <a:pPr algn="ctr" eaLnBrk="1" hangingPunct="1"/>
            <a:r>
              <a:rPr lang="en-US" altLang="zh-CN" sz="3800" b="1" dirty="0"/>
              <a:t>File System Backup</a:t>
            </a:r>
          </a:p>
        </p:txBody>
      </p:sp>
      <p:sp>
        <p:nvSpPr>
          <p:cNvPr id="64516" name="Rectangle 3"/>
          <p:cNvSpPr>
            <a:spLocks noGrp="1" noChangeArrowheads="1"/>
          </p:cNvSpPr>
          <p:nvPr>
            <p:ph type="body" idx="4294967295"/>
          </p:nvPr>
        </p:nvSpPr>
        <p:spPr>
          <a:xfrm>
            <a:off x="277019" y="1222376"/>
            <a:ext cx="8534400" cy="5338763"/>
          </a:xfrm>
        </p:spPr>
        <p:txBody>
          <a:bodyPr>
            <a:normAutofit/>
          </a:bodyPr>
          <a:lstStyle/>
          <a:p>
            <a:pPr eaLnBrk="1" hangingPunct="1">
              <a:buFont typeface="Wingdings" panose="05000000000000000000" pitchFamily="2" charset="2"/>
              <a:buChar char="l"/>
            </a:pPr>
            <a:r>
              <a:rPr lang="en-US" altLang="zh-CN" sz="3200" b="1" dirty="0"/>
              <a:t>Two strategies for dumping a disk:</a:t>
            </a:r>
          </a:p>
          <a:p>
            <a:pPr marL="857296" lvl="1" indent="-514350" eaLnBrk="1" hangingPunct="1">
              <a:buFont typeface="+mj-ea"/>
              <a:buAutoNum type="circleNumDbPlain"/>
            </a:pPr>
            <a:r>
              <a:rPr lang="en-US" altLang="zh-CN" sz="2800" b="1" dirty="0"/>
              <a:t>Physical dump</a:t>
            </a:r>
            <a:r>
              <a:rPr lang="en-US" altLang="zh-CN" sz="2800" dirty="0"/>
              <a:t>: starts at block 0 to the last one.</a:t>
            </a:r>
          </a:p>
          <a:p>
            <a:pPr marL="685891" lvl="2" indent="0" eaLnBrk="1" hangingPunct="1">
              <a:buNone/>
            </a:pPr>
            <a:r>
              <a:rPr lang="en-US" altLang="zh-CN" sz="2800" dirty="0"/>
              <a:t>Advantages: simple and fast</a:t>
            </a:r>
          </a:p>
          <a:p>
            <a:pPr marL="685891" lvl="2" indent="0" eaLnBrk="1" hangingPunct="1">
              <a:buNone/>
            </a:pPr>
            <a:r>
              <a:rPr lang="en-US" altLang="zh-CN" sz="2800" dirty="0"/>
              <a:t>Disadvantages: backup everything</a:t>
            </a:r>
          </a:p>
          <a:p>
            <a:pPr marL="857296" lvl="1" indent="-514350" eaLnBrk="1" hangingPunct="1">
              <a:buFont typeface="+mj-ea"/>
              <a:buAutoNum type="circleNumDbPlain"/>
            </a:pPr>
            <a:r>
              <a:rPr lang="en-US" altLang="zh-CN" sz="2800" b="1" dirty="0"/>
              <a:t>Logical dump</a:t>
            </a:r>
            <a:r>
              <a:rPr lang="en-US" altLang="zh-CN" sz="2800" dirty="0"/>
              <a:t>: starts at one or more specified directories and recursively dumps all files and directories found that have changed since some given base date.</a:t>
            </a:r>
            <a:endParaRPr lang="en-US" altLang="zh-CN" sz="2800" b="1" dirty="0"/>
          </a:p>
        </p:txBody>
      </p:sp>
    </p:spTree>
    <p:extLst>
      <p:ext uri="{BB962C8B-B14F-4D97-AF65-F5344CB8AC3E}">
        <p14:creationId xmlns:p14="http://schemas.microsoft.com/office/powerpoint/2010/main" val="12509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3C90766C-23C8-414A-920E-8E2E82A5B013}" type="slidenum">
              <a:rPr lang="en-US" altLang="zh-CN" sz="1400">
                <a:latin typeface="Times New Roman" panose="02020603050405020304" pitchFamily="18" charset="0"/>
              </a:rPr>
              <a:pPr algn="r" eaLnBrk="1" hangingPunct="1"/>
              <a:t>134</a:t>
            </a:fld>
            <a:endParaRPr lang="zh-CN" altLang="en-US" sz="1400">
              <a:latin typeface="Times New Roman" panose="02020603050405020304" pitchFamily="18" charset="0"/>
            </a:endParaRPr>
          </a:p>
        </p:txBody>
      </p:sp>
      <p:sp>
        <p:nvSpPr>
          <p:cNvPr id="67588" name="Rectangle 3"/>
          <p:cNvSpPr>
            <a:spLocks noGrp="1" noChangeArrowheads="1"/>
          </p:cNvSpPr>
          <p:nvPr>
            <p:ph type="body" idx="4294967295"/>
          </p:nvPr>
        </p:nvSpPr>
        <p:spPr>
          <a:xfrm>
            <a:off x="335757" y="1135064"/>
            <a:ext cx="8432800" cy="5426075"/>
          </a:xfrm>
        </p:spPr>
        <p:txBody>
          <a:bodyPr>
            <a:normAutofit/>
          </a:bodyPr>
          <a:lstStyle/>
          <a:p>
            <a:pPr eaLnBrk="1" hangingPunct="1">
              <a:lnSpc>
                <a:spcPct val="100000"/>
              </a:lnSpc>
              <a:buFont typeface="Wingdings" panose="05000000000000000000" pitchFamily="2" charset="2"/>
              <a:buChar char="l"/>
            </a:pPr>
            <a:r>
              <a:rPr lang="en-US" altLang="zh-CN" sz="3200" dirty="0"/>
              <a:t>Most OS have a utility program, called a file system checker, to test the consistency of a file system.</a:t>
            </a:r>
          </a:p>
          <a:p>
            <a:pPr marL="0" indent="0" eaLnBrk="1" hangingPunct="1">
              <a:lnSpc>
                <a:spcPct val="100000"/>
              </a:lnSpc>
              <a:buNone/>
            </a:pPr>
            <a:r>
              <a:rPr lang="en-US" altLang="zh-CN" sz="3200" dirty="0"/>
              <a:t>E.g.,  </a:t>
            </a:r>
            <a:r>
              <a:rPr lang="en-US" altLang="zh-CN" sz="3200" i="1" dirty="0" err="1"/>
              <a:t>fsck</a:t>
            </a:r>
            <a:r>
              <a:rPr lang="en-US" altLang="zh-CN" sz="3200" dirty="0"/>
              <a:t> in UNIX, </a:t>
            </a:r>
            <a:r>
              <a:rPr lang="en-US" altLang="zh-CN" sz="3200" i="1" dirty="0" err="1"/>
              <a:t>sfc</a:t>
            </a:r>
            <a:r>
              <a:rPr lang="en-US" altLang="zh-CN" sz="3200" dirty="0"/>
              <a:t> in Windows</a:t>
            </a:r>
          </a:p>
          <a:p>
            <a:pPr>
              <a:lnSpc>
                <a:spcPct val="100000"/>
              </a:lnSpc>
              <a:buFont typeface="Wingdings" panose="05000000000000000000" pitchFamily="2" charset="2"/>
              <a:buChar char="l"/>
            </a:pPr>
            <a:endParaRPr lang="en-US" altLang="zh-CN" sz="3200" dirty="0"/>
          </a:p>
          <a:p>
            <a:pPr eaLnBrk="1" hangingPunct="1">
              <a:lnSpc>
                <a:spcPct val="100000"/>
              </a:lnSpc>
              <a:buFont typeface="Wingdings" panose="05000000000000000000" pitchFamily="2" charset="2"/>
              <a:buChar char="l"/>
            </a:pPr>
            <a:r>
              <a:rPr lang="en-US" altLang="zh-CN" sz="3200" dirty="0"/>
              <a:t>Two types of consistency checks can be made: </a:t>
            </a:r>
          </a:p>
          <a:p>
            <a:pPr marL="0" indent="0" eaLnBrk="1" hangingPunct="1">
              <a:lnSpc>
                <a:spcPct val="100000"/>
              </a:lnSpc>
              <a:buNone/>
            </a:pPr>
            <a:r>
              <a:rPr lang="en-US" altLang="zh-CN" sz="3200" dirty="0"/>
              <a:t>   (a) block consistency</a:t>
            </a:r>
          </a:p>
          <a:p>
            <a:pPr marL="0" indent="0" eaLnBrk="1" hangingPunct="1">
              <a:lnSpc>
                <a:spcPct val="100000"/>
              </a:lnSpc>
              <a:buNone/>
            </a:pPr>
            <a:r>
              <a:rPr lang="en-US" altLang="zh-CN" sz="3200" dirty="0"/>
              <a:t>   (b) file consistency</a:t>
            </a:r>
          </a:p>
        </p:txBody>
      </p:sp>
      <p:sp>
        <p:nvSpPr>
          <p:cNvPr id="5" name="Rectangle 2">
            <a:extLst>
              <a:ext uri="{FF2B5EF4-FFF2-40B4-BE49-F238E27FC236}">
                <a16:creationId xmlns:a16="http://schemas.microsoft.com/office/drawing/2014/main" id="{5752E582-7935-4BEE-9468-3E923D4E5238}"/>
              </a:ext>
            </a:extLst>
          </p:cNvPr>
          <p:cNvSpPr txBox="1">
            <a:spLocks noChangeArrowheads="1"/>
          </p:cNvSpPr>
          <p:nvPr/>
        </p:nvSpPr>
        <p:spPr>
          <a:xfrm>
            <a:off x="593834" y="118319"/>
            <a:ext cx="8068359" cy="1160224"/>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t>File System Consistency</a:t>
            </a:r>
            <a:endParaRPr lang="en-US" altLang="zh-CN" sz="3800" b="1" dirty="0"/>
          </a:p>
        </p:txBody>
      </p:sp>
    </p:spTree>
    <p:extLst>
      <p:ext uri="{BB962C8B-B14F-4D97-AF65-F5344CB8AC3E}">
        <p14:creationId xmlns:p14="http://schemas.microsoft.com/office/powerpoint/2010/main" val="7047188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E0919D9-9F5C-417A-BE1A-A3537BBDD984}" type="slidenum">
              <a:rPr lang="zh-CN" altLang="en-US" smtClean="0"/>
              <a:pPr/>
              <a:t>135</a:t>
            </a:fld>
            <a:endParaRPr lang="zh-CN" altLang="en-US"/>
          </a:p>
        </p:txBody>
      </p:sp>
      <p:sp>
        <p:nvSpPr>
          <p:cNvPr id="6146" name="Rectangle 2"/>
          <p:cNvSpPr>
            <a:spLocks noGrp="1" noChangeArrowheads="1"/>
          </p:cNvSpPr>
          <p:nvPr>
            <p:ph type="title"/>
          </p:nvPr>
        </p:nvSpPr>
        <p:spPr>
          <a:xfrm>
            <a:off x="628759" y="89996"/>
            <a:ext cx="7888070" cy="949831"/>
          </a:xfrm>
        </p:spPr>
        <p:txBody>
          <a:bodyPr>
            <a:normAutofit/>
          </a:bodyPr>
          <a:lstStyle/>
          <a:p>
            <a:pPr algn="ctr" eaLnBrk="1" hangingPunct="1"/>
            <a:r>
              <a:rPr lang="en-US" altLang="zh-CN" sz="3800" b="1" dirty="0">
                <a:ea typeface="宋体" panose="02010600030101010101" pitchFamily="2" charset="-122"/>
              </a:rPr>
              <a:t>I/O Device</a:t>
            </a:r>
          </a:p>
        </p:txBody>
      </p:sp>
      <p:sp>
        <p:nvSpPr>
          <p:cNvPr id="3076" name="Rectangle 3"/>
          <p:cNvSpPr>
            <a:spLocks noGrp="1" noChangeArrowheads="1"/>
          </p:cNvSpPr>
          <p:nvPr>
            <p:ph idx="1"/>
          </p:nvPr>
        </p:nvSpPr>
        <p:spPr>
          <a:xfrm>
            <a:off x="545308" y="1282700"/>
            <a:ext cx="8269287" cy="5105400"/>
          </a:xfrm>
        </p:spPr>
        <p:txBody>
          <a:bodyPr>
            <a:normAutofit/>
          </a:bodyPr>
          <a:lstStyle/>
          <a:p>
            <a:pPr eaLnBrk="1" hangingPunct="1">
              <a:lnSpc>
                <a:spcPct val="150000"/>
              </a:lnSpc>
              <a:buFont typeface="Wingdings" panose="05000000000000000000" pitchFamily="2" charset="2"/>
              <a:buChar char="l"/>
            </a:pPr>
            <a:r>
              <a:rPr lang="en-US" altLang="zh-CN" sz="2800" b="1" dirty="0">
                <a:ea typeface="宋体" panose="02010600030101010101" pitchFamily="2" charset="-122"/>
              </a:rPr>
              <a:t>Two common kinds of I/O devices:</a:t>
            </a:r>
          </a:p>
          <a:p>
            <a:pPr marL="857296" lvl="1" indent="-514350" eaLnBrk="1" hangingPunct="1">
              <a:lnSpc>
                <a:spcPct val="150000"/>
              </a:lnSpc>
              <a:buFont typeface="+mj-ea"/>
              <a:buAutoNum type="circleNumDbPlain"/>
            </a:pPr>
            <a:r>
              <a:rPr lang="en-US" altLang="zh-CN" sz="2800" b="1" dirty="0">
                <a:ea typeface="宋体" panose="02010600030101010101" pitchFamily="2" charset="-122"/>
              </a:rPr>
              <a:t>Block device: </a:t>
            </a:r>
            <a:r>
              <a:rPr lang="en-US" altLang="zh-CN" sz="2800" dirty="0">
                <a:ea typeface="宋体" panose="02010600030101010101" pitchFamily="2" charset="-122"/>
              </a:rPr>
              <a:t>stores information in fixed-size blocks.</a:t>
            </a:r>
          </a:p>
          <a:p>
            <a:pPr marL="857296" lvl="1" indent="-514350" eaLnBrk="1" hangingPunct="1">
              <a:lnSpc>
                <a:spcPct val="150000"/>
              </a:lnSpc>
              <a:buFont typeface="+mj-ea"/>
              <a:buAutoNum type="circleNumDbPlain"/>
            </a:pPr>
            <a:r>
              <a:rPr lang="en-US" altLang="zh-CN" sz="2800" b="1" dirty="0">
                <a:ea typeface="宋体" panose="02010600030101010101" pitchFamily="2" charset="-122"/>
              </a:rPr>
              <a:t>Character device</a:t>
            </a:r>
            <a:r>
              <a:rPr lang="zh-CN" altLang="en-US" sz="2800" b="1" dirty="0">
                <a:ea typeface="宋体" panose="02010600030101010101" pitchFamily="2" charset="-122"/>
              </a:rPr>
              <a:t>：</a:t>
            </a:r>
            <a:r>
              <a:rPr lang="en-US" altLang="zh-CN" sz="2800" dirty="0">
                <a:ea typeface="宋体" panose="02010600030101010101" pitchFamily="2" charset="-122"/>
              </a:rPr>
              <a:t>delivers or accepts a stream of characters, without regard to any block structure.</a:t>
            </a:r>
          </a:p>
          <a:p>
            <a:pPr eaLnBrk="1" hangingPunct="1">
              <a:lnSpc>
                <a:spcPct val="150000"/>
              </a:lnSpc>
              <a:buFont typeface="Wingdings" panose="05000000000000000000" pitchFamily="2" charset="2"/>
              <a:buChar char="l"/>
            </a:pPr>
            <a:r>
              <a:rPr lang="en-US" altLang="zh-CN" sz="2800" dirty="0">
                <a:ea typeface="宋体" panose="02010600030101010101" pitchFamily="2" charset="-122"/>
              </a:rPr>
              <a:t>Special device: e.g., clocks.</a:t>
            </a:r>
          </a:p>
        </p:txBody>
      </p:sp>
    </p:spTree>
    <p:extLst>
      <p:ext uri="{BB962C8B-B14F-4D97-AF65-F5344CB8AC3E}">
        <p14:creationId xmlns:p14="http://schemas.microsoft.com/office/powerpoint/2010/main" val="276703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076">
                                            <p:txEl>
                                              <p:pRg st="2" end="2"/>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0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95C396C-6E1D-4D1D-97FB-892A92F44428}" type="slidenum">
              <a:rPr lang="zh-CN" altLang="en-US" smtClean="0"/>
              <a:pPr/>
              <a:t>136</a:t>
            </a:fld>
            <a:endParaRPr lang="zh-CN" altLang="en-US"/>
          </a:p>
        </p:txBody>
      </p:sp>
      <p:sp>
        <p:nvSpPr>
          <p:cNvPr id="7170" name="Rectangle 2"/>
          <p:cNvSpPr>
            <a:spLocks noGrp="1" noChangeArrowheads="1"/>
          </p:cNvSpPr>
          <p:nvPr>
            <p:ph type="title"/>
          </p:nvPr>
        </p:nvSpPr>
        <p:spPr>
          <a:xfrm>
            <a:off x="1067594" y="76200"/>
            <a:ext cx="7569200" cy="1016000"/>
          </a:xfrm>
        </p:spPr>
        <p:txBody>
          <a:bodyPr>
            <a:normAutofit/>
          </a:bodyPr>
          <a:lstStyle/>
          <a:p>
            <a:pPr algn="ctr" eaLnBrk="1" hangingPunct="1"/>
            <a:r>
              <a:rPr lang="en-US" altLang="zh-CN" sz="3800" b="1" dirty="0">
                <a:ea typeface="宋体" panose="02010600030101010101" pitchFamily="2" charset="-122"/>
              </a:rPr>
              <a:t>Principles of  I/O Hardware</a:t>
            </a:r>
          </a:p>
        </p:txBody>
      </p:sp>
      <p:sp>
        <p:nvSpPr>
          <p:cNvPr id="7171" name="Rectangle 3"/>
          <p:cNvSpPr>
            <a:spLocks noGrp="1" noChangeArrowheads="1"/>
          </p:cNvSpPr>
          <p:nvPr>
            <p:ph idx="1"/>
          </p:nvPr>
        </p:nvSpPr>
        <p:spPr>
          <a:xfrm>
            <a:off x="858297" y="1060282"/>
            <a:ext cx="8559800" cy="635000"/>
          </a:xfrm>
        </p:spPr>
        <p:txBody>
          <a:bodyPr>
            <a:normAutofit/>
          </a:bodyPr>
          <a:lstStyle/>
          <a:p>
            <a:pPr eaLnBrk="1" hangingPunct="1">
              <a:buFont typeface="Wingdings" panose="05000000000000000000" pitchFamily="2" charset="2"/>
              <a:buChar char="l"/>
            </a:pPr>
            <a:r>
              <a:rPr lang="en-US" altLang="zh-CN" sz="2800" b="1" dirty="0">
                <a:ea typeface="宋体" panose="02010600030101010101" pitchFamily="2" charset="-122"/>
              </a:rPr>
              <a:t>I/O devices cover a huge range in speeds</a:t>
            </a:r>
          </a:p>
        </p:txBody>
      </p:sp>
      <p:pic>
        <p:nvPicPr>
          <p:cNvPr id="717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4040" y="1636472"/>
            <a:ext cx="3638832" cy="468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A404DEE-6E6D-4F6A-A968-D153C321D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12" y="2865591"/>
            <a:ext cx="2508250" cy="1714500"/>
          </a:xfrm>
          <a:prstGeom prst="rect">
            <a:avLst/>
          </a:prstGeom>
        </p:spPr>
      </p:pic>
    </p:spTree>
    <p:extLst>
      <p:ext uri="{BB962C8B-B14F-4D97-AF65-F5344CB8AC3E}">
        <p14:creationId xmlns:p14="http://schemas.microsoft.com/office/powerpoint/2010/main" val="26099983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137</a:t>
            </a:fld>
            <a:endParaRPr lang="zh-CN" altLang="en-US"/>
          </a:p>
        </p:txBody>
      </p:sp>
      <p:sp>
        <p:nvSpPr>
          <p:cNvPr id="8194" name="Rectangle 2"/>
          <p:cNvSpPr>
            <a:spLocks noGrp="1" noChangeArrowheads="1"/>
          </p:cNvSpPr>
          <p:nvPr>
            <p:ph type="title"/>
          </p:nvPr>
        </p:nvSpPr>
        <p:spPr>
          <a:xfrm>
            <a:off x="666066" y="138550"/>
            <a:ext cx="7888070" cy="1099532"/>
          </a:xfrm>
        </p:spPr>
        <p:txBody>
          <a:bodyPr>
            <a:normAutofit/>
          </a:bodyPr>
          <a:lstStyle/>
          <a:p>
            <a:pPr algn="ctr" eaLnBrk="1" hangingPunct="1"/>
            <a:r>
              <a:rPr lang="en-US" altLang="zh-CN" sz="3800" b="1" dirty="0">
                <a:ea typeface="宋体" panose="02010600030101010101" pitchFamily="2" charset="-122"/>
              </a:rPr>
              <a:t>Device Controllers</a:t>
            </a:r>
          </a:p>
        </p:txBody>
      </p:sp>
      <p:sp>
        <p:nvSpPr>
          <p:cNvPr id="5124" name="Rectangle 3"/>
          <p:cNvSpPr>
            <a:spLocks noGrp="1" noChangeArrowheads="1"/>
          </p:cNvSpPr>
          <p:nvPr>
            <p:ph idx="1"/>
          </p:nvPr>
        </p:nvSpPr>
        <p:spPr>
          <a:xfrm>
            <a:off x="531020" y="1379538"/>
            <a:ext cx="8402625" cy="5084762"/>
          </a:xfrm>
        </p:spPr>
        <p:txBody>
          <a:bodyPr/>
          <a:lstStyle/>
          <a:p>
            <a:pPr eaLnBrk="1" hangingPunct="1">
              <a:lnSpc>
                <a:spcPct val="90000"/>
              </a:lnSpc>
              <a:buFont typeface="Wingdings" panose="05000000000000000000" pitchFamily="2" charset="2"/>
              <a:buChar char="l"/>
            </a:pPr>
            <a:r>
              <a:rPr lang="en-US" altLang="zh-CN" sz="2800" b="1" dirty="0">
                <a:ea typeface="宋体" panose="02010600030101010101" pitchFamily="2" charset="-122"/>
              </a:rPr>
              <a:t>Components of I/O devices: </a:t>
            </a:r>
          </a:p>
          <a:p>
            <a:pPr marL="514350" indent="-514350" eaLnBrk="1" hangingPunct="1">
              <a:lnSpc>
                <a:spcPct val="90000"/>
              </a:lnSpc>
              <a:buFont typeface="+mj-ea"/>
              <a:buAutoNum type="circleNumDbPlain"/>
            </a:pPr>
            <a:r>
              <a:rPr lang="en-US" altLang="zh-CN" sz="2800" dirty="0">
                <a:ea typeface="宋体" panose="02010600030101010101" pitchFamily="2" charset="-122"/>
              </a:rPr>
              <a:t>Mechanical component ;</a:t>
            </a:r>
          </a:p>
          <a:p>
            <a:pPr marL="457200" indent="-457200" eaLnBrk="1" hangingPunct="1">
              <a:lnSpc>
                <a:spcPct val="90000"/>
              </a:lnSpc>
              <a:buFont typeface="+mj-ea"/>
              <a:buAutoNum type="circleNumDbPlain"/>
            </a:pPr>
            <a:r>
              <a:rPr lang="en-US" altLang="zh-CN" sz="2800" dirty="0">
                <a:ea typeface="宋体" panose="02010600030101010101" pitchFamily="2" charset="-122"/>
              </a:rPr>
              <a:t>Electronic component</a:t>
            </a:r>
            <a:r>
              <a:rPr lang="zh-CN" altLang="en-US" sz="2800" dirty="0">
                <a:ea typeface="宋体" panose="02010600030101010101" pitchFamily="2" charset="-122"/>
              </a:rPr>
              <a:t>：</a:t>
            </a:r>
            <a:r>
              <a:rPr lang="en-US" altLang="zh-CN" sz="2800" dirty="0">
                <a:ea typeface="宋体" panose="02010600030101010101" pitchFamily="2" charset="-122"/>
              </a:rPr>
              <a:t>i.e., device controller</a:t>
            </a:r>
          </a:p>
          <a:p>
            <a:pPr marL="457200" lvl="1" indent="0" eaLnBrk="1" hangingPunct="1">
              <a:lnSpc>
                <a:spcPct val="90000"/>
              </a:lnSpc>
              <a:buNone/>
            </a:pPr>
            <a:endParaRPr lang="en-US" altLang="zh-CN" sz="2400" dirty="0">
              <a:ea typeface="宋体" panose="02010600030101010101" pitchFamily="2" charset="-122"/>
            </a:endParaRPr>
          </a:p>
          <a:p>
            <a:pPr marL="457200" lvl="1" indent="0" eaLnBrk="1" hangingPunct="1">
              <a:lnSpc>
                <a:spcPct val="90000"/>
              </a:lnSpc>
              <a:buNone/>
            </a:pPr>
            <a:endParaRPr lang="en-US" altLang="zh-CN" sz="2400" dirty="0">
              <a:ea typeface="宋体" panose="0201060003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90" y="3248677"/>
            <a:ext cx="6136253" cy="2423820"/>
          </a:xfrm>
          <a:prstGeom prst="rect">
            <a:avLst/>
          </a:prstGeom>
        </p:spPr>
      </p:pic>
    </p:spTree>
    <p:extLst>
      <p:ext uri="{BB962C8B-B14F-4D97-AF65-F5344CB8AC3E}">
        <p14:creationId xmlns:p14="http://schemas.microsoft.com/office/powerpoint/2010/main" val="38322737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F2570C-94D7-43EA-BE1E-BBF44F6BE191}" type="slidenum">
              <a:rPr lang="zh-CN" altLang="en-US" smtClean="0"/>
              <a:pPr/>
              <a:t>138</a:t>
            </a:fld>
            <a:endParaRPr lang="zh-CN" altLang="en-US"/>
          </a:p>
        </p:txBody>
      </p:sp>
      <p:sp>
        <p:nvSpPr>
          <p:cNvPr id="8194" name="Rectangle 2"/>
          <p:cNvSpPr>
            <a:spLocks noGrp="1" noChangeArrowheads="1"/>
          </p:cNvSpPr>
          <p:nvPr>
            <p:ph type="title"/>
          </p:nvPr>
        </p:nvSpPr>
        <p:spPr>
          <a:xfrm>
            <a:off x="628759" y="118319"/>
            <a:ext cx="7888070" cy="1004044"/>
          </a:xfrm>
        </p:spPr>
        <p:txBody>
          <a:bodyPr>
            <a:normAutofit/>
          </a:bodyPr>
          <a:lstStyle/>
          <a:p>
            <a:pPr algn="ctr" eaLnBrk="1" hangingPunct="1"/>
            <a:r>
              <a:rPr lang="en-US" altLang="zh-CN" sz="3800" b="1" dirty="0">
                <a:ea typeface="宋体" panose="02010600030101010101" pitchFamily="2" charset="-122"/>
              </a:rPr>
              <a:t>Device Controllers</a:t>
            </a:r>
          </a:p>
        </p:txBody>
      </p:sp>
      <p:sp>
        <p:nvSpPr>
          <p:cNvPr id="5124" name="Rectangle 3"/>
          <p:cNvSpPr>
            <a:spLocks noGrp="1" noChangeArrowheads="1"/>
          </p:cNvSpPr>
          <p:nvPr>
            <p:ph idx="1"/>
          </p:nvPr>
        </p:nvSpPr>
        <p:spPr>
          <a:xfrm>
            <a:off x="531020" y="1379538"/>
            <a:ext cx="8158163" cy="5084762"/>
          </a:xfrm>
        </p:spPr>
        <p:txBody>
          <a:bodyPr>
            <a:normAutofit/>
          </a:bodyPr>
          <a:lstStyle/>
          <a:p>
            <a:pPr>
              <a:lnSpc>
                <a:spcPct val="110000"/>
              </a:lnSpc>
              <a:buFont typeface="Wingdings" panose="05000000000000000000" pitchFamily="2" charset="2"/>
              <a:buChar char="l"/>
            </a:pPr>
            <a:r>
              <a:rPr lang="en-US" altLang="zh-CN" sz="2800" dirty="0"/>
              <a:t>A device controller is a part of a computer system that makes sense of the signals going to, and coming from the CPU. </a:t>
            </a:r>
          </a:p>
          <a:p>
            <a:pPr>
              <a:lnSpc>
                <a:spcPct val="110000"/>
              </a:lnSpc>
              <a:buFont typeface="Wingdings" panose="05000000000000000000" pitchFamily="2" charset="2"/>
              <a:buChar char="l"/>
            </a:pPr>
            <a:endParaRPr lang="en-US" altLang="zh-CN" sz="2800" dirty="0"/>
          </a:p>
          <a:p>
            <a:pPr>
              <a:lnSpc>
                <a:spcPct val="110000"/>
              </a:lnSpc>
              <a:buFont typeface="Wingdings" panose="05000000000000000000" pitchFamily="2" charset="2"/>
              <a:buChar char="l"/>
            </a:pPr>
            <a:r>
              <a:rPr lang="en-US" altLang="zh-CN" sz="2800" dirty="0"/>
              <a:t>Each device controller has a </a:t>
            </a:r>
            <a:r>
              <a:rPr lang="en-US" altLang="zh-CN" sz="2800" b="1" dirty="0"/>
              <a:t>local buffer </a:t>
            </a:r>
            <a:r>
              <a:rPr lang="en-US" altLang="zh-CN" sz="2800" dirty="0"/>
              <a:t>and some </a:t>
            </a:r>
            <a:r>
              <a:rPr lang="en-US" altLang="zh-CN" sz="2800" b="1" dirty="0"/>
              <a:t>registers</a:t>
            </a:r>
            <a:r>
              <a:rPr lang="en-US" altLang="zh-CN" sz="2800" dirty="0"/>
              <a:t>. It communicates with the CPU by interrupts. A device's controller plays as a bridge between the device and the operating system.</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167991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fade">
                                      <p:cBhvr>
                                        <p:cTn id="7" dur="20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4">
                                            <p:txEl>
                                              <p:pRg st="2" end="2"/>
                                            </p:txEl>
                                          </p:spTgt>
                                        </p:tgtEl>
                                        <p:attrNameLst>
                                          <p:attrName>style.visibility</p:attrName>
                                        </p:attrNameLst>
                                      </p:cBhvr>
                                      <p:to>
                                        <p:strVal val="visible"/>
                                      </p:to>
                                    </p:set>
                                    <p:animEffect transition="in" filter="fade">
                                      <p:cBhvr>
                                        <p:cTn id="12" dur="2000"/>
                                        <p:tgtEl>
                                          <p:spTgt spid="51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A6F4D46-2DB9-4AED-8B27-BD339DEF76B6}" type="slidenum">
              <a:rPr lang="zh-CN" altLang="en-US" smtClean="0"/>
              <a:pPr/>
              <a:t>139</a:t>
            </a:fld>
            <a:endParaRPr lang="zh-CN" altLang="en-US"/>
          </a:p>
        </p:txBody>
      </p:sp>
      <p:sp>
        <p:nvSpPr>
          <p:cNvPr id="16386" name="Rectangle 2"/>
          <p:cNvSpPr>
            <a:spLocks noGrp="1" noChangeArrowheads="1"/>
          </p:cNvSpPr>
          <p:nvPr>
            <p:ph type="title"/>
          </p:nvPr>
        </p:nvSpPr>
        <p:spPr>
          <a:xfrm>
            <a:off x="628759" y="191148"/>
            <a:ext cx="7888070" cy="1022658"/>
          </a:xfrm>
        </p:spPr>
        <p:txBody>
          <a:bodyPr>
            <a:normAutofit/>
          </a:bodyPr>
          <a:lstStyle/>
          <a:p>
            <a:pPr algn="ctr" eaLnBrk="1" hangingPunct="1"/>
            <a:r>
              <a:rPr lang="en-US" altLang="zh-CN" sz="3800" b="1" dirty="0">
                <a:ea typeface="宋体" panose="02010600030101010101" pitchFamily="2" charset="-122"/>
              </a:rPr>
              <a:t>Programmed I/O</a:t>
            </a:r>
          </a:p>
        </p:txBody>
      </p:sp>
      <p:sp>
        <p:nvSpPr>
          <p:cNvPr id="16387" name="Rectangle 3"/>
          <p:cNvSpPr>
            <a:spLocks noGrp="1" noChangeArrowheads="1"/>
          </p:cNvSpPr>
          <p:nvPr>
            <p:ph idx="1"/>
          </p:nvPr>
        </p:nvSpPr>
        <p:spPr>
          <a:xfrm>
            <a:off x="457283" y="1356948"/>
            <a:ext cx="8231029" cy="1804956"/>
          </a:xfrm>
        </p:spPr>
        <p:txBody>
          <a:bodyPr>
            <a:noAutofit/>
          </a:bodyPr>
          <a:lstStyle/>
          <a:p>
            <a:pPr>
              <a:buFont typeface="Wingdings" panose="05000000000000000000" pitchFamily="2" charset="2"/>
              <a:buChar char="l"/>
            </a:pPr>
            <a:r>
              <a:rPr lang="en-US" altLang="zh-CN" sz="2800" b="1" dirty="0"/>
              <a:t>Programmed input/output</a:t>
            </a:r>
            <a:r>
              <a:rPr lang="en-US" altLang="zh-CN" sz="2800" dirty="0"/>
              <a:t> (</a:t>
            </a:r>
            <a:r>
              <a:rPr lang="en-US" altLang="zh-CN" sz="2800" b="1" dirty="0"/>
              <a:t>PIO</a:t>
            </a:r>
            <a:r>
              <a:rPr lang="en-US" altLang="zh-CN" sz="2800" dirty="0"/>
              <a:t>) </a:t>
            </a:r>
          </a:p>
          <a:p>
            <a:pPr marL="457200" indent="-457200">
              <a:buFont typeface="+mj-ea"/>
              <a:buAutoNum type="circleNumDbPlain"/>
            </a:pPr>
            <a:r>
              <a:rPr lang="en-US" altLang="zh-CN" sz="2200" dirty="0"/>
              <a:t>A method of transferring data between the</a:t>
            </a:r>
            <a:r>
              <a:rPr lang="en-US" altLang="zh-CN" sz="2200" b="1" dirty="0"/>
              <a:t> CPU </a:t>
            </a:r>
            <a:r>
              <a:rPr lang="en-US" altLang="zh-CN" sz="2200" dirty="0"/>
              <a:t>and a peripheral.</a:t>
            </a:r>
          </a:p>
          <a:p>
            <a:pPr marL="457200" indent="-457200">
              <a:buFont typeface="+mj-ea"/>
              <a:buAutoNum type="circleNumDbPlain"/>
            </a:pPr>
            <a:r>
              <a:rPr lang="en-US" altLang="zh-CN" sz="2200" dirty="0"/>
              <a:t>Software running on the CPU uses instructions to perform data transfers to or from an I/O device. </a:t>
            </a:r>
            <a:endParaRPr lang="en-US" altLang="zh-CN" sz="2200" dirty="0">
              <a:ea typeface="宋体" panose="02010600030101010101" pitchFamily="2" charset="-122"/>
            </a:endParaRPr>
          </a:p>
        </p:txBody>
      </p:sp>
      <p:pic>
        <p:nvPicPr>
          <p:cNvPr id="16388" name="Picture 5" descr="C:\B\b4\JPG\foo\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4" y="3205428"/>
            <a:ext cx="7572156" cy="31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6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B2263D4-6697-456B-B25D-A788F6B11B48}"/>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32377AD3-7EB8-4BC3-8E90-92865F0D488E}"/>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矩形 13">
            <a:extLst>
              <a:ext uri="{FF2B5EF4-FFF2-40B4-BE49-F238E27FC236}">
                <a16:creationId xmlns:a16="http://schemas.microsoft.com/office/drawing/2014/main" id="{AC518D43-8E02-4A56-B22D-616ACE279184}"/>
              </a:ext>
            </a:extLst>
          </p:cNvPr>
          <p:cNvSpPr/>
          <p:nvPr/>
        </p:nvSpPr>
        <p:spPr>
          <a:xfrm>
            <a:off x="444939" y="1000824"/>
            <a:ext cx="8255710" cy="4893647"/>
          </a:xfrm>
          <a:prstGeom prst="rect">
            <a:avLst/>
          </a:prstGeom>
        </p:spPr>
        <p:txBody>
          <a:bodyPr wrap="square">
            <a:spAutoFit/>
          </a:bodyPr>
          <a:lstStyle/>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Memory Size</a:t>
            </a:r>
            <a:r>
              <a:rPr lang="zh-CN" altLang="en-US" sz="26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 1024 K;</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Events</a:t>
            </a:r>
            <a:r>
              <a:rPr lang="zh-CN" altLang="en-US" sz="26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   </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1:  A  70K;</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2:  B  35K;</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3:  C  80K;</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4:  A  ends;</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5:  D  60K;</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6:  B  ends;</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7:  D  ends;</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8:  C  ends;</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The buddy algorithm is used to allocate memory.</a:t>
            </a:r>
          </a:p>
          <a:p>
            <a:pPr algn="just"/>
            <a:r>
              <a:rPr lang="en-US" altLang="zh-CN" sz="2600" dirty="0">
                <a:latin typeface="Times New Roman" panose="02020603050405020304" pitchFamily="18" charset="0"/>
                <a:ea typeface="华文中宋" panose="02010600040101010101" pitchFamily="2" charset="-122"/>
                <a:cs typeface="Times New Roman" panose="02020603050405020304" pitchFamily="18" charset="0"/>
              </a:rPr>
              <a:t>Please draw the change of memory.</a:t>
            </a:r>
            <a:endParaRPr lang="zh-CN" altLang="en-US" sz="26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12" name="组合 11">
            <a:extLst>
              <a:ext uri="{FF2B5EF4-FFF2-40B4-BE49-F238E27FC236}">
                <a16:creationId xmlns:a16="http://schemas.microsoft.com/office/drawing/2014/main" id="{8E795C60-04D0-444D-9E61-7B1B0C2A9768}"/>
              </a:ext>
            </a:extLst>
          </p:cNvPr>
          <p:cNvGrpSpPr/>
          <p:nvPr>
            <p:custDataLst>
              <p:tags r:id="rId4"/>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8FCEFF57-5244-4068-9BD2-0DEDE8A4E424}"/>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9005B403-6B60-4571-880B-E9799F055099}"/>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6A26B304-2247-4869-B4B3-6571E0ACEA9C}"/>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7B1A0FDC-B9F0-4596-8258-DE96FBFB1611}"/>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56CD0618-6C7F-4B67-AC82-72FC22DF8873}"/>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7656632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286A160-7EEA-49AC-9EA4-D5B7241DEBBB}" type="slidenum">
              <a:rPr lang="zh-CN" altLang="en-US" smtClean="0"/>
              <a:pPr/>
              <a:t>140</a:t>
            </a:fld>
            <a:endParaRPr lang="zh-CN" altLang="en-US"/>
          </a:p>
        </p:txBody>
      </p:sp>
      <p:sp>
        <p:nvSpPr>
          <p:cNvPr id="13314" name="Rectangle 2"/>
          <p:cNvSpPr>
            <a:spLocks noGrp="1" noChangeArrowheads="1"/>
          </p:cNvSpPr>
          <p:nvPr>
            <p:ph type="title"/>
          </p:nvPr>
        </p:nvSpPr>
        <p:spPr>
          <a:xfrm>
            <a:off x="628759" y="112473"/>
            <a:ext cx="7888070" cy="1325563"/>
          </a:xfrm>
        </p:spPr>
        <p:txBody>
          <a:bodyPr>
            <a:normAutofit/>
          </a:bodyPr>
          <a:lstStyle/>
          <a:p>
            <a:pPr algn="ctr" eaLnBrk="1" hangingPunct="1"/>
            <a:r>
              <a:rPr lang="en-US" altLang="zh-CN" sz="3800" b="1" dirty="0">
                <a:ea typeface="宋体" panose="02010600030101010101" pitchFamily="2" charset="-122"/>
              </a:rPr>
              <a:t>Interrupt</a:t>
            </a:r>
          </a:p>
        </p:txBody>
      </p:sp>
      <p:sp>
        <p:nvSpPr>
          <p:cNvPr id="13315" name="Rectangle 3"/>
          <p:cNvSpPr>
            <a:spLocks noGrp="1" noChangeArrowheads="1"/>
          </p:cNvSpPr>
          <p:nvPr>
            <p:ph idx="1"/>
          </p:nvPr>
        </p:nvSpPr>
        <p:spPr>
          <a:xfrm>
            <a:off x="686594" y="4961280"/>
            <a:ext cx="7772400" cy="1107993"/>
          </a:xfrm>
        </p:spPr>
        <p:txBody>
          <a:bodyPr>
            <a:normAutofit lnSpcReduction="10000"/>
          </a:bodyPr>
          <a:lstStyle/>
          <a:p>
            <a:pPr eaLnBrk="1" hangingPunct="1">
              <a:lnSpc>
                <a:spcPct val="90000"/>
              </a:lnSpc>
              <a:buFontTx/>
              <a:buNone/>
            </a:pPr>
            <a:r>
              <a:rPr lang="en-US" altLang="zh-CN" sz="2400" dirty="0">
                <a:ea typeface="宋体" panose="02010600030101010101" pitchFamily="2" charset="-122"/>
              </a:rPr>
              <a:t>How interrupts happens?</a:t>
            </a:r>
          </a:p>
          <a:p>
            <a:pPr eaLnBrk="1" hangingPunct="1">
              <a:lnSpc>
                <a:spcPct val="90000"/>
              </a:lnSpc>
              <a:buFontTx/>
              <a:buNone/>
            </a:pPr>
            <a:r>
              <a:rPr lang="en-US" altLang="zh-CN" sz="2400" dirty="0">
                <a:ea typeface="宋体" panose="02010600030101010101" pitchFamily="2" charset="-122"/>
              </a:rPr>
              <a:t>Connections between devices and interrupt controller actually use interrupt lines on the bus rather than dedicated wires</a:t>
            </a:r>
          </a:p>
        </p:txBody>
      </p:sp>
      <p:sp>
        <p:nvSpPr>
          <p:cNvPr id="13316" name="Rectangle 5"/>
          <p:cNvSpPr>
            <a:spLocks noChangeArrowheads="1"/>
          </p:cNvSpPr>
          <p:nvPr/>
        </p:nvSpPr>
        <p:spPr bwMode="auto">
          <a:xfrm>
            <a:off x="5372894" y="4600576"/>
            <a:ext cx="685800" cy="485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pic>
        <p:nvPicPr>
          <p:cNvPr id="13317" name="Picture 6" descr="C:\B\b4\JPG\foo\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98" y="1494439"/>
            <a:ext cx="825817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845793" y="4487770"/>
            <a:ext cx="794704" cy="430887"/>
          </a:xfrm>
          <a:prstGeom prst="rect">
            <a:avLst/>
          </a:prstGeom>
          <a:noFill/>
        </p:spPr>
        <p:txBody>
          <a:bodyPr wrap="square" rtlCol="0">
            <a:spAutoFit/>
          </a:bodyPr>
          <a:lstStyle/>
          <a:p>
            <a:r>
              <a:rPr lang="en-US" altLang="zh-CN" sz="2200" dirty="0"/>
              <a:t>Bus</a:t>
            </a:r>
            <a:endParaRPr lang="zh-CN" altLang="en-US" sz="2200" dirty="0"/>
          </a:p>
        </p:txBody>
      </p:sp>
    </p:spTree>
    <p:extLst>
      <p:ext uri="{BB962C8B-B14F-4D97-AF65-F5344CB8AC3E}">
        <p14:creationId xmlns:p14="http://schemas.microsoft.com/office/powerpoint/2010/main" val="34206601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3D9FD5B-59CE-46A0-8B25-91529E43B7A8}" type="slidenum">
              <a:rPr lang="zh-CN" altLang="en-US" smtClean="0"/>
              <a:pPr/>
              <a:t>141</a:t>
            </a:fld>
            <a:endParaRPr lang="zh-CN" altLang="en-US"/>
          </a:p>
        </p:txBody>
      </p:sp>
      <p:sp>
        <p:nvSpPr>
          <p:cNvPr id="12290" name="Rectangle 2"/>
          <p:cNvSpPr>
            <a:spLocks noGrp="1" noChangeArrowheads="1"/>
          </p:cNvSpPr>
          <p:nvPr>
            <p:ph type="title"/>
          </p:nvPr>
        </p:nvSpPr>
        <p:spPr>
          <a:xfrm>
            <a:off x="758232" y="142595"/>
            <a:ext cx="7888070" cy="1325563"/>
          </a:xfrm>
        </p:spPr>
        <p:txBody>
          <a:bodyPr/>
          <a:lstStyle/>
          <a:p>
            <a:pPr algn="ctr" eaLnBrk="1" hangingPunct="1"/>
            <a:r>
              <a:rPr lang="en-US" altLang="zh-CN" b="1" dirty="0">
                <a:ea typeface="宋体" panose="02010600030101010101" pitchFamily="2" charset="-122"/>
              </a:rPr>
              <a:t>Direct Memory Access (DMA)</a:t>
            </a:r>
            <a:endParaRPr lang="en-US" altLang="zh-CN" sz="4000" b="1" dirty="0">
              <a:ea typeface="宋体" panose="02010600030101010101" pitchFamily="2" charset="-122"/>
            </a:endParaRPr>
          </a:p>
        </p:txBody>
      </p:sp>
      <p:sp>
        <p:nvSpPr>
          <p:cNvPr id="12291" name="Rectangle 3"/>
          <p:cNvSpPr>
            <a:spLocks noGrp="1" noChangeArrowheads="1"/>
          </p:cNvSpPr>
          <p:nvPr>
            <p:ph idx="1"/>
          </p:nvPr>
        </p:nvSpPr>
        <p:spPr>
          <a:xfrm>
            <a:off x="709184" y="5672517"/>
            <a:ext cx="7772400" cy="606791"/>
          </a:xfrm>
        </p:spPr>
        <p:txBody>
          <a:bodyPr/>
          <a:lstStyle/>
          <a:p>
            <a:pPr algn="ctr" eaLnBrk="1" hangingPunct="1">
              <a:buFontTx/>
              <a:buNone/>
            </a:pPr>
            <a:r>
              <a:rPr lang="en-US" altLang="zh-CN" dirty="0">
                <a:ea typeface="宋体" panose="02010600030101010101" pitchFamily="2" charset="-122"/>
              </a:rPr>
              <a:t>Operation of a DMA transfer</a:t>
            </a:r>
          </a:p>
        </p:txBody>
      </p:sp>
      <p:pic>
        <p:nvPicPr>
          <p:cNvPr id="12292" name="Picture 6" descr="C:\B\b4\JPG\foo\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94" y="2046822"/>
            <a:ext cx="7667625"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131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046C9C5-AD82-47AD-8B42-B67BEEA6C274}" type="slidenum">
              <a:rPr lang="zh-CN" altLang="en-US" smtClean="0"/>
              <a:pPr/>
              <a:t>142</a:t>
            </a:fld>
            <a:endParaRPr lang="zh-CN" altLang="en-US"/>
          </a:p>
        </p:txBody>
      </p:sp>
      <p:sp>
        <p:nvSpPr>
          <p:cNvPr id="20482" name="Rectangle 2"/>
          <p:cNvSpPr>
            <a:spLocks noGrp="1" noChangeArrowheads="1"/>
          </p:cNvSpPr>
          <p:nvPr>
            <p:ph type="title"/>
          </p:nvPr>
        </p:nvSpPr>
        <p:spPr>
          <a:xfrm>
            <a:off x="686594" y="110227"/>
            <a:ext cx="7888070" cy="1325563"/>
          </a:xfrm>
        </p:spPr>
        <p:txBody>
          <a:bodyPr>
            <a:normAutofit/>
          </a:bodyPr>
          <a:lstStyle/>
          <a:p>
            <a:pPr algn="ctr" eaLnBrk="1" hangingPunct="1"/>
            <a:r>
              <a:rPr lang="en-US" altLang="zh-CN" sz="3800" b="1" dirty="0">
                <a:ea typeface="宋体" panose="02010600030101010101" pitchFamily="2" charset="-122"/>
              </a:rPr>
              <a:t>I/O Software Layers</a:t>
            </a:r>
          </a:p>
        </p:txBody>
      </p:sp>
      <p:sp>
        <p:nvSpPr>
          <p:cNvPr id="20483" name="Rectangle 3"/>
          <p:cNvSpPr>
            <a:spLocks noGrp="1" noChangeArrowheads="1"/>
          </p:cNvSpPr>
          <p:nvPr>
            <p:ph idx="1"/>
          </p:nvPr>
        </p:nvSpPr>
        <p:spPr>
          <a:xfrm>
            <a:off x="686594" y="5210176"/>
            <a:ext cx="7772400" cy="885825"/>
          </a:xfrm>
        </p:spPr>
        <p:txBody>
          <a:bodyPr/>
          <a:lstStyle/>
          <a:p>
            <a:pPr algn="ctr" eaLnBrk="1" hangingPunct="1">
              <a:buFontTx/>
              <a:buNone/>
            </a:pPr>
            <a:r>
              <a:rPr lang="en-US" altLang="zh-CN">
                <a:ea typeface="宋体" panose="02010600030101010101" pitchFamily="2" charset="-122"/>
              </a:rPr>
              <a:t>Layers of the I/O Software System</a:t>
            </a:r>
          </a:p>
        </p:txBody>
      </p:sp>
      <p:pic>
        <p:nvPicPr>
          <p:cNvPr id="20484" name="Picture 5" descr="C:\B\b4\JPG\foo\5-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3" y="1645390"/>
            <a:ext cx="79343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7082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2A004-DFC4-4585-AC7E-9C13500BC5BB}"/>
              </a:ext>
            </a:extLst>
          </p:cNvPr>
          <p:cNvSpPr>
            <a:spLocks noGrp="1"/>
          </p:cNvSpPr>
          <p:nvPr>
            <p:ph type="title"/>
          </p:nvPr>
        </p:nvSpPr>
        <p:spPr>
          <a:xfrm>
            <a:off x="628759" y="118307"/>
            <a:ext cx="7888070" cy="1325563"/>
          </a:xfrm>
        </p:spPr>
        <p:txBody>
          <a:bodyPr>
            <a:normAutofit/>
          </a:bodyPr>
          <a:lstStyle/>
          <a:p>
            <a:pPr algn="ctr"/>
            <a:r>
              <a:rPr lang="en-US" altLang="zh-CN" sz="3800" b="1" dirty="0"/>
              <a:t>Magnetic Disk</a:t>
            </a:r>
            <a:endParaRPr lang="zh-CN" altLang="en-US" sz="3800" b="1" dirty="0"/>
          </a:p>
        </p:txBody>
      </p:sp>
      <p:sp>
        <p:nvSpPr>
          <p:cNvPr id="3" name="内容占位符 2">
            <a:extLst>
              <a:ext uri="{FF2B5EF4-FFF2-40B4-BE49-F238E27FC236}">
                <a16:creationId xmlns:a16="http://schemas.microsoft.com/office/drawing/2014/main" id="{898C0121-0682-4087-BC0A-E8B326FAAFD3}"/>
              </a:ext>
            </a:extLst>
          </p:cNvPr>
          <p:cNvSpPr>
            <a:spLocks noGrp="1"/>
          </p:cNvSpPr>
          <p:nvPr>
            <p:ph idx="1"/>
          </p:nvPr>
        </p:nvSpPr>
        <p:spPr>
          <a:xfrm>
            <a:off x="628759" y="1364379"/>
            <a:ext cx="7888070" cy="4351338"/>
          </a:xfrm>
        </p:spPr>
        <p:txBody>
          <a:bodyPr/>
          <a:lstStyle/>
          <a:p>
            <a:pPr>
              <a:buFont typeface="Wingdings" panose="05000000000000000000" pitchFamily="2" charset="2"/>
              <a:buChar char="l"/>
            </a:pPr>
            <a:r>
              <a:rPr lang="en-US" altLang="zh-CN" sz="2800" b="1" dirty="0"/>
              <a:t>Hard disks and floppy disks</a:t>
            </a:r>
          </a:p>
          <a:p>
            <a:pPr>
              <a:buFont typeface="Wingdings" panose="05000000000000000000" pitchFamily="2" charset="2"/>
              <a:buChar char="l"/>
            </a:pPr>
            <a:r>
              <a:rPr lang="en-US" altLang="zh-CN" sz="2800" b="1" dirty="0"/>
              <a:t>Organized into cylinders, tracks, and sectors.</a:t>
            </a:r>
          </a:p>
          <a:p>
            <a:endParaRPr lang="zh-CN" altLang="en-US" dirty="0"/>
          </a:p>
        </p:txBody>
      </p:sp>
      <p:pic>
        <p:nvPicPr>
          <p:cNvPr id="1026" name="Picture 2" descr="图片搜索结果">
            <a:extLst>
              <a:ext uri="{FF2B5EF4-FFF2-40B4-BE49-F238E27FC236}">
                <a16:creationId xmlns:a16="http://schemas.microsoft.com/office/drawing/2014/main" id="{CE3618EF-79D8-4DC5-ABCD-9D80A0F3F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22" y="2646622"/>
            <a:ext cx="22669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etic Disk”的图片搜索结果">
            <a:extLst>
              <a:ext uri="{FF2B5EF4-FFF2-40B4-BE49-F238E27FC236}">
                <a16:creationId xmlns:a16="http://schemas.microsoft.com/office/drawing/2014/main" id="{1FF7F3E2-0877-4D20-B572-BA5AA1E7F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864" y="2788170"/>
            <a:ext cx="4463305" cy="3600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片搜索结果">
            <a:extLst>
              <a:ext uri="{FF2B5EF4-FFF2-40B4-BE49-F238E27FC236}">
                <a16:creationId xmlns:a16="http://schemas.microsoft.com/office/drawing/2014/main" id="{E8AFCAFA-5F35-4C32-A7AD-CA350769B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5" t="6245" r="13125" b="6900"/>
          <a:stretch/>
        </p:blipFill>
        <p:spPr bwMode="auto">
          <a:xfrm>
            <a:off x="1072195" y="4826899"/>
            <a:ext cx="1573902" cy="147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84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4FECEC9-4279-463F-B5C9-1E74361BDDD9}" type="slidenum">
              <a:rPr lang="zh-CN" altLang="en-US" smtClean="0"/>
              <a:pPr/>
              <a:t>144</a:t>
            </a:fld>
            <a:endParaRPr lang="zh-CN" altLang="en-US"/>
          </a:p>
        </p:txBody>
      </p:sp>
      <p:sp>
        <p:nvSpPr>
          <p:cNvPr id="35842" name="Rectangle 2"/>
          <p:cNvSpPr>
            <a:spLocks noGrp="1" noChangeArrowheads="1"/>
          </p:cNvSpPr>
          <p:nvPr>
            <p:ph type="title"/>
          </p:nvPr>
        </p:nvSpPr>
        <p:spPr>
          <a:xfrm>
            <a:off x="686594" y="0"/>
            <a:ext cx="7772400" cy="1143000"/>
          </a:xfrm>
        </p:spPr>
        <p:txBody>
          <a:bodyPr>
            <a:normAutofit/>
          </a:bodyPr>
          <a:lstStyle/>
          <a:p>
            <a:pPr algn="ctr" eaLnBrk="1" hangingPunct="1"/>
            <a:r>
              <a:rPr lang="en-US" altLang="zh-CN" sz="3800" b="1" dirty="0">
                <a:ea typeface="宋体" panose="02010600030101010101" pitchFamily="2" charset="-122"/>
              </a:rPr>
              <a:t>Disk Formatting</a:t>
            </a:r>
          </a:p>
        </p:txBody>
      </p:sp>
      <p:sp>
        <p:nvSpPr>
          <p:cNvPr id="35843" name="Rectangle 3"/>
          <p:cNvSpPr>
            <a:spLocks noGrp="1" noChangeArrowheads="1"/>
          </p:cNvSpPr>
          <p:nvPr>
            <p:ph idx="1"/>
          </p:nvPr>
        </p:nvSpPr>
        <p:spPr>
          <a:xfrm>
            <a:off x="662862" y="5148432"/>
            <a:ext cx="7772400" cy="714375"/>
          </a:xfrm>
        </p:spPr>
        <p:txBody>
          <a:bodyPr/>
          <a:lstStyle/>
          <a:p>
            <a:pPr algn="ctr" eaLnBrk="1" hangingPunct="1">
              <a:buFontTx/>
              <a:buNone/>
            </a:pPr>
            <a:r>
              <a:rPr lang="en-US" altLang="zh-CN" dirty="0">
                <a:ea typeface="宋体" panose="02010600030101010101" pitchFamily="2" charset="-122"/>
              </a:rPr>
              <a:t>A disk </a:t>
            </a:r>
            <a:r>
              <a:rPr lang="en-US" altLang="zh-CN" b="1" dirty="0">
                <a:solidFill>
                  <a:srgbClr val="FF0000"/>
                </a:solidFill>
                <a:ea typeface="宋体" panose="02010600030101010101" pitchFamily="2" charset="-122"/>
              </a:rPr>
              <a:t>sector</a:t>
            </a:r>
            <a:endParaRPr lang="en-US" altLang="zh-CN" sz="2800" b="1" dirty="0">
              <a:solidFill>
                <a:srgbClr val="FF0000"/>
              </a:solidFill>
              <a:ea typeface="宋体" panose="02010600030101010101" pitchFamily="2" charset="-122"/>
            </a:endParaRPr>
          </a:p>
        </p:txBody>
      </p:sp>
      <p:sp>
        <p:nvSpPr>
          <p:cNvPr id="35844" name="Text Box 6"/>
          <p:cNvSpPr txBox="1">
            <a:spLocks noChangeArrowheads="1"/>
          </p:cNvSpPr>
          <p:nvPr/>
        </p:nvSpPr>
        <p:spPr bwMode="auto">
          <a:xfrm>
            <a:off x="4547037" y="3900019"/>
            <a:ext cx="328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en-US" sz="2800">
              <a:ea typeface="宋体" panose="02010600030101010101" pitchFamily="2" charset="-122"/>
            </a:endParaRPr>
          </a:p>
        </p:txBody>
      </p:sp>
      <p:pic>
        <p:nvPicPr>
          <p:cNvPr id="35845" name="Picture 8" descr="C:\B\b4\JPG\foo\5-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41" y="4035750"/>
            <a:ext cx="828357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9A54129-3495-4F8B-90B1-6B5D67ACF78E}"/>
              </a:ext>
            </a:extLst>
          </p:cNvPr>
          <p:cNvSpPr txBox="1"/>
          <p:nvPr/>
        </p:nvSpPr>
        <p:spPr>
          <a:xfrm>
            <a:off x="3870838" y="3664808"/>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512 Bytes</a:t>
            </a:r>
            <a:endParaRPr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6323BF9-8E5F-4ACD-AFAC-25C1CEE33F58}"/>
              </a:ext>
            </a:extLst>
          </p:cNvPr>
          <p:cNvSpPr txBox="1"/>
          <p:nvPr/>
        </p:nvSpPr>
        <p:spPr>
          <a:xfrm>
            <a:off x="7521810" y="3689587"/>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16 Bytes</a:t>
            </a:r>
            <a:endParaRPr lang="zh-CN" altLang="en-US" sz="28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C796E69-6D3C-4454-86C8-BF690EAEFF31}"/>
              </a:ext>
            </a:extLst>
          </p:cNvPr>
          <p:cNvSpPr txBox="1"/>
          <p:nvPr/>
        </p:nvSpPr>
        <p:spPr>
          <a:xfrm>
            <a:off x="343437" y="1472485"/>
            <a:ext cx="8405611"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A low-level format operation should be done on a disk before the disk can be used.</a:t>
            </a:r>
          </a:p>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Each track consists of a number of sectors, with short gaps between the sectors.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3943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6D64402-4508-4E84-985E-794B8020490F}" type="slidenum">
              <a:rPr lang="zh-CN" altLang="en-US" smtClean="0"/>
              <a:pPr/>
              <a:t>145</a:t>
            </a:fld>
            <a:endParaRPr lang="zh-CN" altLang="en-US"/>
          </a:p>
        </p:txBody>
      </p:sp>
      <p:sp>
        <p:nvSpPr>
          <p:cNvPr id="36866" name="Rectangle 2"/>
          <p:cNvSpPr>
            <a:spLocks noGrp="1" noChangeArrowheads="1"/>
          </p:cNvSpPr>
          <p:nvPr>
            <p:ph type="title"/>
          </p:nvPr>
        </p:nvSpPr>
        <p:spPr>
          <a:xfrm>
            <a:off x="530028" y="126411"/>
            <a:ext cx="8229600" cy="1188545"/>
          </a:xfrm>
        </p:spPr>
        <p:txBody>
          <a:bodyPr>
            <a:normAutofit/>
          </a:bodyPr>
          <a:lstStyle/>
          <a:p>
            <a:pPr algn="ctr"/>
            <a:r>
              <a:rPr lang="en-US" altLang="zh-CN" sz="3800" b="1" dirty="0"/>
              <a:t>Cylinder Skew</a:t>
            </a:r>
          </a:p>
        </p:txBody>
      </p:sp>
      <p:pic>
        <p:nvPicPr>
          <p:cNvPr id="36867" name="Picture 3" descr="C:\B\b4\JPG\foo\5-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549" y="2160906"/>
            <a:ext cx="4834792" cy="433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p:cNvSpPr>
            <a:spLocks noChangeArrowheads="1"/>
          </p:cNvSpPr>
          <p:nvPr/>
        </p:nvSpPr>
        <p:spPr bwMode="auto">
          <a:xfrm>
            <a:off x="4112922" y="599122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endParaRPr lang="en-US" altLang="zh-CN" sz="2800" dirty="0">
              <a:ea typeface="宋体" panose="02010600030101010101" pitchFamily="2" charset="-122"/>
            </a:endParaRPr>
          </a:p>
        </p:txBody>
      </p:sp>
      <p:sp>
        <p:nvSpPr>
          <p:cNvPr id="2" name="文本框 1">
            <a:extLst>
              <a:ext uri="{FF2B5EF4-FFF2-40B4-BE49-F238E27FC236}">
                <a16:creationId xmlns:a16="http://schemas.microsoft.com/office/drawing/2014/main" id="{A39B4314-6786-468B-BD0D-FA1AF47D99D2}"/>
              </a:ext>
            </a:extLst>
          </p:cNvPr>
          <p:cNvSpPr txBox="1"/>
          <p:nvPr/>
        </p:nvSpPr>
        <p:spPr>
          <a:xfrm>
            <a:off x="678287" y="1256705"/>
            <a:ext cx="8336924"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Cylinder skew: </a:t>
            </a:r>
            <a:r>
              <a:rPr lang="en-US" altLang="zh-CN" sz="2400" dirty="0">
                <a:latin typeface="Times New Roman" panose="02020603050405020304" pitchFamily="18" charset="0"/>
                <a:cs typeface="Times New Roman" panose="02020603050405020304" pitchFamily="18" charset="0"/>
              </a:rPr>
              <a:t>the position of sector 0 on each track is offset from the previous track when the low-level format is laid down.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2976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A1C83DB-5957-4D9F-A22C-22D262514FB3}" type="slidenum">
              <a:rPr lang="zh-CN" altLang="en-US" smtClean="0"/>
              <a:pPr/>
              <a:t>146</a:t>
            </a:fld>
            <a:endParaRPr lang="zh-CN" altLang="en-US"/>
          </a:p>
        </p:txBody>
      </p:sp>
      <p:sp>
        <p:nvSpPr>
          <p:cNvPr id="37890" name="Rectangle 2"/>
          <p:cNvSpPr>
            <a:spLocks noGrp="1" noChangeArrowheads="1"/>
          </p:cNvSpPr>
          <p:nvPr>
            <p:ph type="title"/>
          </p:nvPr>
        </p:nvSpPr>
        <p:spPr>
          <a:xfrm>
            <a:off x="570924" y="102134"/>
            <a:ext cx="7888070" cy="1325563"/>
          </a:xfrm>
        </p:spPr>
        <p:txBody>
          <a:bodyPr>
            <a:normAutofit/>
          </a:bodyPr>
          <a:lstStyle/>
          <a:p>
            <a:pPr algn="ctr" eaLnBrk="1" hangingPunct="1"/>
            <a:r>
              <a:rPr lang="en-US" altLang="zh-CN" sz="3800" b="1" dirty="0">
                <a:ea typeface="宋体" panose="02010600030101010101" pitchFamily="2" charset="-122"/>
              </a:rPr>
              <a:t>Disk Interleaving</a:t>
            </a:r>
          </a:p>
        </p:txBody>
      </p:sp>
      <p:sp>
        <p:nvSpPr>
          <p:cNvPr id="37891" name="Rectangle 3"/>
          <p:cNvSpPr>
            <a:spLocks noGrp="1" noChangeArrowheads="1"/>
          </p:cNvSpPr>
          <p:nvPr>
            <p:ph idx="1"/>
          </p:nvPr>
        </p:nvSpPr>
        <p:spPr>
          <a:xfrm>
            <a:off x="570924" y="5543550"/>
            <a:ext cx="8635790" cy="1314450"/>
          </a:xfrm>
        </p:spPr>
        <p:txBody>
          <a:bodyPr>
            <a:normAutofit/>
          </a:bodyPr>
          <a:lstStyle/>
          <a:p>
            <a:pPr marL="0" indent="0" eaLnBrk="1" hangingPunct="1">
              <a:lnSpc>
                <a:spcPct val="90000"/>
              </a:lnSpc>
              <a:buNone/>
            </a:pPr>
            <a:r>
              <a:rPr lang="en-US" altLang="zh-CN" dirty="0">
                <a:ea typeface="宋体" panose="02010600030101010101" pitchFamily="2" charset="-122"/>
              </a:rPr>
              <a:t>(a) No interleaving;          (b) Single interleaving;         (c) Double interleaving.</a:t>
            </a:r>
            <a:endParaRPr lang="en-US" altLang="zh-CN" sz="2800" dirty="0">
              <a:ea typeface="宋体" panose="02010600030101010101" pitchFamily="2" charset="-122"/>
            </a:endParaRP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34" y="2916224"/>
            <a:ext cx="8318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BC2B5D0-B441-4EA0-9384-32F0D9CF59F1}"/>
              </a:ext>
            </a:extLst>
          </p:cNvPr>
          <p:cNvSpPr txBox="1"/>
          <p:nvPr/>
        </p:nvSpPr>
        <p:spPr>
          <a:xfrm>
            <a:off x="637634" y="1197735"/>
            <a:ext cx="8154343"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Motivation: </a:t>
            </a:r>
            <a:r>
              <a:rPr lang="en-US" altLang="zh-CN" sz="2400" dirty="0">
                <a:latin typeface="Times New Roman" panose="02020603050405020304" pitchFamily="18" charset="0"/>
                <a:cs typeface="Times New Roman" panose="02020603050405020304" pitchFamily="18" charset="0"/>
              </a:rPr>
              <a:t>when the copy to memory is complete (need some time cost), the controller will have to wait almost an entire rotation time for the second sector to come around again.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4470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79BCAEB-B87B-487A-AD7B-7D11B2F70933}" type="slidenum">
              <a:rPr lang="zh-CN" altLang="en-US" smtClean="0"/>
              <a:pPr/>
              <a:t>147</a:t>
            </a:fld>
            <a:endParaRPr lang="zh-CN" altLang="en-US"/>
          </a:p>
        </p:txBody>
      </p:sp>
      <p:sp>
        <p:nvSpPr>
          <p:cNvPr id="38914" name="Rectangle 2"/>
          <p:cNvSpPr>
            <a:spLocks noGrp="1" noChangeArrowheads="1"/>
          </p:cNvSpPr>
          <p:nvPr>
            <p:ph type="title"/>
          </p:nvPr>
        </p:nvSpPr>
        <p:spPr>
          <a:xfrm>
            <a:off x="794" y="1"/>
            <a:ext cx="9144000" cy="1190625"/>
          </a:xfrm>
        </p:spPr>
        <p:txBody>
          <a:bodyPr>
            <a:normAutofit/>
          </a:bodyPr>
          <a:lstStyle/>
          <a:p>
            <a:pPr algn="ctr" eaLnBrk="1" hangingPunct="1"/>
            <a:r>
              <a:rPr lang="en-US" altLang="zh-CN" sz="3800" b="1" dirty="0">
                <a:ea typeface="宋体" panose="02010600030101010101" pitchFamily="2" charset="-122"/>
              </a:rPr>
              <a:t>Disk Arm Scheduling Algorithms</a:t>
            </a:r>
          </a:p>
        </p:txBody>
      </p:sp>
      <p:sp>
        <p:nvSpPr>
          <p:cNvPr id="38915" name="Rectangle 3"/>
          <p:cNvSpPr>
            <a:spLocks noGrp="1" noChangeArrowheads="1"/>
          </p:cNvSpPr>
          <p:nvPr>
            <p:ph idx="1"/>
          </p:nvPr>
        </p:nvSpPr>
        <p:spPr>
          <a:xfrm>
            <a:off x="686594" y="1130300"/>
            <a:ext cx="7772400" cy="4965700"/>
          </a:xfrm>
        </p:spPr>
        <p:txBody>
          <a:bodyPr/>
          <a:lstStyle/>
          <a:p>
            <a:pPr>
              <a:lnSpc>
                <a:spcPct val="100000"/>
              </a:lnSpc>
              <a:buFont typeface="Wingdings" panose="05000000000000000000" pitchFamily="2" charset="2"/>
              <a:buChar char="l"/>
            </a:pPr>
            <a:r>
              <a:rPr lang="en-US" altLang="zh-CN" sz="2800" dirty="0">
                <a:ea typeface="宋体" panose="02010600030101010101" pitchFamily="2" charset="-122"/>
              </a:rPr>
              <a:t>Time required to read or write a disk block determined by 3 factors</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Seek time</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Rotational delay</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Actual transfer time</a:t>
            </a:r>
          </a:p>
          <a:p>
            <a:pPr>
              <a:lnSpc>
                <a:spcPct val="100000"/>
              </a:lnSpc>
              <a:buFont typeface="Wingdings" panose="05000000000000000000" pitchFamily="2" charset="2"/>
              <a:buChar char="l"/>
            </a:pPr>
            <a:r>
              <a:rPr lang="en-US" altLang="zh-CN" sz="2800" dirty="0">
                <a:solidFill>
                  <a:srgbClr val="C00000"/>
                </a:solidFill>
                <a:ea typeface="宋体" panose="02010600030101010101" pitchFamily="2" charset="-122"/>
              </a:rPr>
              <a:t>Seek time dominates</a:t>
            </a:r>
          </a:p>
          <a:p>
            <a:pPr>
              <a:lnSpc>
                <a:spcPct val="100000"/>
              </a:lnSpc>
              <a:buFont typeface="Wingdings" panose="05000000000000000000" pitchFamily="2" charset="2"/>
              <a:buChar char="l"/>
            </a:pPr>
            <a:r>
              <a:rPr lang="en-US" altLang="zh-CN" sz="2800" dirty="0">
                <a:ea typeface="宋体" panose="02010600030101010101" pitchFamily="2" charset="-122"/>
              </a:rPr>
              <a:t>Error checking is done by controllers</a:t>
            </a:r>
          </a:p>
        </p:txBody>
      </p:sp>
    </p:spTree>
    <p:extLst>
      <p:ext uri="{BB962C8B-B14F-4D97-AF65-F5344CB8AC3E}">
        <p14:creationId xmlns:p14="http://schemas.microsoft.com/office/powerpoint/2010/main" val="40531412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811DE14-23D8-4D73-9823-6B05B662D740}" type="slidenum">
              <a:rPr lang="zh-CN" altLang="en-US" smtClean="0"/>
              <a:pPr/>
              <a:t>148</a:t>
            </a:fld>
            <a:endParaRPr lang="zh-CN" altLang="en-US"/>
          </a:p>
        </p:txBody>
      </p:sp>
      <p:sp>
        <p:nvSpPr>
          <p:cNvPr id="39938" name="Rectangle 2"/>
          <p:cNvSpPr>
            <a:spLocks noGrp="1" noChangeArrowheads="1"/>
          </p:cNvSpPr>
          <p:nvPr>
            <p:ph type="title"/>
          </p:nvPr>
        </p:nvSpPr>
        <p:spPr>
          <a:xfrm>
            <a:off x="794" y="-1"/>
            <a:ext cx="9144000" cy="1389555"/>
          </a:xfrm>
        </p:spPr>
        <p:txBody>
          <a:bodyPr>
            <a:normAutofit/>
          </a:bodyPr>
          <a:lstStyle/>
          <a:p>
            <a:pPr algn="ctr" eaLnBrk="1" hangingPunct="1"/>
            <a:r>
              <a:rPr lang="en-US" altLang="zh-CN" sz="3800" b="1" dirty="0">
                <a:ea typeface="宋体" panose="02010600030101010101" pitchFamily="2" charset="-122"/>
              </a:rPr>
              <a:t>Disk Arm Scheduling Algorithms: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(Shortest Seek First, SSF)</a:t>
            </a:r>
          </a:p>
        </p:txBody>
      </p:sp>
      <p:sp>
        <p:nvSpPr>
          <p:cNvPr id="39939" name="Rectangle 3"/>
          <p:cNvSpPr>
            <a:spLocks noGrp="1" noChangeArrowheads="1"/>
          </p:cNvSpPr>
          <p:nvPr>
            <p:ph idx="1"/>
          </p:nvPr>
        </p:nvSpPr>
        <p:spPr>
          <a:xfrm>
            <a:off x="794" y="5727302"/>
            <a:ext cx="9144000" cy="685800"/>
          </a:xfrm>
        </p:spPr>
        <p:txBody>
          <a:bodyPr/>
          <a:lstStyle/>
          <a:p>
            <a:pPr algn="ctr" eaLnBrk="1" hangingPunct="1">
              <a:buFontTx/>
              <a:buNone/>
            </a:pPr>
            <a:r>
              <a:rPr lang="en-US" altLang="zh-CN" dirty="0">
                <a:ea typeface="宋体" panose="02010600030101010101" pitchFamily="2" charset="-122"/>
              </a:rPr>
              <a:t>Shortest Seek First (SSF) disk scheduling algorithm</a:t>
            </a:r>
          </a:p>
        </p:txBody>
      </p:sp>
      <p:pic>
        <p:nvPicPr>
          <p:cNvPr id="39940" name="Picture 6" descr="C:\B\b4\JPG\foo\5-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9" y="3012582"/>
            <a:ext cx="808355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p:cNvSpPr>
            <a:spLocks noChangeArrowheads="1"/>
          </p:cNvSpPr>
          <p:nvPr/>
        </p:nvSpPr>
        <p:spPr bwMode="auto">
          <a:xfrm>
            <a:off x="2436019" y="2864944"/>
            <a:ext cx="195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sp>
        <p:nvSpPr>
          <p:cNvPr id="39942" name="Text Box 8"/>
          <p:cNvSpPr txBox="1">
            <a:spLocks noChangeArrowheads="1"/>
          </p:cNvSpPr>
          <p:nvPr/>
        </p:nvSpPr>
        <p:spPr bwMode="auto">
          <a:xfrm>
            <a:off x="2373181" y="2831607"/>
            <a:ext cx="979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Initial</a:t>
            </a:r>
          </a:p>
          <a:p>
            <a:pPr algn="ctr"/>
            <a:r>
              <a:rPr lang="en-US" altLang="zh-CN" dirty="0">
                <a:latin typeface="Helvetica" panose="020B0604020202020204" pitchFamily="34" charset="0"/>
                <a:ea typeface="宋体" panose="02010600030101010101" pitchFamily="2" charset="-122"/>
              </a:rPr>
              <a:t>position</a:t>
            </a:r>
            <a:endParaRPr lang="en-US" altLang="zh-CN" sz="2400" dirty="0">
              <a:ea typeface="宋体" panose="02010600030101010101" pitchFamily="2" charset="-122"/>
            </a:endParaRPr>
          </a:p>
        </p:txBody>
      </p:sp>
      <p:sp>
        <p:nvSpPr>
          <p:cNvPr id="39943" name="Text Box 10"/>
          <p:cNvSpPr txBox="1">
            <a:spLocks noChangeArrowheads="1"/>
          </p:cNvSpPr>
          <p:nvPr/>
        </p:nvSpPr>
        <p:spPr bwMode="auto">
          <a:xfrm>
            <a:off x="3459389" y="2791920"/>
            <a:ext cx="10695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Pending</a:t>
            </a:r>
          </a:p>
          <a:p>
            <a:pPr algn="ctr"/>
            <a:r>
              <a:rPr lang="en-US" altLang="zh-CN" dirty="0">
                <a:latin typeface="Helvetica" panose="020B0604020202020204" pitchFamily="34" charset="0"/>
                <a:ea typeface="宋体" panose="02010600030101010101" pitchFamily="2" charset="-122"/>
              </a:rPr>
              <a:t>requests</a:t>
            </a:r>
            <a:endParaRPr lang="en-US" altLang="zh-CN" dirty="0">
              <a:ea typeface="宋体" panose="02010600030101010101" pitchFamily="2" charset="-122"/>
            </a:endParaRPr>
          </a:p>
        </p:txBody>
      </p:sp>
      <p:sp>
        <p:nvSpPr>
          <p:cNvPr id="2" name="文本框 1"/>
          <p:cNvSpPr txBox="1"/>
          <p:nvPr/>
        </p:nvSpPr>
        <p:spPr>
          <a:xfrm>
            <a:off x="237870" y="1401857"/>
            <a:ext cx="858208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Requests</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11, 1, 36, 16, 34, 9, and 12</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0480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074F5B-1A6B-4AC7-BA7C-558E670BFCC1}" type="slidenum">
              <a:rPr lang="zh-CN" altLang="en-US" smtClean="0"/>
              <a:pPr/>
              <a:t>149</a:t>
            </a:fld>
            <a:endParaRPr lang="zh-CN" altLang="en-US"/>
          </a:p>
        </p:txBody>
      </p:sp>
      <p:sp>
        <p:nvSpPr>
          <p:cNvPr id="40962" name="Rectangle 2"/>
          <p:cNvSpPr>
            <a:spLocks noGrp="1" noChangeArrowheads="1"/>
          </p:cNvSpPr>
          <p:nvPr>
            <p:ph type="title"/>
          </p:nvPr>
        </p:nvSpPr>
        <p:spPr>
          <a:xfrm>
            <a:off x="0" y="210730"/>
            <a:ext cx="9144000" cy="1143000"/>
          </a:xfrm>
        </p:spPr>
        <p:txBody>
          <a:bodyPr>
            <a:normAutofit/>
          </a:bodyPr>
          <a:lstStyle/>
          <a:p>
            <a:pPr algn="ctr" eaLnBrk="1" hangingPunct="1"/>
            <a:r>
              <a:rPr lang="en-US" altLang="zh-CN" sz="3800" b="1" dirty="0">
                <a:ea typeface="宋体" panose="02010600030101010101" pitchFamily="2" charset="-122"/>
              </a:rPr>
              <a:t>Disk Arm Scheduling Algorithms: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(Elevator Algorithm)</a:t>
            </a:r>
          </a:p>
        </p:txBody>
      </p:sp>
      <p:sp>
        <p:nvSpPr>
          <p:cNvPr id="40963" name="Rectangle 3"/>
          <p:cNvSpPr>
            <a:spLocks noGrp="1" noChangeArrowheads="1"/>
          </p:cNvSpPr>
          <p:nvPr>
            <p:ph idx="1"/>
          </p:nvPr>
        </p:nvSpPr>
        <p:spPr>
          <a:xfrm>
            <a:off x="1543844" y="5854255"/>
            <a:ext cx="7110299" cy="571500"/>
          </a:xfrm>
        </p:spPr>
        <p:txBody>
          <a:bodyPr>
            <a:normAutofit/>
          </a:bodyPr>
          <a:lstStyle/>
          <a:p>
            <a:pPr eaLnBrk="1" hangingPunct="1">
              <a:buFontTx/>
              <a:buNone/>
            </a:pPr>
            <a:r>
              <a:rPr lang="en-US" altLang="zh-CN" dirty="0">
                <a:ea typeface="宋体" panose="02010600030101010101" pitchFamily="2" charset="-122"/>
              </a:rPr>
              <a:t>The elevator algorithm for scheduling disk requests</a:t>
            </a:r>
            <a:endParaRPr lang="en-US" altLang="zh-CN" sz="2800" dirty="0">
              <a:ea typeface="宋体" panose="02010600030101010101" pitchFamily="2" charset="-122"/>
            </a:endParaRPr>
          </a:p>
        </p:txBody>
      </p:sp>
      <p:pic>
        <p:nvPicPr>
          <p:cNvPr id="40964" name="Picture 6" descr="C:\B\b4\JPG\foo\5-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52" y="2578646"/>
            <a:ext cx="81597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63503" y="1499511"/>
            <a:ext cx="8582085" cy="523220"/>
          </a:xfrm>
          <a:prstGeom prst="rect">
            <a:avLst/>
          </a:prstGeom>
          <a:noFill/>
        </p:spPr>
        <p:txBody>
          <a:bodyPr wrap="square" rtlCol="0">
            <a:spAutoFit/>
          </a:bodyPr>
          <a:lstStyle/>
          <a:p>
            <a:r>
              <a:rPr lang="en-US" altLang="zh-CN" sz="2800" dirty="0"/>
              <a:t>Requests</a:t>
            </a:r>
            <a:r>
              <a:rPr lang="zh-CN" altLang="en-US" sz="2800" dirty="0"/>
              <a:t>：</a:t>
            </a:r>
            <a:r>
              <a:rPr lang="en-US" altLang="zh-CN" sz="2800" dirty="0"/>
              <a:t>11, 1, 36, 16, 34, 9, and 12</a:t>
            </a:r>
            <a:endParaRPr lang="zh-CN" altLang="en-US" sz="2800" dirty="0"/>
          </a:p>
        </p:txBody>
      </p:sp>
    </p:spTree>
    <p:extLst>
      <p:ext uri="{BB962C8B-B14F-4D97-AF65-F5344CB8AC3E}">
        <p14:creationId xmlns:p14="http://schemas.microsoft.com/office/powerpoint/2010/main" val="321072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txBox="1">
            <a:spLocks noGrp="1" noChangeArrowheads="1"/>
          </p:cNvSpPr>
          <p:nvPr/>
        </p:nvSpPr>
        <p:spPr bwMode="auto">
          <a:xfrm>
            <a:off x="8712276" y="6514565"/>
            <a:ext cx="431725" cy="34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43A9D14E-BCC8-4461-8792-D96009CB7D22}" type="slidenum">
              <a:rPr lang="en-US" altLang="zh-CN" sz="1400">
                <a:ea typeface="宋体" panose="02010600030101010101" pitchFamily="2" charset="-122"/>
              </a:rPr>
              <a:pPr algn="r"/>
              <a:t>15</a:t>
            </a:fld>
            <a:endParaRPr lang="zh-CN" altLang="zh-CN" sz="1400">
              <a:ea typeface="宋体" panose="02010600030101010101" pitchFamily="2" charset="-122"/>
            </a:endParaRPr>
          </a:p>
        </p:txBody>
      </p:sp>
      <p:sp>
        <p:nvSpPr>
          <p:cNvPr id="23554" name="Rectangle 2"/>
          <p:cNvSpPr>
            <a:spLocks noGrp="1" noChangeArrowheads="1"/>
          </p:cNvSpPr>
          <p:nvPr>
            <p:ph type="title" idx="4294967295"/>
          </p:nvPr>
        </p:nvSpPr>
        <p:spPr>
          <a:xfrm>
            <a:off x="629445" y="164413"/>
            <a:ext cx="7886701" cy="1325333"/>
          </a:xfrm>
        </p:spPr>
        <p:txBody>
          <a:bodyPr>
            <a:normAutofit/>
          </a:bodyPr>
          <a:lstStyle/>
          <a:p>
            <a:pPr algn="ctr"/>
            <a:r>
              <a:rPr lang="en-US" altLang="zh-CN" sz="3799" b="1" dirty="0"/>
              <a:t>Buddy Algorithm:</a:t>
            </a:r>
            <a:r>
              <a:rPr lang="zh-CN" altLang="en-US" sz="3799" b="1" dirty="0"/>
              <a:t> </a:t>
            </a:r>
            <a:r>
              <a:rPr lang="en-US" altLang="zh-CN" sz="3799" b="1" dirty="0"/>
              <a:t>An</a:t>
            </a:r>
            <a:r>
              <a:rPr lang="zh-CN" altLang="en-US" sz="3799" b="1" dirty="0"/>
              <a:t> </a:t>
            </a:r>
            <a:r>
              <a:rPr lang="en-US" altLang="zh-CN" sz="3799" b="1" dirty="0"/>
              <a:t>Example</a:t>
            </a:r>
          </a:p>
        </p:txBody>
      </p:sp>
      <p:pic>
        <p:nvPicPr>
          <p:cNvPr id="2" name="图片 1"/>
          <p:cNvPicPr>
            <a:picLocks noChangeAspect="1"/>
          </p:cNvPicPr>
          <p:nvPr/>
        </p:nvPicPr>
        <p:blipFill>
          <a:blip r:embed="rId2"/>
          <a:stretch>
            <a:fillRect/>
          </a:stretch>
        </p:blipFill>
        <p:spPr>
          <a:xfrm>
            <a:off x="2432852" y="1743001"/>
            <a:ext cx="6590486" cy="3880464"/>
          </a:xfrm>
          <a:prstGeom prst="rect">
            <a:avLst/>
          </a:prstGeom>
        </p:spPr>
      </p:pic>
      <p:sp>
        <p:nvSpPr>
          <p:cNvPr id="3" name="矩形 2"/>
          <p:cNvSpPr/>
          <p:nvPr/>
        </p:nvSpPr>
        <p:spPr>
          <a:xfrm>
            <a:off x="457999" y="1236490"/>
            <a:ext cx="8254277" cy="4492758"/>
          </a:xfrm>
          <a:prstGeom prst="rect">
            <a:avLst/>
          </a:prstGeom>
        </p:spPr>
        <p:txBody>
          <a:bodyPr wrap="square">
            <a:spAutoFit/>
          </a:bodyPr>
          <a:lstStyle/>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Memory size</a:t>
            </a:r>
            <a:r>
              <a:rPr lang="zh-CN" altLang="en-US" sz="2599"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 1024 K;</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Events:   </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1:  A  70K;</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2:  B  35K;</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3:  C  80K;</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4:  A  ends;</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5:  D  60K;</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6:  B  ends;</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7:  D  ends;</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8:  C  ends;</a:t>
            </a:r>
          </a:p>
          <a:p>
            <a:pPr algn="just"/>
            <a:r>
              <a:rPr lang="en-US" altLang="zh-CN" sz="2599" dirty="0">
                <a:latin typeface="Times New Roman" panose="02020603050405020304" pitchFamily="18" charset="0"/>
                <a:ea typeface="华文中宋" panose="02010600040101010101" pitchFamily="2" charset="-122"/>
                <a:cs typeface="Times New Roman" panose="02020603050405020304" pitchFamily="18" charset="0"/>
              </a:rPr>
              <a:t>9:  </a:t>
            </a:r>
            <a:endParaRPr lang="zh-CN" altLang="en-US" sz="2599"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078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A50251C3-6010-4DC1-8C89-959BCDD76D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FFE4A0C-4678-4215-BFF9-4FE7AC6AD7F5}" type="slidenum">
              <a:rPr lang="zh-CN" altLang="en-US" sz="1400"/>
              <a:pPr eaLnBrk="1" hangingPunct="1"/>
              <a:t>150</a:t>
            </a:fld>
            <a:endParaRPr lang="en-US" altLang="zh-CN" sz="1400"/>
          </a:p>
        </p:txBody>
      </p:sp>
      <p:sp>
        <p:nvSpPr>
          <p:cNvPr id="41987" name="Rectangle 2">
            <a:extLst>
              <a:ext uri="{FF2B5EF4-FFF2-40B4-BE49-F238E27FC236}">
                <a16:creationId xmlns:a16="http://schemas.microsoft.com/office/drawing/2014/main" id="{6271839C-2393-4142-A21D-589F000F779A}"/>
              </a:ext>
            </a:extLst>
          </p:cNvPr>
          <p:cNvSpPr>
            <a:spLocks noGrp="1" noChangeArrowheads="1"/>
          </p:cNvSpPr>
          <p:nvPr>
            <p:ph type="title"/>
          </p:nvPr>
        </p:nvSpPr>
        <p:spPr>
          <a:xfrm>
            <a:off x="654844" y="244475"/>
            <a:ext cx="7772400" cy="1143000"/>
          </a:xfrm>
        </p:spPr>
        <p:txBody>
          <a:bodyPr>
            <a:normAutofit/>
          </a:bodyPr>
          <a:lstStyle/>
          <a:p>
            <a:pPr algn="ctr" eaLnBrk="1" hangingPunct="1"/>
            <a:r>
              <a:rPr lang="en-US" altLang="zh-CN" sz="3800" b="1" dirty="0">
                <a:ea typeface="宋体" panose="02010600030101010101" pitchFamily="2" charset="-122"/>
              </a:rPr>
              <a:t>Clock Hardware</a:t>
            </a:r>
            <a:endParaRPr lang="zh-CN" altLang="en-US" sz="3800" b="1" dirty="0">
              <a:ea typeface="宋体" panose="02010600030101010101" pitchFamily="2" charset="-122"/>
            </a:endParaRPr>
          </a:p>
        </p:txBody>
      </p:sp>
      <p:sp>
        <p:nvSpPr>
          <p:cNvPr id="41988" name="Rectangle 3">
            <a:extLst>
              <a:ext uri="{FF2B5EF4-FFF2-40B4-BE49-F238E27FC236}">
                <a16:creationId xmlns:a16="http://schemas.microsoft.com/office/drawing/2014/main" id="{211D3944-DED0-4D0C-BB70-E45E8EA45212}"/>
              </a:ext>
            </a:extLst>
          </p:cNvPr>
          <p:cNvSpPr>
            <a:spLocks noGrp="1" noChangeArrowheads="1"/>
          </p:cNvSpPr>
          <p:nvPr>
            <p:ph type="body" idx="1"/>
          </p:nvPr>
        </p:nvSpPr>
        <p:spPr>
          <a:xfrm>
            <a:off x="686594" y="6056313"/>
            <a:ext cx="7772400" cy="600075"/>
          </a:xfrm>
        </p:spPr>
        <p:txBody>
          <a:bodyPr/>
          <a:lstStyle/>
          <a:p>
            <a:pPr algn="ctr" eaLnBrk="1" hangingPunct="1">
              <a:buFontTx/>
              <a:buNone/>
            </a:pPr>
            <a:r>
              <a:rPr lang="en-US" altLang="zh-CN" dirty="0">
                <a:ea typeface="宋体" panose="02010600030101010101" pitchFamily="2" charset="-122"/>
              </a:rPr>
              <a:t>A programmable clock.</a:t>
            </a:r>
            <a:endParaRPr lang="zh-CN" altLang="en-US" dirty="0">
              <a:ea typeface="宋体" panose="02010600030101010101" pitchFamily="2" charset="-122"/>
            </a:endParaRPr>
          </a:p>
        </p:txBody>
      </p:sp>
      <p:pic>
        <p:nvPicPr>
          <p:cNvPr id="41989" name="Picture 5" descr="5-31">
            <a:extLst>
              <a:ext uri="{FF2B5EF4-FFF2-40B4-BE49-F238E27FC236}">
                <a16:creationId xmlns:a16="http://schemas.microsoft.com/office/drawing/2014/main" id="{366D2C61-98FA-4F98-A6FF-1781A488F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356" y="3389060"/>
            <a:ext cx="6951178" cy="228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99FB3F5-754C-40BD-AEC2-5C7D8A2AB329}"/>
              </a:ext>
            </a:extLst>
          </p:cNvPr>
          <p:cNvSpPr txBox="1">
            <a:spLocks noChangeArrowheads="1"/>
          </p:cNvSpPr>
          <p:nvPr/>
        </p:nvSpPr>
        <p:spPr>
          <a:xfrm>
            <a:off x="597423" y="1498545"/>
            <a:ext cx="7772400" cy="2632439"/>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dirty="0">
                <a:ea typeface="宋体" panose="02010600030101010101" pitchFamily="2" charset="-122"/>
              </a:rPr>
              <a:t> The crystal oscillator can generate a periodic signal in the range of several hundred </a:t>
            </a:r>
            <a:r>
              <a:rPr lang="en-US" altLang="zh-CN" dirty="0" err="1">
                <a:ea typeface="宋体" panose="02010600030101010101" pitchFamily="2" charset="-122"/>
              </a:rPr>
              <a:t>MHz.</a:t>
            </a:r>
            <a:r>
              <a:rPr lang="en-US" altLang="zh-CN" dirty="0">
                <a:ea typeface="宋体" panose="02010600030101010101" pitchFamily="2" charset="-122"/>
              </a:rPr>
              <a:t> </a:t>
            </a:r>
          </a:p>
          <a:p>
            <a:pPr>
              <a:buFont typeface="Wingdings" panose="05000000000000000000" pitchFamily="2" charset="2"/>
              <a:buChar char="l"/>
            </a:pPr>
            <a:r>
              <a:rPr lang="en-US" altLang="zh-CN" dirty="0">
                <a:ea typeface="宋体" panose="02010600030101010101" pitchFamily="2" charset="-122"/>
              </a:rPr>
              <a:t> Two modes: one-shot mode, and square-wave mode.</a:t>
            </a:r>
          </a:p>
          <a:p>
            <a:pPr>
              <a:buFont typeface="Wingdings" panose="05000000000000000000" pitchFamily="2" charset="2"/>
              <a:buChar char="l"/>
            </a:pPr>
            <a:r>
              <a:rPr lang="en-US" altLang="zh-CN" dirty="0">
                <a:ea typeface="宋体" panose="02010600030101010101" pitchFamily="2" charset="-122"/>
              </a:rPr>
              <a:t> Clock ticks: periodic interrupts caused by the programmable clock.</a:t>
            </a:r>
          </a:p>
          <a:p>
            <a:pPr>
              <a:buFont typeface="Wingdings" panose="05000000000000000000" pitchFamily="2" charset="2"/>
              <a:buChar char="l"/>
            </a:pPr>
            <a:endParaRPr lang="zh-CN" altLang="en-US" dirty="0">
              <a:ea typeface="宋体" panose="02010600030101010101" pitchFamily="2" charset="-122"/>
            </a:endParaRPr>
          </a:p>
        </p:txBody>
      </p:sp>
    </p:spTree>
    <p:extLst>
      <p:ext uri="{BB962C8B-B14F-4D97-AF65-F5344CB8AC3E}">
        <p14:creationId xmlns:p14="http://schemas.microsoft.com/office/powerpoint/2010/main" val="799903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DA59822E-6A69-4231-A74F-2024250F0D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1F3F912-4D31-466C-BC1A-ABF0B856D8B5}" type="slidenum">
              <a:rPr lang="zh-CN" altLang="en-US" sz="1400"/>
              <a:pPr eaLnBrk="1" hangingPunct="1"/>
              <a:t>151</a:t>
            </a:fld>
            <a:endParaRPr lang="en-US" altLang="zh-CN" sz="1400"/>
          </a:p>
        </p:txBody>
      </p:sp>
      <p:sp>
        <p:nvSpPr>
          <p:cNvPr id="43011" name="Rectangle 2">
            <a:extLst>
              <a:ext uri="{FF2B5EF4-FFF2-40B4-BE49-F238E27FC236}">
                <a16:creationId xmlns:a16="http://schemas.microsoft.com/office/drawing/2014/main" id="{BECAB302-85BF-4DA0-8BF5-85C5A5BA61FB}"/>
              </a:ext>
            </a:extLst>
          </p:cNvPr>
          <p:cNvSpPr>
            <a:spLocks noGrp="1" noChangeArrowheads="1"/>
          </p:cNvSpPr>
          <p:nvPr>
            <p:ph type="title"/>
          </p:nvPr>
        </p:nvSpPr>
        <p:spPr>
          <a:xfrm>
            <a:off x="661127" y="136524"/>
            <a:ext cx="7888070" cy="1325563"/>
          </a:xfrm>
        </p:spPr>
        <p:txBody>
          <a:bodyPr>
            <a:normAutofit/>
          </a:bodyPr>
          <a:lstStyle/>
          <a:p>
            <a:pPr algn="ctr" eaLnBrk="1" hangingPunct="1"/>
            <a:r>
              <a:rPr lang="en-US" altLang="zh-CN" sz="3800" b="1" dirty="0">
                <a:ea typeface="宋体" panose="02010600030101010101" pitchFamily="2" charset="-122"/>
              </a:rPr>
              <a:t>Clock Software</a:t>
            </a:r>
            <a:endParaRPr lang="zh-CN" altLang="en-US" sz="3800" b="1" dirty="0">
              <a:ea typeface="宋体" panose="02010600030101010101" pitchFamily="2" charset="-122"/>
            </a:endParaRPr>
          </a:p>
        </p:txBody>
      </p:sp>
      <p:sp>
        <p:nvSpPr>
          <p:cNvPr id="43012" name="Rectangle 3">
            <a:extLst>
              <a:ext uri="{FF2B5EF4-FFF2-40B4-BE49-F238E27FC236}">
                <a16:creationId xmlns:a16="http://schemas.microsoft.com/office/drawing/2014/main" id="{D6282AB3-BD27-4011-B67A-0FB2EAD30E02}"/>
              </a:ext>
            </a:extLst>
          </p:cNvPr>
          <p:cNvSpPr>
            <a:spLocks noGrp="1" noChangeArrowheads="1"/>
          </p:cNvSpPr>
          <p:nvPr>
            <p:ph type="body" idx="1"/>
          </p:nvPr>
        </p:nvSpPr>
        <p:spPr>
          <a:xfrm>
            <a:off x="517852" y="5922133"/>
            <a:ext cx="7772400" cy="485775"/>
          </a:xfrm>
        </p:spPr>
        <p:txBody>
          <a:bodyPr>
            <a:normAutofit/>
          </a:bodyPr>
          <a:lstStyle/>
          <a:p>
            <a:pPr algn="ctr" eaLnBrk="1" hangingPunct="1">
              <a:lnSpc>
                <a:spcPct val="90000"/>
              </a:lnSpc>
              <a:buFontTx/>
              <a:buNone/>
            </a:pPr>
            <a:r>
              <a:rPr lang="en-US" altLang="zh-CN" sz="2400" dirty="0">
                <a:ea typeface="宋体" panose="02010600030101010101" pitchFamily="2" charset="-122"/>
              </a:rPr>
              <a:t>Three ways to maintain the time of day.</a:t>
            </a:r>
          </a:p>
        </p:txBody>
      </p:sp>
      <p:pic>
        <p:nvPicPr>
          <p:cNvPr id="43013" name="Picture 5" descr="5-32">
            <a:extLst>
              <a:ext uri="{FF2B5EF4-FFF2-40B4-BE49-F238E27FC236}">
                <a16:creationId xmlns:a16="http://schemas.microsoft.com/office/drawing/2014/main" id="{A833D7A5-1AE3-4040-88DE-64A1FA74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262" y="3685921"/>
            <a:ext cx="7372958" cy="19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DFE372B-B1FF-4D75-BFF1-C14F3F035F41}"/>
              </a:ext>
            </a:extLst>
          </p:cNvPr>
          <p:cNvSpPr txBox="1"/>
          <p:nvPr/>
        </p:nvSpPr>
        <p:spPr>
          <a:xfrm>
            <a:off x="465293" y="1462087"/>
            <a:ext cx="7926149" cy="243143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The functions of clock driver</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Maintaining the time of day.</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Preventing processes from running too long.</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Handling the alarm system calls (e.g., ACK).</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Others.</a:t>
            </a:r>
          </a:p>
          <a:p>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8293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a:extLst>
              <a:ext uri="{FF2B5EF4-FFF2-40B4-BE49-F238E27FC236}">
                <a16:creationId xmlns:a16="http://schemas.microsoft.com/office/drawing/2014/main" id="{9F59B13C-E32B-40E5-8E70-D67CFAC0EE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590ADB8-7E61-4CA2-B584-53281F95F9EF}" type="slidenum">
              <a:rPr lang="zh-CN" altLang="en-US" sz="1400"/>
              <a:pPr eaLnBrk="1" hangingPunct="1"/>
              <a:t>152</a:t>
            </a:fld>
            <a:endParaRPr lang="en-US" altLang="zh-CN" sz="1400"/>
          </a:p>
        </p:txBody>
      </p:sp>
      <p:sp>
        <p:nvSpPr>
          <p:cNvPr id="58371" name="Rectangle 2">
            <a:extLst>
              <a:ext uri="{FF2B5EF4-FFF2-40B4-BE49-F238E27FC236}">
                <a16:creationId xmlns:a16="http://schemas.microsoft.com/office/drawing/2014/main" id="{888B8571-6862-4D8E-A440-473C1B1D1781}"/>
              </a:ext>
            </a:extLst>
          </p:cNvPr>
          <p:cNvSpPr>
            <a:spLocks noGrp="1" noChangeArrowheads="1"/>
          </p:cNvSpPr>
          <p:nvPr>
            <p:ph type="title"/>
          </p:nvPr>
        </p:nvSpPr>
        <p:spPr>
          <a:xfrm>
            <a:off x="658019" y="142875"/>
            <a:ext cx="7772400" cy="901700"/>
          </a:xfrm>
        </p:spPr>
        <p:txBody>
          <a:bodyPr>
            <a:normAutofit/>
          </a:bodyPr>
          <a:lstStyle/>
          <a:p>
            <a:pPr algn="ctr" eaLnBrk="1" hangingPunct="1"/>
            <a:r>
              <a:rPr lang="en-US" altLang="zh-CN" sz="3800" b="1" dirty="0">
                <a:ea typeface="宋体" panose="02010600030101010101" pitchFamily="2" charset="-122"/>
              </a:rPr>
              <a:t>Power Management </a:t>
            </a:r>
            <a:r>
              <a:rPr lang="zh-CN" altLang="en-US" sz="3800" b="1" dirty="0">
                <a:ea typeface="宋体" panose="02010600030101010101" pitchFamily="2" charset="-122"/>
              </a:rPr>
              <a:t>(1)</a:t>
            </a:r>
          </a:p>
        </p:txBody>
      </p:sp>
      <p:sp>
        <p:nvSpPr>
          <p:cNvPr id="58372" name="Rectangle 3">
            <a:extLst>
              <a:ext uri="{FF2B5EF4-FFF2-40B4-BE49-F238E27FC236}">
                <a16:creationId xmlns:a16="http://schemas.microsoft.com/office/drawing/2014/main" id="{ACA4091B-C2EC-4164-AE00-51C5B7A7CC91}"/>
              </a:ext>
            </a:extLst>
          </p:cNvPr>
          <p:cNvSpPr>
            <a:spLocks noGrp="1" noChangeArrowheads="1"/>
          </p:cNvSpPr>
          <p:nvPr>
            <p:ph type="body" idx="1"/>
          </p:nvPr>
        </p:nvSpPr>
        <p:spPr>
          <a:xfrm>
            <a:off x="-27781" y="4544732"/>
            <a:ext cx="9144000" cy="885825"/>
          </a:xfrm>
        </p:spPr>
        <p:txBody>
          <a:bodyPr/>
          <a:lstStyle/>
          <a:p>
            <a:pPr algn="ctr" eaLnBrk="1" hangingPunct="1">
              <a:buFontTx/>
              <a:buNone/>
            </a:pPr>
            <a:r>
              <a:rPr lang="en-US" altLang="zh-CN" dirty="0">
                <a:ea typeface="宋体" panose="02010600030101010101" pitchFamily="2" charset="-122"/>
              </a:rPr>
              <a:t>Power consumption of various parts of a notebook computer.</a:t>
            </a:r>
            <a:endParaRPr lang="zh-CN" altLang="en-US" dirty="0">
              <a:ea typeface="宋体" panose="02010600030101010101" pitchFamily="2" charset="-122"/>
            </a:endParaRPr>
          </a:p>
        </p:txBody>
      </p:sp>
      <p:graphicFrame>
        <p:nvGraphicFramePr>
          <p:cNvPr id="6" name="表格 5">
            <a:extLst>
              <a:ext uri="{FF2B5EF4-FFF2-40B4-BE49-F238E27FC236}">
                <a16:creationId xmlns:a16="http://schemas.microsoft.com/office/drawing/2014/main" id="{4E40937D-01AA-49E0-BDB3-7AA4EBCFD037}"/>
              </a:ext>
            </a:extLst>
          </p:cNvPr>
          <p:cNvGraphicFramePr>
            <a:graphicFrameLocks noGrp="1"/>
          </p:cNvGraphicFramePr>
          <p:nvPr/>
        </p:nvGraphicFramePr>
        <p:xfrm>
          <a:off x="1096324" y="1396101"/>
          <a:ext cx="6762750" cy="2971800"/>
        </p:xfrm>
        <a:graphic>
          <a:graphicData uri="http://schemas.openxmlformats.org/drawingml/2006/table">
            <a:tbl>
              <a:tblPr/>
              <a:tblGrid>
                <a:gridCol w="2032000">
                  <a:extLst>
                    <a:ext uri="{9D8B030D-6E8A-4147-A177-3AD203B41FA5}">
                      <a16:colId xmlns:a16="http://schemas.microsoft.com/office/drawing/2014/main" val="2877034071"/>
                    </a:ext>
                  </a:extLst>
                </a:gridCol>
                <a:gridCol w="2032000">
                  <a:extLst>
                    <a:ext uri="{9D8B030D-6E8A-4147-A177-3AD203B41FA5}">
                      <a16:colId xmlns:a16="http://schemas.microsoft.com/office/drawing/2014/main" val="2952805951"/>
                    </a:ext>
                  </a:extLst>
                </a:gridCol>
                <a:gridCol w="2698750">
                  <a:extLst>
                    <a:ext uri="{9D8B030D-6E8A-4147-A177-3AD203B41FA5}">
                      <a16:colId xmlns:a16="http://schemas.microsoft.com/office/drawing/2014/main" val="1680036138"/>
                    </a:ext>
                  </a:extLst>
                </a:gridCol>
              </a:tblGrid>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Device</a:t>
                      </a:r>
                      <a:endPar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Li  </a:t>
                      </a:r>
                      <a:r>
                        <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et</a:t>
                      </a:r>
                      <a:r>
                        <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al.</a:t>
                      </a:r>
                      <a:r>
                        <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(1994)</a:t>
                      </a:r>
                      <a:endPar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Lorch</a:t>
                      </a:r>
                      <a:r>
                        <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and</a:t>
                      </a:r>
                      <a:r>
                        <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rPr>
                        <a:t>Smith (1998)</a:t>
                      </a:r>
                      <a:endParaRPr kumimoji="0" lang="zh-CN" altLang="en-US" sz="1800" b="1" i="0" u="none" strike="noStrike" cap="none" normalizeH="0" baseline="0" dirty="0">
                        <a:ln>
                          <a:noFill/>
                        </a:ln>
                        <a:solidFill>
                          <a:srgbClr val="FFFF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79438401"/>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Display</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68%</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39%</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633956904"/>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CPU</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12%</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18%</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4020247481"/>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Hard</a:t>
                      </a:r>
                      <a:r>
                        <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 </a:t>
                      </a: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disk</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20%</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12%</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2491981192"/>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Modem</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6%</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167031547"/>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Sound</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4275071747"/>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Memory</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0.5%</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2703062876"/>
                  </a:ext>
                </a:extLst>
              </a:tr>
              <a:tr h="371475">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Other</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lvl1pPr algn="l" eaLnBrk="0" hangingPunct="0">
                        <a:spcBef>
                          <a:spcPct val="20000"/>
                        </a:spcBef>
                        <a:buClr>
                          <a:schemeClr val="accent2"/>
                        </a:buClr>
                        <a:defRPr sz="2800">
                          <a:solidFill>
                            <a:srgbClr val="3333CC"/>
                          </a:solidFill>
                          <a:latin typeface="Times New Roman" panose="02020603050405020304" pitchFamily="18" charset="0"/>
                        </a:defRPr>
                      </a:lvl1pPr>
                      <a:lvl2pPr marL="742950" indent="-285750" algn="l" eaLnBrk="0" hangingPunct="0">
                        <a:spcBef>
                          <a:spcPct val="20000"/>
                        </a:spcBef>
                        <a:buClr>
                          <a:schemeClr val="accent2"/>
                        </a:buClr>
                        <a:defRPr sz="2400">
                          <a:solidFill>
                            <a:schemeClr val="tx1"/>
                          </a:solidFill>
                          <a:latin typeface="Times New Roman" panose="02020603050405020304" pitchFamily="18" charset="0"/>
                        </a:defRPr>
                      </a:lvl2pPr>
                      <a:lvl3pPr marL="1143000" indent="-228600" algn="l" eaLnBrk="0" hangingPunct="0">
                        <a:spcBef>
                          <a:spcPct val="20000"/>
                        </a:spcBef>
                        <a:buClr>
                          <a:schemeClr val="accent2"/>
                        </a:buClr>
                        <a:defRPr sz="2000">
                          <a:solidFill>
                            <a:schemeClr val="tx1"/>
                          </a:solidFill>
                          <a:latin typeface="Times New Roman" panose="02020603050405020304" pitchFamily="18" charset="0"/>
                        </a:defRPr>
                      </a:lvl3pPr>
                      <a:lvl4pPr marL="1600200" indent="-228600" algn="l" eaLnBrk="0" hangingPunct="0">
                        <a:spcBef>
                          <a:spcPct val="20000"/>
                        </a:spcBef>
                        <a:buClr>
                          <a:schemeClr val="accent2"/>
                        </a:buClr>
                        <a:defRPr>
                          <a:solidFill>
                            <a:schemeClr val="tx1"/>
                          </a:solidFill>
                          <a:latin typeface="Times New Roman" panose="02020603050405020304" pitchFamily="18" charset="0"/>
                        </a:defRPr>
                      </a:lvl4pPr>
                      <a:lvl5pPr marL="2057400" indent="-228600" algn="l" eaLnBrk="0" hangingPunct="0">
                        <a:spcBef>
                          <a:spcPct val="20000"/>
                        </a:spcBef>
                        <a:buClr>
                          <a:schemeClr val="accent2"/>
                        </a:buCl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22%</a:t>
                      </a:r>
                      <a:endParaRPr kumimoji="0" lang="zh-CN" altLang="en-US" sz="18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785011981"/>
                  </a:ext>
                </a:extLst>
              </a:tr>
            </a:tbl>
          </a:graphicData>
        </a:graphic>
      </p:graphicFrame>
      <p:sp>
        <p:nvSpPr>
          <p:cNvPr id="7" name="Rectangle 3">
            <a:extLst>
              <a:ext uri="{FF2B5EF4-FFF2-40B4-BE49-F238E27FC236}">
                <a16:creationId xmlns:a16="http://schemas.microsoft.com/office/drawing/2014/main" id="{26F084EC-77D8-403E-A557-0973334E43ED}"/>
              </a:ext>
            </a:extLst>
          </p:cNvPr>
          <p:cNvSpPr txBox="1">
            <a:spLocks noChangeArrowheads="1"/>
          </p:cNvSpPr>
          <p:nvPr/>
        </p:nvSpPr>
        <p:spPr>
          <a:xfrm>
            <a:off x="602857" y="5109826"/>
            <a:ext cx="8112265" cy="1477091"/>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en-US" altLang="zh-CN" sz="2800" dirty="0">
                <a:ea typeface="宋体" panose="02010600030101010101" pitchFamily="2" charset="-122"/>
              </a:rPr>
              <a:t>The most common method to save battery is to design the devices to have multiple states: </a:t>
            </a:r>
          </a:p>
          <a:p>
            <a:pPr>
              <a:buFontTx/>
              <a:buNone/>
            </a:pPr>
            <a:r>
              <a:rPr lang="en-US" altLang="zh-CN" sz="2800" dirty="0">
                <a:ea typeface="宋体" panose="02010600030101010101" pitchFamily="2" charset="-122"/>
              </a:rPr>
              <a:t>   </a:t>
            </a:r>
            <a:r>
              <a:rPr lang="en-US" altLang="zh-CN" sz="2800" dirty="0">
                <a:solidFill>
                  <a:srgbClr val="FF0000"/>
                </a:solidFill>
                <a:ea typeface="宋体" panose="02010600030101010101" pitchFamily="2" charset="-122"/>
              </a:rPr>
              <a:t>On, Sleep, and Off.</a:t>
            </a:r>
            <a:endParaRPr lang="zh-CN" altLang="en-US" sz="2800" dirty="0">
              <a:solidFill>
                <a:srgbClr val="FF0000"/>
              </a:solidFill>
              <a:ea typeface="宋体" panose="02010600030101010101" pitchFamily="2" charset="-122"/>
            </a:endParaRPr>
          </a:p>
        </p:txBody>
      </p:sp>
    </p:spTree>
    <p:extLst>
      <p:ext uri="{BB962C8B-B14F-4D97-AF65-F5344CB8AC3E}">
        <p14:creationId xmlns:p14="http://schemas.microsoft.com/office/powerpoint/2010/main" val="30793071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1AAE032C-7A9E-4B92-863F-229467F695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659A963-B52B-41C4-81CC-56FD33467E2E}" type="slidenum">
              <a:rPr lang="zh-CN" altLang="en-US" sz="1400"/>
              <a:pPr eaLnBrk="1" hangingPunct="1"/>
              <a:t>153</a:t>
            </a:fld>
            <a:endParaRPr lang="en-US" altLang="zh-CN" sz="1400"/>
          </a:p>
        </p:txBody>
      </p:sp>
      <p:sp>
        <p:nvSpPr>
          <p:cNvPr id="59395" name="Rectangle 2">
            <a:extLst>
              <a:ext uri="{FF2B5EF4-FFF2-40B4-BE49-F238E27FC236}">
                <a16:creationId xmlns:a16="http://schemas.microsoft.com/office/drawing/2014/main" id="{35AA8F72-280C-490A-932A-CB1525D3FB0B}"/>
              </a:ext>
            </a:extLst>
          </p:cNvPr>
          <p:cNvSpPr>
            <a:spLocks noGrp="1" noChangeArrowheads="1"/>
          </p:cNvSpPr>
          <p:nvPr>
            <p:ph type="title"/>
          </p:nvPr>
        </p:nvSpPr>
        <p:spPr>
          <a:xfrm>
            <a:off x="636697" y="136524"/>
            <a:ext cx="7888070" cy="1325563"/>
          </a:xfrm>
        </p:spPr>
        <p:txBody>
          <a:bodyPr/>
          <a:lstStyle/>
          <a:p>
            <a:pPr algn="ctr"/>
            <a:r>
              <a:rPr lang="en-US" altLang="zh-CN" sz="3600" b="1" dirty="0">
                <a:ea typeface="宋体" panose="02010600030101010101" pitchFamily="2" charset="-122"/>
              </a:rPr>
              <a:t>Power Management </a:t>
            </a:r>
            <a:r>
              <a:rPr lang="zh-CN" altLang="en-US" sz="3600" b="1" dirty="0">
                <a:ea typeface="宋体" panose="02010600030101010101" pitchFamily="2" charset="-122"/>
              </a:rPr>
              <a:t>(</a:t>
            </a:r>
            <a:r>
              <a:rPr lang="en-US" altLang="zh-CN" sz="3600" b="1" dirty="0">
                <a:ea typeface="宋体" panose="02010600030101010101" pitchFamily="2" charset="-122"/>
              </a:rPr>
              <a:t>2</a:t>
            </a:r>
            <a:r>
              <a:rPr lang="zh-CN" altLang="en-US" sz="3600" b="1" dirty="0">
                <a:ea typeface="宋体" panose="02010600030101010101" pitchFamily="2" charset="-122"/>
              </a:rPr>
              <a:t>)</a:t>
            </a:r>
            <a:endParaRPr lang="zh-CN" altLang="en-US" dirty="0">
              <a:ea typeface="宋体" panose="02010600030101010101" pitchFamily="2" charset="-122"/>
            </a:endParaRPr>
          </a:p>
        </p:txBody>
      </p:sp>
      <p:sp>
        <p:nvSpPr>
          <p:cNvPr id="59396" name="Rectangle 3">
            <a:extLst>
              <a:ext uri="{FF2B5EF4-FFF2-40B4-BE49-F238E27FC236}">
                <a16:creationId xmlns:a16="http://schemas.microsoft.com/office/drawing/2014/main" id="{87793B2C-21B7-43E4-B112-0E50A35E144D}"/>
              </a:ext>
            </a:extLst>
          </p:cNvPr>
          <p:cNvSpPr>
            <a:spLocks noGrp="1" noChangeArrowheads="1"/>
          </p:cNvSpPr>
          <p:nvPr>
            <p:ph type="body" idx="1"/>
          </p:nvPr>
        </p:nvSpPr>
        <p:spPr>
          <a:xfrm>
            <a:off x="636698" y="4518194"/>
            <a:ext cx="7888069" cy="1643891"/>
          </a:xfrm>
        </p:spPr>
        <p:txBody>
          <a:bodyPr>
            <a:normAutofit/>
          </a:bodyPr>
          <a:lstStyle/>
          <a:p>
            <a:pPr marL="457200" indent="-457200" eaLnBrk="1" hangingPunct="1">
              <a:buAutoNum type="alphaLcParenBoth"/>
            </a:pPr>
            <a:r>
              <a:rPr lang="en-US" altLang="zh-CN" sz="2800" dirty="0">
                <a:ea typeface="宋体" panose="02010600030101010101" pitchFamily="2" charset="-122"/>
              </a:rPr>
              <a:t>Running at full clock speed. </a:t>
            </a:r>
          </a:p>
          <a:p>
            <a:pPr marL="457200" indent="-457200" eaLnBrk="1" hangingPunct="1">
              <a:buAutoNum type="alphaLcParenBoth"/>
            </a:pPr>
            <a:r>
              <a:rPr lang="en-US" altLang="zh-CN" sz="2800" dirty="0">
                <a:ea typeface="宋体" panose="02010600030101010101" pitchFamily="2" charset="-122"/>
              </a:rPr>
              <a:t>Cutting voltage by two cuts clock speed by two and power consumption by four.</a:t>
            </a:r>
          </a:p>
        </p:txBody>
      </p:sp>
      <p:pic>
        <p:nvPicPr>
          <p:cNvPr id="59397" name="Picture 6" descr="5-51">
            <a:extLst>
              <a:ext uri="{FF2B5EF4-FFF2-40B4-BE49-F238E27FC236}">
                <a16:creationId xmlns:a16="http://schemas.microsoft.com/office/drawing/2014/main" id="{21AAF9F3-AC62-4202-899F-D997FAF55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57" y="1964313"/>
            <a:ext cx="77533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1606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a:extLst>
              <a:ext uri="{FF2B5EF4-FFF2-40B4-BE49-F238E27FC236}">
                <a16:creationId xmlns:a16="http://schemas.microsoft.com/office/drawing/2014/main" id="{A1AE2B31-F8E7-4DD0-90F4-6AA6064A8B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4D03DE7B-A197-443F-9726-181DA2D7C093}" type="slidenum">
              <a:rPr lang="zh-CN" altLang="en-US" sz="1400"/>
              <a:pPr eaLnBrk="1" hangingPunct="1"/>
              <a:t>154</a:t>
            </a:fld>
            <a:endParaRPr lang="en-US" altLang="zh-CN" sz="1400"/>
          </a:p>
        </p:txBody>
      </p:sp>
      <p:sp>
        <p:nvSpPr>
          <p:cNvPr id="60420" name="Rectangle 3">
            <a:extLst>
              <a:ext uri="{FF2B5EF4-FFF2-40B4-BE49-F238E27FC236}">
                <a16:creationId xmlns:a16="http://schemas.microsoft.com/office/drawing/2014/main" id="{046BE769-7F0F-4CF8-8B31-43ADC4187F31}"/>
              </a:ext>
            </a:extLst>
          </p:cNvPr>
          <p:cNvSpPr>
            <a:spLocks noGrp="1" noChangeArrowheads="1"/>
          </p:cNvSpPr>
          <p:nvPr>
            <p:ph type="body" idx="1"/>
          </p:nvPr>
        </p:nvSpPr>
        <p:spPr>
          <a:xfrm>
            <a:off x="517122" y="1462087"/>
            <a:ext cx="8111346" cy="4829175"/>
          </a:xfrm>
        </p:spPr>
        <p:txBody>
          <a:bodyPr>
            <a:normAutofit/>
          </a:bodyPr>
          <a:lstStyle/>
          <a:p>
            <a:pPr>
              <a:buFont typeface="Wingdings" panose="05000000000000000000" pitchFamily="2" charset="2"/>
              <a:buChar char="l"/>
            </a:pPr>
            <a:r>
              <a:rPr lang="en-US" altLang="zh-CN" sz="2800" dirty="0"/>
              <a:t> The user can run longer on a given battery by accepting some quality degradation.</a:t>
            </a:r>
            <a:endParaRPr lang="zh-CN" altLang="en-US" sz="2800" dirty="0"/>
          </a:p>
          <a:p>
            <a:pPr lvl="1" eaLnBrk="1" hangingPunct="1">
              <a:buFont typeface="Wingdings" panose="05000000000000000000" pitchFamily="2" charset="2"/>
              <a:buChar char="ü"/>
            </a:pPr>
            <a:r>
              <a:rPr lang="en-US" altLang="zh-CN" sz="2800" dirty="0">
                <a:ea typeface="宋体" panose="02010600030101010101" pitchFamily="2" charset="-122"/>
              </a:rPr>
              <a:t>Abandon</a:t>
            </a:r>
            <a:r>
              <a:rPr lang="zh-CN" altLang="en-US" sz="2800" dirty="0">
                <a:ea typeface="宋体" panose="02010600030101010101" pitchFamily="2" charset="-122"/>
              </a:rPr>
              <a:t> </a:t>
            </a:r>
            <a:r>
              <a:rPr lang="en-US" altLang="zh-CN" sz="2800" dirty="0">
                <a:ea typeface="宋体" panose="02010600030101010101" pitchFamily="2" charset="-122"/>
              </a:rPr>
              <a:t>the</a:t>
            </a:r>
            <a:r>
              <a:rPr lang="zh-CN" altLang="en-US" sz="2800" dirty="0">
                <a:ea typeface="宋体" panose="02010600030101010101" pitchFamily="2" charset="-122"/>
              </a:rPr>
              <a:t> </a:t>
            </a:r>
            <a:r>
              <a:rPr lang="en-US" altLang="zh-CN" sz="2800" dirty="0">
                <a:ea typeface="宋体" panose="02010600030101010101" pitchFamily="2" charset="-122"/>
              </a:rPr>
              <a:t>color</a:t>
            </a:r>
            <a:r>
              <a:rPr lang="zh-CN" altLang="en-US" sz="2800" dirty="0">
                <a:ea typeface="宋体" panose="02010600030101010101" pitchFamily="2" charset="-122"/>
              </a:rPr>
              <a:t> </a:t>
            </a:r>
            <a:r>
              <a:rPr lang="en-US" altLang="zh-CN" sz="2800" dirty="0">
                <a:ea typeface="宋体" panose="02010600030101010101" pitchFamily="2" charset="-122"/>
              </a:rPr>
              <a:t>information</a:t>
            </a:r>
            <a:r>
              <a:rPr lang="zh-CN" altLang="en-US" sz="2800" dirty="0">
                <a:ea typeface="宋体" panose="02010600030101010101" pitchFamily="2" charset="-122"/>
              </a:rPr>
              <a:t> </a:t>
            </a:r>
            <a:r>
              <a:rPr lang="en-US" altLang="zh-CN" sz="2800" dirty="0">
                <a:ea typeface="宋体" panose="02010600030101010101" pitchFamily="2" charset="-122"/>
              </a:rPr>
              <a:t>and</a:t>
            </a:r>
            <a:r>
              <a:rPr lang="zh-CN" altLang="en-US" sz="2800" dirty="0">
                <a:ea typeface="宋体" panose="02010600030101010101" pitchFamily="2" charset="-122"/>
              </a:rPr>
              <a:t> </a:t>
            </a:r>
            <a:r>
              <a:rPr lang="en-US" altLang="zh-CN" sz="2800" dirty="0">
                <a:ea typeface="宋体" panose="02010600030101010101" pitchFamily="2" charset="-122"/>
              </a:rPr>
              <a:t>display</a:t>
            </a:r>
            <a:r>
              <a:rPr lang="zh-CN" altLang="en-US" sz="2800" dirty="0">
                <a:ea typeface="宋体" panose="02010600030101010101" pitchFamily="2" charset="-122"/>
              </a:rPr>
              <a:t> </a:t>
            </a:r>
            <a:r>
              <a:rPr lang="en-US" altLang="zh-CN" sz="2800" dirty="0">
                <a:ea typeface="宋体" panose="02010600030101010101" pitchFamily="2" charset="-122"/>
              </a:rPr>
              <a:t>the</a:t>
            </a:r>
            <a:r>
              <a:rPr lang="zh-CN" altLang="en-US" sz="2800" dirty="0">
                <a:ea typeface="宋体" panose="02010600030101010101" pitchFamily="2" charset="-122"/>
              </a:rPr>
              <a:t> </a:t>
            </a:r>
            <a:r>
              <a:rPr lang="en-US" altLang="zh-CN" sz="2800" dirty="0">
                <a:ea typeface="宋体" panose="02010600030101010101" pitchFamily="2" charset="-122"/>
              </a:rPr>
              <a:t>video</a:t>
            </a:r>
            <a:r>
              <a:rPr lang="zh-CN" altLang="en-US" sz="2800" dirty="0">
                <a:ea typeface="宋体" panose="02010600030101010101" pitchFamily="2" charset="-122"/>
              </a:rPr>
              <a:t> </a:t>
            </a:r>
            <a:r>
              <a:rPr lang="en-US" altLang="zh-CN" sz="2800" dirty="0">
                <a:ea typeface="宋体" panose="02010600030101010101" pitchFamily="2" charset="-122"/>
              </a:rPr>
              <a:t>in</a:t>
            </a:r>
            <a:r>
              <a:rPr lang="zh-CN" altLang="en-US" sz="2800" dirty="0">
                <a:ea typeface="宋体" panose="02010600030101010101" pitchFamily="2" charset="-122"/>
              </a:rPr>
              <a:t> </a:t>
            </a:r>
            <a:r>
              <a:rPr lang="en-US" altLang="zh-CN" sz="2800" dirty="0">
                <a:ea typeface="宋体" panose="02010600030101010101" pitchFamily="2" charset="-122"/>
              </a:rPr>
              <a:t>black</a:t>
            </a:r>
            <a:r>
              <a:rPr lang="zh-CN" altLang="en-US" sz="2800" dirty="0">
                <a:ea typeface="宋体" panose="02010600030101010101" pitchFamily="2" charset="-122"/>
              </a:rPr>
              <a:t> </a:t>
            </a:r>
            <a:r>
              <a:rPr lang="en-US" altLang="zh-CN" sz="2800" dirty="0">
                <a:ea typeface="宋体" panose="02010600030101010101" pitchFamily="2" charset="-122"/>
              </a:rPr>
              <a:t>and</a:t>
            </a:r>
            <a:r>
              <a:rPr lang="zh-CN" altLang="en-US" sz="2800" dirty="0">
                <a:ea typeface="宋体" panose="02010600030101010101" pitchFamily="2" charset="-122"/>
              </a:rPr>
              <a:t> </a:t>
            </a:r>
            <a:r>
              <a:rPr lang="en-US" altLang="zh-CN" sz="2800" dirty="0">
                <a:ea typeface="宋体" panose="02010600030101010101" pitchFamily="2" charset="-122"/>
              </a:rPr>
              <a:t>white.</a:t>
            </a:r>
          </a:p>
          <a:p>
            <a:pPr lvl="1" eaLnBrk="1" hangingPunct="1">
              <a:buFont typeface="Wingdings" panose="05000000000000000000" pitchFamily="2" charset="2"/>
              <a:buChar char="ü"/>
            </a:pPr>
            <a:r>
              <a:rPr lang="en-US" altLang="zh-CN" sz="2800" dirty="0">
                <a:ea typeface="宋体" panose="02010600030101010101" pitchFamily="2" charset="-122"/>
              </a:rPr>
              <a:t>Use</a:t>
            </a:r>
            <a:r>
              <a:rPr lang="zh-CN" altLang="en-US" sz="2800" dirty="0">
                <a:ea typeface="宋体" panose="02010600030101010101" pitchFamily="2" charset="-122"/>
              </a:rPr>
              <a:t> </a:t>
            </a:r>
            <a:r>
              <a:rPr lang="en-US" altLang="zh-CN" sz="2800" dirty="0">
                <a:ea typeface="宋体" panose="02010600030101010101" pitchFamily="2" charset="-122"/>
              </a:rPr>
              <a:t>radio</a:t>
            </a:r>
            <a:r>
              <a:rPr lang="zh-CN" altLang="en-US" sz="2800" dirty="0">
                <a:ea typeface="宋体" panose="02010600030101010101" pitchFamily="2" charset="-122"/>
              </a:rPr>
              <a:t> </a:t>
            </a:r>
            <a:r>
              <a:rPr lang="en-US" altLang="zh-CN" sz="2800" dirty="0">
                <a:ea typeface="宋体" panose="02010600030101010101" pitchFamily="2" charset="-122"/>
              </a:rPr>
              <a:t>link</a:t>
            </a:r>
            <a:r>
              <a:rPr lang="zh-CN" altLang="en-US" sz="2800" dirty="0">
                <a:ea typeface="宋体" panose="02010600030101010101" pitchFamily="2" charset="-122"/>
              </a:rPr>
              <a:t> </a:t>
            </a:r>
            <a:r>
              <a:rPr lang="en-US" altLang="zh-CN" sz="2800" dirty="0">
                <a:ea typeface="宋体" panose="02010600030101010101" pitchFamily="2" charset="-122"/>
              </a:rPr>
              <a:t>to</a:t>
            </a:r>
            <a:r>
              <a:rPr lang="zh-CN" altLang="en-US" sz="2800" dirty="0">
                <a:ea typeface="宋体" panose="02010600030101010101" pitchFamily="2" charset="-122"/>
              </a:rPr>
              <a:t> </a:t>
            </a:r>
            <a:r>
              <a:rPr lang="en-US" altLang="zh-CN" sz="2800" dirty="0">
                <a:ea typeface="宋体" panose="02010600030101010101" pitchFamily="2" charset="-122"/>
              </a:rPr>
              <a:t>send</a:t>
            </a:r>
            <a:r>
              <a:rPr lang="zh-CN" altLang="en-US" sz="2800" dirty="0">
                <a:ea typeface="宋体" panose="02010600030101010101" pitchFamily="2" charset="-122"/>
              </a:rPr>
              <a:t> </a:t>
            </a:r>
            <a:r>
              <a:rPr lang="en-US" altLang="zh-CN" sz="2800" dirty="0">
                <a:ea typeface="宋体" panose="02010600030101010101" pitchFamily="2" charset="-122"/>
              </a:rPr>
              <a:t>task</a:t>
            </a:r>
            <a:r>
              <a:rPr lang="zh-CN" altLang="en-US" sz="2800" dirty="0">
                <a:ea typeface="宋体" panose="02010600030101010101" pitchFamily="2" charset="-122"/>
              </a:rPr>
              <a:t> </a:t>
            </a:r>
            <a:r>
              <a:rPr lang="en-US" altLang="zh-CN" sz="2800" dirty="0">
                <a:ea typeface="宋体" panose="02010600030101010101" pitchFamily="2" charset="-122"/>
              </a:rPr>
              <a:t>to</a:t>
            </a:r>
            <a:r>
              <a:rPr lang="zh-CN" altLang="en-US" sz="2800" dirty="0">
                <a:ea typeface="宋体" panose="02010600030101010101" pitchFamily="2" charset="-122"/>
              </a:rPr>
              <a:t> </a:t>
            </a:r>
            <a:r>
              <a:rPr lang="en-US" altLang="zh-CN" sz="2800" dirty="0">
                <a:ea typeface="宋体" panose="02010600030101010101" pitchFamily="2" charset="-122"/>
              </a:rPr>
              <a:t>other</a:t>
            </a:r>
            <a:r>
              <a:rPr lang="zh-CN" altLang="en-US" sz="2800" dirty="0">
                <a:ea typeface="宋体" panose="02010600030101010101" pitchFamily="2" charset="-122"/>
              </a:rPr>
              <a:t> </a:t>
            </a:r>
            <a:r>
              <a:rPr lang="en-US" altLang="zh-CN" sz="2800" dirty="0">
                <a:ea typeface="宋体" panose="02010600030101010101" pitchFamily="2" charset="-122"/>
              </a:rPr>
              <a:t>devices.</a:t>
            </a:r>
          </a:p>
          <a:p>
            <a:pPr lvl="1" eaLnBrk="1" hangingPunct="1">
              <a:buFont typeface="Wingdings" panose="05000000000000000000" pitchFamily="2" charset="2"/>
              <a:buChar char="ü"/>
            </a:pPr>
            <a:r>
              <a:rPr lang="en-US" altLang="zh-CN" sz="2800" dirty="0">
                <a:ea typeface="宋体" panose="02010600030101010101" pitchFamily="2" charset="-122"/>
              </a:rPr>
              <a:t>Trading image quality to reduce the transmission overload.</a:t>
            </a:r>
          </a:p>
        </p:txBody>
      </p:sp>
      <p:sp>
        <p:nvSpPr>
          <p:cNvPr id="7" name="Rectangle 2">
            <a:extLst>
              <a:ext uri="{FF2B5EF4-FFF2-40B4-BE49-F238E27FC236}">
                <a16:creationId xmlns:a16="http://schemas.microsoft.com/office/drawing/2014/main" id="{17FB045C-BE28-4CED-BE85-D8DAAA8D8FC9}"/>
              </a:ext>
            </a:extLst>
          </p:cNvPr>
          <p:cNvSpPr txBox="1">
            <a:spLocks noChangeArrowheads="1"/>
          </p:cNvSpPr>
          <p:nvPr/>
        </p:nvSpPr>
        <p:spPr>
          <a:xfrm>
            <a:off x="636697" y="136524"/>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600" b="1" dirty="0">
                <a:ea typeface="宋体" panose="02010600030101010101" pitchFamily="2" charset="-122"/>
              </a:rPr>
              <a:t>Power Management </a:t>
            </a:r>
            <a:r>
              <a:rPr lang="zh-CN" altLang="en-US" sz="3600" b="1" dirty="0">
                <a:ea typeface="宋体" panose="02010600030101010101" pitchFamily="2" charset="-122"/>
              </a:rPr>
              <a:t>(</a:t>
            </a:r>
            <a:r>
              <a:rPr lang="en-US" altLang="zh-CN" sz="3600" b="1" dirty="0">
                <a:ea typeface="宋体" panose="02010600030101010101" pitchFamily="2" charset="-122"/>
              </a:rPr>
              <a:t>3</a:t>
            </a:r>
            <a:r>
              <a:rPr lang="zh-CN" altLang="en-US" sz="3600" b="1" dirty="0">
                <a:ea typeface="宋体" panose="02010600030101010101" pitchFamily="2" charset="-122"/>
              </a:rPr>
              <a:t>)</a:t>
            </a:r>
            <a:endParaRPr lang="zh-CN" altLang="en-US" dirty="0">
              <a:ea typeface="宋体" panose="02010600030101010101" pitchFamily="2" charset="-122"/>
            </a:endParaRPr>
          </a:p>
        </p:txBody>
      </p:sp>
    </p:spTree>
    <p:extLst>
      <p:ext uri="{BB962C8B-B14F-4D97-AF65-F5344CB8AC3E}">
        <p14:creationId xmlns:p14="http://schemas.microsoft.com/office/powerpoint/2010/main" val="20253764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F31EEF76-1436-45F6-858D-D8118D557B92}"/>
              </a:ext>
            </a:extLst>
          </p:cNvPr>
          <p:cNvSpPr>
            <a:spLocks noGrp="1"/>
          </p:cNvSpPr>
          <p:nvPr>
            <p:ph type="sldNum" sz="quarter" idx="12"/>
          </p:nvPr>
        </p:nvSpPr>
        <p:spPr/>
        <p:txBody>
          <a:bodyPr/>
          <a:lstStyle/>
          <a:p>
            <a:fld id="{9DB24DFB-6B81-4539-9BAD-0D6E5B70C509}" type="slidenum">
              <a:rPr lang="zh-CN" altLang="en-US"/>
              <a:pPr/>
              <a:t>155</a:t>
            </a:fld>
            <a:endParaRPr lang="en-US" altLang="zh-CN"/>
          </a:p>
        </p:txBody>
      </p:sp>
      <p:sp>
        <p:nvSpPr>
          <p:cNvPr id="7170" name="Rectangle 2">
            <a:extLst>
              <a:ext uri="{FF2B5EF4-FFF2-40B4-BE49-F238E27FC236}">
                <a16:creationId xmlns:a16="http://schemas.microsoft.com/office/drawing/2014/main" id="{8A71331D-60DA-455F-B257-95B76BB4FE89}"/>
              </a:ext>
            </a:extLst>
          </p:cNvPr>
          <p:cNvSpPr>
            <a:spLocks noGrp="1" noChangeArrowheads="1"/>
          </p:cNvSpPr>
          <p:nvPr>
            <p:ph type="title"/>
          </p:nvPr>
        </p:nvSpPr>
        <p:spPr>
          <a:xfrm>
            <a:off x="628759" y="116552"/>
            <a:ext cx="7888070" cy="1325563"/>
          </a:xfrm>
        </p:spPr>
        <p:txBody>
          <a:bodyPr>
            <a:normAutofit/>
          </a:bodyPr>
          <a:lstStyle/>
          <a:p>
            <a:pPr algn="ctr"/>
            <a:r>
              <a:rPr lang="en-US" altLang="zh-CN" sz="3800" b="1" dirty="0"/>
              <a:t>Basic of Cryptography</a:t>
            </a:r>
          </a:p>
        </p:txBody>
      </p:sp>
      <p:sp>
        <p:nvSpPr>
          <p:cNvPr id="7171" name="Rectangle 3">
            <a:extLst>
              <a:ext uri="{FF2B5EF4-FFF2-40B4-BE49-F238E27FC236}">
                <a16:creationId xmlns:a16="http://schemas.microsoft.com/office/drawing/2014/main" id="{93F0F818-B9D0-41EA-856B-49FD175A25A1}"/>
              </a:ext>
            </a:extLst>
          </p:cNvPr>
          <p:cNvSpPr>
            <a:spLocks noGrp="1" noChangeArrowheads="1"/>
          </p:cNvSpPr>
          <p:nvPr>
            <p:ph type="body" idx="1"/>
          </p:nvPr>
        </p:nvSpPr>
        <p:spPr>
          <a:xfrm>
            <a:off x="0" y="6214368"/>
            <a:ext cx="9144000" cy="643631"/>
          </a:xfrm>
        </p:spPr>
        <p:txBody>
          <a:bodyPr/>
          <a:lstStyle/>
          <a:p>
            <a:pPr algn="ctr">
              <a:buFontTx/>
              <a:buNone/>
            </a:pPr>
            <a:r>
              <a:rPr lang="en-US" altLang="zh-CN" dirty="0">
                <a:ea typeface="宋体" panose="02010600030101010101" pitchFamily="2" charset="-122"/>
              </a:rPr>
              <a:t>Relationship between the plaintext and the ciphertext.</a:t>
            </a:r>
          </a:p>
        </p:txBody>
      </p:sp>
      <p:pic>
        <p:nvPicPr>
          <p:cNvPr id="7173" name="Picture 5">
            <a:extLst>
              <a:ext uri="{FF2B5EF4-FFF2-40B4-BE49-F238E27FC236}">
                <a16:creationId xmlns:a16="http://schemas.microsoft.com/office/drawing/2014/main" id="{F82594F2-EB4D-4C24-8538-20599A9FE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50" y="3214313"/>
            <a:ext cx="7386545" cy="286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6578C2BE-6B8D-4F24-97B3-E63DC1C5EDA9}"/>
              </a:ext>
            </a:extLst>
          </p:cNvPr>
          <p:cNvSpPr txBox="1"/>
          <p:nvPr/>
        </p:nvSpPr>
        <p:spPr>
          <a:xfrm>
            <a:off x="390618" y="1198485"/>
            <a:ext cx="8380520" cy="2246769"/>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Encoding</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E</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E</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p>
          <a:p>
            <a:pPr marL="457200" indent="-45720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Decoding</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p>
          <a:p>
            <a:pPr marL="457200" indent="-457200">
              <a:buFont typeface="Wingdings" panose="05000000000000000000" pitchFamily="2" charset="2"/>
              <a:buChar char="l"/>
            </a:pPr>
            <a:r>
              <a:rPr lang="en-US" altLang="zh-CN" sz="2800" dirty="0" err="1">
                <a:latin typeface="Times New Roman" panose="02020603050405020304" pitchFamily="18" charset="0"/>
                <a:ea typeface="华文中宋" panose="02010600040101010101" pitchFamily="2" charset="-122"/>
                <a:cs typeface="Times New Roman" panose="02020603050405020304" pitchFamily="18" charset="0"/>
              </a:rPr>
              <a:t>Kerckhoffs’s</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Principle</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The algorithm should all be public and the secrecy should reside exclusively in the keys.</a:t>
            </a:r>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57301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28940872-04A9-4D57-BD80-4D9A2B3D8843}"/>
              </a:ext>
            </a:extLst>
          </p:cNvPr>
          <p:cNvSpPr>
            <a:spLocks noGrp="1"/>
          </p:cNvSpPr>
          <p:nvPr>
            <p:ph type="sldNum" sz="quarter" idx="12"/>
          </p:nvPr>
        </p:nvSpPr>
        <p:spPr/>
        <p:txBody>
          <a:bodyPr/>
          <a:lstStyle/>
          <a:p>
            <a:fld id="{C39D3D5E-9D3E-4D71-BFFC-2C8EC2166D37}" type="slidenum">
              <a:rPr lang="zh-CN" altLang="en-US"/>
              <a:pPr/>
              <a:t>156</a:t>
            </a:fld>
            <a:endParaRPr lang="en-US" altLang="zh-CN"/>
          </a:p>
        </p:txBody>
      </p:sp>
      <p:sp>
        <p:nvSpPr>
          <p:cNvPr id="8195" name="Rectangle 3">
            <a:extLst>
              <a:ext uri="{FF2B5EF4-FFF2-40B4-BE49-F238E27FC236}">
                <a16:creationId xmlns:a16="http://schemas.microsoft.com/office/drawing/2014/main" id="{72F03C4E-7C65-480F-9B76-79026F31EEDB}"/>
              </a:ext>
            </a:extLst>
          </p:cNvPr>
          <p:cNvSpPr>
            <a:spLocks noGrp="1" noChangeArrowheads="1"/>
          </p:cNvSpPr>
          <p:nvPr>
            <p:ph type="body" idx="1"/>
          </p:nvPr>
        </p:nvSpPr>
        <p:spPr>
          <a:xfrm>
            <a:off x="600870" y="1403103"/>
            <a:ext cx="8179146" cy="4704240"/>
          </a:xfrm>
        </p:spPr>
        <p:txBody>
          <a:bodyPr>
            <a:normAutofit fontScale="92500"/>
          </a:bodyPr>
          <a:lstStyle/>
          <a:p>
            <a:pPr>
              <a:lnSpc>
                <a:spcPct val="100000"/>
              </a:lnSpc>
              <a:buFont typeface="Wingdings" panose="05000000000000000000" pitchFamily="2" charset="2"/>
              <a:buChar char="l"/>
            </a:pPr>
            <a:r>
              <a:rPr lang="en-US" altLang="zh-CN" sz="2800" b="1" dirty="0"/>
              <a:t>Monoalphabetic substitution: replace every character by a new one using a key table. </a:t>
            </a:r>
          </a:p>
          <a:p>
            <a:pPr marL="0" indent="0">
              <a:lnSpc>
                <a:spcPct val="100000"/>
              </a:lnSpc>
              <a:buNone/>
            </a:pPr>
            <a:r>
              <a:rPr lang="en-US" altLang="zh-CN" sz="2800" b="1" dirty="0"/>
              <a:t>  e.g.</a:t>
            </a:r>
            <a:r>
              <a:rPr lang="en-US" altLang="zh-CN" sz="2800" dirty="0"/>
              <a:t>, ATTACK </a:t>
            </a:r>
            <a:r>
              <a:rPr lang="en-US" altLang="zh-CN" sz="2800" dirty="0">
                <a:sym typeface="Wingdings" panose="05000000000000000000" pitchFamily="2" charset="2"/>
              </a:rPr>
              <a:t> QZZQEA</a:t>
            </a:r>
            <a:endParaRPr lang="en-US" altLang="zh-CN" sz="2800" dirty="0"/>
          </a:p>
          <a:p>
            <a:pPr lvl="1">
              <a:lnSpc>
                <a:spcPct val="100000"/>
              </a:lnSpc>
              <a:buFont typeface="Wingdings" panose="05000000000000000000" pitchFamily="2" charset="2"/>
              <a:buChar char="l"/>
            </a:pPr>
            <a:endParaRPr lang="en-US" altLang="zh-CN" sz="2800" dirty="0"/>
          </a:p>
          <a:p>
            <a:pPr>
              <a:lnSpc>
                <a:spcPct val="100000"/>
              </a:lnSpc>
              <a:buFont typeface="Wingdings" panose="05000000000000000000" pitchFamily="2" charset="2"/>
              <a:buChar char="l"/>
            </a:pPr>
            <a:r>
              <a:rPr lang="en-US" altLang="zh-CN" sz="2800" b="1" dirty="0"/>
              <a:t>Secret-Key Cryptography is also called as symmetric-key cryptography, for it is easy to find the decryption key given the encryption key, and vice versa.</a:t>
            </a:r>
          </a:p>
          <a:p>
            <a:pPr>
              <a:lnSpc>
                <a:spcPct val="100000"/>
              </a:lnSpc>
              <a:buFont typeface="Wingdings" panose="05000000000000000000" pitchFamily="2" charset="2"/>
              <a:buChar char="l"/>
            </a:pPr>
            <a:endParaRPr lang="en-US" altLang="zh-CN" sz="2800" b="1" dirty="0"/>
          </a:p>
          <a:p>
            <a:pPr>
              <a:lnSpc>
                <a:spcPct val="100000"/>
              </a:lnSpc>
              <a:buFont typeface="Wingdings" panose="05000000000000000000" pitchFamily="2" charset="2"/>
              <a:buChar char="l"/>
            </a:pPr>
            <a:r>
              <a:rPr lang="en-US" altLang="zh-CN" sz="2800" b="1" dirty="0"/>
              <a:t>The secret-key cryptography is relatively secure if the keys are long enough.</a:t>
            </a:r>
          </a:p>
          <a:p>
            <a:pPr lvl="1">
              <a:lnSpc>
                <a:spcPct val="100000"/>
              </a:lnSpc>
              <a:buFont typeface="Wingdings" panose="05000000000000000000" pitchFamily="2" charset="2"/>
              <a:buChar char="l"/>
            </a:pPr>
            <a:endParaRPr lang="en-US" altLang="zh-CN" sz="2800" dirty="0">
              <a:ea typeface="宋体" panose="02010600030101010101" pitchFamily="2" charset="-122"/>
            </a:endParaRPr>
          </a:p>
          <a:p>
            <a:pPr>
              <a:lnSpc>
                <a:spcPct val="100000"/>
              </a:lnSpc>
              <a:buFont typeface="Wingdings" panose="05000000000000000000" pitchFamily="2" charset="2"/>
              <a:buChar char="l"/>
            </a:pPr>
            <a:endParaRPr lang="en-US" altLang="zh-CN" sz="2800" dirty="0">
              <a:ea typeface="宋体" panose="02010600030101010101" pitchFamily="2" charset="-122"/>
            </a:endParaRPr>
          </a:p>
        </p:txBody>
      </p:sp>
      <p:sp>
        <p:nvSpPr>
          <p:cNvPr id="8196" name="Rectangle 4">
            <a:extLst>
              <a:ext uri="{FF2B5EF4-FFF2-40B4-BE49-F238E27FC236}">
                <a16:creationId xmlns:a16="http://schemas.microsoft.com/office/drawing/2014/main" id="{9319D5E4-D985-46F7-AD03-DC148E9F3165}"/>
              </a:ext>
            </a:extLst>
          </p:cNvPr>
          <p:cNvSpPr>
            <a:spLocks noGrp="1" noChangeArrowheads="1"/>
          </p:cNvSpPr>
          <p:nvPr>
            <p:ph type="title"/>
          </p:nvPr>
        </p:nvSpPr>
        <p:spPr>
          <a:xfrm>
            <a:off x="600870" y="141178"/>
            <a:ext cx="7915959" cy="1012917"/>
          </a:xfrm>
        </p:spPr>
        <p:txBody>
          <a:bodyPr>
            <a:noAutofit/>
          </a:bodyPr>
          <a:lstStyle/>
          <a:p>
            <a:pPr algn="ctr"/>
            <a:r>
              <a:rPr lang="en-US" altLang="zh-CN" sz="3800" b="1" dirty="0"/>
              <a:t>Secret-Key Cryptography</a:t>
            </a:r>
            <a:endParaRPr lang="zh-CN" altLang="en-US" sz="3800" b="1" dirty="0"/>
          </a:p>
        </p:txBody>
      </p:sp>
    </p:spTree>
    <p:extLst>
      <p:ext uri="{BB962C8B-B14F-4D97-AF65-F5344CB8AC3E}">
        <p14:creationId xmlns:p14="http://schemas.microsoft.com/office/powerpoint/2010/main" val="1474358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DF74E3DE-B766-45D4-B536-D72DEDC9E980}"/>
              </a:ext>
            </a:extLst>
          </p:cNvPr>
          <p:cNvSpPr>
            <a:spLocks noGrp="1"/>
          </p:cNvSpPr>
          <p:nvPr>
            <p:ph type="sldNum" sz="quarter" idx="12"/>
          </p:nvPr>
        </p:nvSpPr>
        <p:spPr/>
        <p:txBody>
          <a:bodyPr/>
          <a:lstStyle/>
          <a:p>
            <a:fld id="{65CE51D9-AA37-447A-B301-51D1B8635E56}" type="slidenum">
              <a:rPr lang="zh-CN" altLang="en-US"/>
              <a:pPr/>
              <a:t>157</a:t>
            </a:fld>
            <a:endParaRPr lang="en-US" altLang="zh-CN"/>
          </a:p>
        </p:txBody>
      </p:sp>
      <p:sp>
        <p:nvSpPr>
          <p:cNvPr id="9218" name="Rectangle 2">
            <a:extLst>
              <a:ext uri="{FF2B5EF4-FFF2-40B4-BE49-F238E27FC236}">
                <a16:creationId xmlns:a16="http://schemas.microsoft.com/office/drawing/2014/main" id="{843A7E17-DF31-416C-9319-E155A0869A3B}"/>
              </a:ext>
            </a:extLst>
          </p:cNvPr>
          <p:cNvSpPr>
            <a:spLocks noGrp="1" noChangeArrowheads="1"/>
          </p:cNvSpPr>
          <p:nvPr>
            <p:ph type="title"/>
          </p:nvPr>
        </p:nvSpPr>
        <p:spPr>
          <a:xfrm>
            <a:off x="686594" y="152400"/>
            <a:ext cx="7772400" cy="838200"/>
          </a:xfrm>
        </p:spPr>
        <p:txBody>
          <a:bodyPr>
            <a:normAutofit/>
          </a:bodyPr>
          <a:lstStyle/>
          <a:p>
            <a:pPr algn="ctr"/>
            <a:r>
              <a:rPr lang="en-US" altLang="zh-CN" sz="3800" b="1" dirty="0"/>
              <a:t>Public-Key Cryptography</a:t>
            </a:r>
            <a:endParaRPr lang="zh-CN" altLang="en-US" sz="3800" b="1" dirty="0"/>
          </a:p>
        </p:txBody>
      </p:sp>
      <p:sp>
        <p:nvSpPr>
          <p:cNvPr id="9219" name="Rectangle 3">
            <a:extLst>
              <a:ext uri="{FF2B5EF4-FFF2-40B4-BE49-F238E27FC236}">
                <a16:creationId xmlns:a16="http://schemas.microsoft.com/office/drawing/2014/main" id="{56BC66CA-3B25-4E0C-9BC9-0CC1242AEAA7}"/>
              </a:ext>
            </a:extLst>
          </p:cNvPr>
          <p:cNvSpPr>
            <a:spLocks noGrp="1" noChangeArrowheads="1"/>
          </p:cNvSpPr>
          <p:nvPr>
            <p:ph type="body" idx="1"/>
          </p:nvPr>
        </p:nvSpPr>
        <p:spPr>
          <a:xfrm>
            <a:off x="686593" y="1340344"/>
            <a:ext cx="8013524" cy="5264642"/>
          </a:xfrm>
        </p:spPr>
        <p:txBody>
          <a:bodyPr>
            <a:normAutofit fontScale="92500"/>
          </a:bodyPr>
          <a:lstStyle/>
          <a:p>
            <a:pPr>
              <a:lnSpc>
                <a:spcPct val="110000"/>
              </a:lnSpc>
              <a:buFont typeface="Wingdings" panose="05000000000000000000" pitchFamily="2" charset="2"/>
              <a:buChar char="l"/>
            </a:pPr>
            <a:r>
              <a:rPr lang="en-US" altLang="zh-CN" sz="2800" b="1" dirty="0"/>
              <a:t>All users use a pair of encryption key and decryption key.</a:t>
            </a:r>
            <a:r>
              <a:rPr lang="zh-CN" altLang="en-US" sz="2800" b="1" dirty="0"/>
              <a:t> </a:t>
            </a:r>
            <a:r>
              <a:rPr lang="en-US" altLang="zh-CN" sz="2800" b="1" dirty="0"/>
              <a:t>The encryption key can be made public and the private decryption key is kept secret.</a:t>
            </a:r>
            <a:endParaRPr lang="en-US" altLang="zh-CN" sz="2800" dirty="0"/>
          </a:p>
          <a:p>
            <a:pPr>
              <a:lnSpc>
                <a:spcPct val="110000"/>
              </a:lnSpc>
              <a:buFont typeface="Wingdings" panose="05000000000000000000" pitchFamily="2" charset="2"/>
              <a:buChar char="l"/>
            </a:pPr>
            <a:r>
              <a:rPr lang="en-US" altLang="zh-CN" sz="2800" b="1" dirty="0"/>
              <a:t>Given a well-chosen encryption key, it is impossible to discover the corresponding decryption key.</a:t>
            </a:r>
          </a:p>
          <a:p>
            <a:pPr>
              <a:lnSpc>
                <a:spcPct val="110000"/>
              </a:lnSpc>
              <a:buFont typeface="Wingdings" panose="05000000000000000000" pitchFamily="2" charset="2"/>
              <a:buChar char="l"/>
            </a:pPr>
            <a:r>
              <a:rPr lang="en-US" altLang="zh-CN" sz="2800" b="1" dirty="0"/>
              <a:t>Step 1</a:t>
            </a:r>
            <a:r>
              <a:rPr lang="zh-CN" altLang="en-US" sz="2800" b="1" dirty="0"/>
              <a:t>：</a:t>
            </a:r>
            <a:r>
              <a:rPr lang="en-US" altLang="zh-CN" sz="2800" b="1" dirty="0"/>
              <a:t>Sender uses encryption key to encode the doc</a:t>
            </a:r>
            <a:r>
              <a:rPr lang="zh-CN" altLang="en-US" sz="2800" b="1" dirty="0"/>
              <a:t>；</a:t>
            </a:r>
            <a:endParaRPr lang="en-US" altLang="zh-CN" sz="2800" b="1" dirty="0"/>
          </a:p>
          <a:p>
            <a:pPr>
              <a:lnSpc>
                <a:spcPct val="110000"/>
              </a:lnSpc>
              <a:buFont typeface="Wingdings" panose="05000000000000000000" pitchFamily="2" charset="2"/>
              <a:buChar char="l"/>
            </a:pPr>
            <a:r>
              <a:rPr lang="en-US" altLang="zh-CN" sz="2800" b="1" dirty="0"/>
              <a:t>Step 2</a:t>
            </a:r>
            <a:r>
              <a:rPr lang="zh-CN" altLang="en-US" sz="2800" b="1" dirty="0"/>
              <a:t>：</a:t>
            </a:r>
            <a:r>
              <a:rPr lang="en-US" altLang="zh-CN" sz="2800" b="1" dirty="0"/>
              <a:t>Receiver uses decryption key to decode the doc.</a:t>
            </a:r>
            <a:endParaRPr lang="zh-CN" altLang="en-US" sz="2800" b="1" dirty="0"/>
          </a:p>
          <a:p>
            <a:pPr>
              <a:lnSpc>
                <a:spcPct val="110000"/>
              </a:lnSpc>
              <a:buFont typeface="Wingdings" panose="05000000000000000000" pitchFamily="2" charset="2"/>
              <a:buChar char="l"/>
            </a:pPr>
            <a:r>
              <a:rPr lang="en-US" altLang="zh-CN" sz="2800" b="1" dirty="0"/>
              <a:t>Drawback</a:t>
            </a:r>
            <a:r>
              <a:rPr lang="zh-CN" altLang="en-US" sz="2800" b="1" dirty="0"/>
              <a:t>：</a:t>
            </a:r>
            <a:r>
              <a:rPr lang="en-US" altLang="zh-CN" sz="2800" b="1" dirty="0"/>
              <a:t>requires a lot of computation cost.</a:t>
            </a:r>
          </a:p>
          <a:p>
            <a:pPr>
              <a:buFont typeface="Wingdings" panose="05000000000000000000" pitchFamily="2" charset="2"/>
              <a:buChar char="l"/>
            </a:pPr>
            <a:endParaRPr lang="zh-CN" altLang="en-US" sz="2800" dirty="0">
              <a:latin typeface="华文中宋" panose="02010600040101010101" pitchFamily="2" charset="-122"/>
            </a:endParaRPr>
          </a:p>
        </p:txBody>
      </p:sp>
    </p:spTree>
    <p:extLst>
      <p:ext uri="{BB962C8B-B14F-4D97-AF65-F5344CB8AC3E}">
        <p14:creationId xmlns:p14="http://schemas.microsoft.com/office/powerpoint/2010/main" val="16668120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C523F23-3319-4DC1-BD0F-DA1742E825D3}"/>
              </a:ext>
            </a:extLst>
          </p:cNvPr>
          <p:cNvSpPr>
            <a:spLocks noGrp="1"/>
          </p:cNvSpPr>
          <p:nvPr>
            <p:ph type="sldNum" sz="quarter" idx="12"/>
          </p:nvPr>
        </p:nvSpPr>
        <p:spPr/>
        <p:txBody>
          <a:bodyPr/>
          <a:lstStyle/>
          <a:p>
            <a:fld id="{22A87914-6D01-43E5-8705-983B6791C338}" type="slidenum">
              <a:rPr lang="zh-CN" altLang="en-US"/>
              <a:pPr/>
              <a:t>158</a:t>
            </a:fld>
            <a:endParaRPr lang="en-US" altLang="zh-CN"/>
          </a:p>
        </p:txBody>
      </p:sp>
      <p:sp>
        <p:nvSpPr>
          <p:cNvPr id="11266" name="Rectangle 2">
            <a:extLst>
              <a:ext uri="{FF2B5EF4-FFF2-40B4-BE49-F238E27FC236}">
                <a16:creationId xmlns:a16="http://schemas.microsoft.com/office/drawing/2014/main" id="{6AE27774-805C-4D65-8D59-10880FD47F40}"/>
              </a:ext>
            </a:extLst>
          </p:cNvPr>
          <p:cNvSpPr>
            <a:spLocks noGrp="1" noChangeArrowheads="1"/>
          </p:cNvSpPr>
          <p:nvPr>
            <p:ph type="title"/>
          </p:nvPr>
        </p:nvSpPr>
        <p:spPr>
          <a:xfrm>
            <a:off x="534194" y="0"/>
            <a:ext cx="7772400" cy="1143000"/>
          </a:xfrm>
        </p:spPr>
        <p:txBody>
          <a:bodyPr>
            <a:normAutofit/>
          </a:bodyPr>
          <a:lstStyle/>
          <a:p>
            <a:pPr algn="ctr"/>
            <a:r>
              <a:rPr lang="en-US" altLang="zh-CN" sz="3800" b="1" dirty="0"/>
              <a:t>Digital Signatures</a:t>
            </a:r>
          </a:p>
        </p:txBody>
      </p:sp>
      <p:sp>
        <p:nvSpPr>
          <p:cNvPr id="11267" name="Rectangle 3">
            <a:extLst>
              <a:ext uri="{FF2B5EF4-FFF2-40B4-BE49-F238E27FC236}">
                <a16:creationId xmlns:a16="http://schemas.microsoft.com/office/drawing/2014/main" id="{4E4FD9B2-2E88-452E-B70F-A1E9D06BEE55}"/>
              </a:ext>
            </a:extLst>
          </p:cNvPr>
          <p:cNvSpPr>
            <a:spLocks noGrp="1" noChangeArrowheads="1"/>
          </p:cNvSpPr>
          <p:nvPr>
            <p:ph type="body" idx="1"/>
          </p:nvPr>
        </p:nvSpPr>
        <p:spPr>
          <a:xfrm>
            <a:off x="645677" y="4760912"/>
            <a:ext cx="7973296" cy="1810969"/>
          </a:xfrm>
        </p:spPr>
        <p:txBody>
          <a:bodyPr>
            <a:normAutofit/>
          </a:bodyPr>
          <a:lstStyle/>
          <a:p>
            <a:pPr marL="0" indent="0">
              <a:buNone/>
            </a:pPr>
            <a:r>
              <a:rPr lang="en-US" altLang="zh-CN" dirty="0"/>
              <a:t>Step 1</a:t>
            </a:r>
            <a:r>
              <a:rPr lang="zh-CN" altLang="en-US" dirty="0"/>
              <a:t>）</a:t>
            </a:r>
            <a:r>
              <a:rPr lang="en-US" altLang="zh-CN" dirty="0"/>
              <a:t>Sender  publics the encryption key</a:t>
            </a:r>
            <a:r>
              <a:rPr lang="zh-CN" altLang="en-US" dirty="0"/>
              <a:t> </a:t>
            </a:r>
            <a:r>
              <a:rPr lang="en-US" altLang="zh-CN" dirty="0"/>
              <a:t>and</a:t>
            </a:r>
            <a:r>
              <a:rPr lang="zh-CN" altLang="en-US" dirty="0"/>
              <a:t> </a:t>
            </a:r>
            <a:r>
              <a:rPr lang="en-US" altLang="zh-CN" dirty="0"/>
              <a:t>uses</a:t>
            </a:r>
            <a:r>
              <a:rPr lang="zh-CN" altLang="en-US" dirty="0"/>
              <a:t> </a:t>
            </a:r>
            <a:r>
              <a:rPr lang="en-US" altLang="zh-CN" dirty="0"/>
              <a:t>the</a:t>
            </a:r>
            <a:r>
              <a:rPr lang="zh-CN" altLang="en-US" dirty="0"/>
              <a:t> </a:t>
            </a:r>
            <a:r>
              <a:rPr lang="en-US" altLang="zh-CN" dirty="0"/>
              <a:t>decryption</a:t>
            </a:r>
            <a:r>
              <a:rPr lang="zh-CN" altLang="en-US" dirty="0"/>
              <a:t> </a:t>
            </a:r>
            <a:r>
              <a:rPr lang="en-US" altLang="zh-CN" dirty="0"/>
              <a:t>key</a:t>
            </a:r>
            <a:r>
              <a:rPr lang="zh-CN" altLang="en-US" dirty="0"/>
              <a:t> </a:t>
            </a:r>
            <a:r>
              <a:rPr lang="en-US" altLang="zh-CN" dirty="0"/>
              <a:t>to</a:t>
            </a:r>
            <a:r>
              <a:rPr lang="zh-CN" altLang="en-US" dirty="0"/>
              <a:t> </a:t>
            </a:r>
            <a:r>
              <a:rPr lang="en-US" altLang="zh-CN" dirty="0"/>
              <a:t>encode</a:t>
            </a:r>
            <a:r>
              <a:rPr lang="zh-CN" altLang="en-US" dirty="0"/>
              <a:t> </a:t>
            </a:r>
            <a:r>
              <a:rPr lang="en-US" altLang="zh-CN" dirty="0"/>
              <a:t>the</a:t>
            </a:r>
            <a:r>
              <a:rPr lang="zh-CN" altLang="en-US" dirty="0"/>
              <a:t> </a:t>
            </a:r>
            <a:r>
              <a:rPr lang="en-US" altLang="zh-CN" dirty="0"/>
              <a:t>hash</a:t>
            </a:r>
            <a:r>
              <a:rPr lang="zh-CN" altLang="en-US" dirty="0"/>
              <a:t> </a:t>
            </a:r>
            <a:r>
              <a:rPr lang="en-US" altLang="zh-CN" dirty="0"/>
              <a:t>value D</a:t>
            </a:r>
            <a:r>
              <a:rPr lang="zh-CN" altLang="en-US" dirty="0"/>
              <a:t>；</a:t>
            </a:r>
            <a:endParaRPr lang="en-US" altLang="zh-CN" dirty="0"/>
          </a:p>
          <a:p>
            <a:pPr marL="0" indent="0">
              <a:buNone/>
            </a:pPr>
            <a:r>
              <a:rPr lang="en-US" altLang="zh-CN" dirty="0"/>
              <a:t>Step 2</a:t>
            </a:r>
            <a:r>
              <a:rPr lang="zh-CN" altLang="en-US" dirty="0"/>
              <a:t>）</a:t>
            </a:r>
            <a:r>
              <a:rPr lang="en-US" altLang="zh-CN" dirty="0"/>
              <a:t>Receiver use the encryption key decode D and compare it with the calculated hash value. If the value are consistent, then accept.</a:t>
            </a:r>
            <a:endParaRPr lang="zh-CN" altLang="en-US" dirty="0"/>
          </a:p>
        </p:txBody>
      </p:sp>
      <p:pic>
        <p:nvPicPr>
          <p:cNvPr id="11271" name="Picture 7">
            <a:extLst>
              <a:ext uri="{FF2B5EF4-FFF2-40B4-BE49-F238E27FC236}">
                <a16:creationId xmlns:a16="http://schemas.microsoft.com/office/drawing/2014/main" id="{2A45D19F-2B8D-4F95-B839-17D435D05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94" y="1595437"/>
            <a:ext cx="8196262" cy="27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2" name="Text Box 8">
            <a:extLst>
              <a:ext uri="{FF2B5EF4-FFF2-40B4-BE49-F238E27FC236}">
                <a16:creationId xmlns:a16="http://schemas.microsoft.com/office/drawing/2014/main" id="{D6FDEAF1-63AC-4BE8-ACEC-93384193303B}"/>
              </a:ext>
            </a:extLst>
          </p:cNvPr>
          <p:cNvSpPr txBox="1">
            <a:spLocks noChangeArrowheads="1"/>
          </p:cNvSpPr>
          <p:nvPr/>
        </p:nvSpPr>
        <p:spPr bwMode="auto">
          <a:xfrm>
            <a:off x="7488129" y="4187455"/>
            <a:ext cx="1028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600" b="1">
                <a:latin typeface="Tahoma" panose="020B0604030504040204" pitchFamily="34" charset="0"/>
                <a:ea typeface="宋体" panose="02010600030101010101" pitchFamily="2" charset="-122"/>
              </a:rPr>
              <a:t>(</a:t>
            </a:r>
            <a:r>
              <a:rPr lang="en-US" altLang="zh-CN" sz="1600" b="1">
                <a:latin typeface="Tahoma" panose="020B0604030504040204" pitchFamily="34" charset="0"/>
                <a:ea typeface="宋体" panose="02010600030101010101" pitchFamily="2" charset="-122"/>
              </a:rPr>
              <a:t>b)</a:t>
            </a:r>
          </a:p>
        </p:txBody>
      </p:sp>
    </p:spTree>
    <p:extLst>
      <p:ext uri="{BB962C8B-B14F-4D97-AF65-F5344CB8AC3E}">
        <p14:creationId xmlns:p14="http://schemas.microsoft.com/office/powerpoint/2010/main" val="16873414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159</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4000" b="1" dirty="0">
                <a:solidFill>
                  <a:srgbClr val="000000"/>
                </a:solidFill>
                <a:ea typeface="Microsoft Yahei" panose="020B0503020204020204" pitchFamily="34" charset="-122"/>
                <a:sym typeface="Microsoft Yahei" panose="020B0503020204020204" pitchFamily="34" charset="-122"/>
              </a:rPr>
              <a:t>Malicious code </a:t>
            </a:r>
            <a:r>
              <a:rPr lang="zh-CN" altLang="en-US" sz="4000" b="1" dirty="0">
                <a:solidFill>
                  <a:srgbClr val="000000"/>
                </a:solidFill>
                <a:ea typeface="Microsoft Yahei" panose="020B0503020204020204" pitchFamily="34" charset="-122"/>
                <a:sym typeface="Microsoft Yahei" panose="020B0503020204020204" pitchFamily="34" charset="-122"/>
              </a:rPr>
              <a:t>（</a:t>
            </a:r>
            <a:r>
              <a:rPr lang="en-US" altLang="zh-CN" sz="4000" b="1" dirty="0">
                <a:solidFill>
                  <a:srgbClr val="000000"/>
                </a:solidFill>
                <a:ea typeface="Microsoft Yahei" panose="020B0503020204020204" pitchFamily="34" charset="-122"/>
                <a:sym typeface="Microsoft Yahei" panose="020B0503020204020204" pitchFamily="34" charset="-122"/>
              </a:rPr>
              <a:t>Malware</a:t>
            </a:r>
            <a:r>
              <a:rPr lang="zh-CN" altLang="en-US" sz="4000" b="1" dirty="0">
                <a:solidFill>
                  <a:srgbClr val="000000"/>
                </a:solidFill>
                <a:ea typeface="Microsoft Yahei" panose="020B0503020204020204" pitchFamily="34" charset="-122"/>
                <a:sym typeface="Microsoft Yahei" panose="020B0503020204020204" pitchFamily="34" charset="-122"/>
              </a:rPr>
              <a:t>）</a:t>
            </a:r>
            <a:endParaRPr lang="zh-CN" altLang="en-US" sz="3800" b="1" dirty="0">
              <a:ea typeface="微软雅黑" panose="020B0503020204020204" pitchFamily="34" charset="-122"/>
            </a:endParaRPr>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28759" y="1361786"/>
            <a:ext cx="7888070" cy="4351338"/>
          </a:xfrm>
        </p:spPr>
        <p:txBody>
          <a:bodyPr>
            <a:normAutofit fontScale="77500" lnSpcReduction="20000"/>
          </a:bodyPr>
          <a:lstStyle/>
          <a:p>
            <a:pPr>
              <a:lnSpc>
                <a:spcPct val="150000"/>
              </a:lnSpc>
              <a:buFont typeface="Wingdings" panose="05000000000000000000" pitchFamily="2" charset="2"/>
              <a:buChar char="l"/>
            </a:pPr>
            <a:r>
              <a:rPr lang="en-US" altLang="zh-CN" sz="2800" b="1" dirty="0">
                <a:ea typeface="微软雅黑" panose="020B0503020204020204" pitchFamily="34" charset="-122"/>
              </a:rPr>
              <a:t>Definition of traditional computer viruses:</a:t>
            </a:r>
            <a:r>
              <a:rPr lang="en-US" altLang="zh-CN" sz="2800" dirty="0">
                <a:ea typeface="微软雅黑" panose="020B0503020204020204" pitchFamily="34" charset="-122"/>
              </a:rPr>
              <a:t> a set of computer instructions or programs that can destroy computer functions or data and self-replicating, which are programmed as or inserted into programs.</a:t>
            </a:r>
          </a:p>
          <a:p>
            <a:pPr>
              <a:lnSpc>
                <a:spcPct val="150000"/>
              </a:lnSpc>
              <a:buFont typeface="Wingdings" panose="05000000000000000000" pitchFamily="2" charset="2"/>
              <a:buChar char="l"/>
            </a:pPr>
            <a:r>
              <a:rPr lang="en-US" altLang="zh-CN" sz="2800" b="1" dirty="0">
                <a:ea typeface="微软雅黑" panose="020B0503020204020204" pitchFamily="34" charset="-122"/>
              </a:rPr>
              <a:t>The official definition of computer viruses doesn’t cover the new malicious codes.</a:t>
            </a:r>
          </a:p>
          <a:p>
            <a:pPr>
              <a:lnSpc>
                <a:spcPct val="150000"/>
              </a:lnSpc>
              <a:buFont typeface="Wingdings" panose="05000000000000000000" pitchFamily="2" charset="2"/>
              <a:buChar char="l"/>
            </a:pPr>
            <a:r>
              <a:rPr lang="en-US" altLang="zh-CN" sz="2800" b="1" dirty="0">
                <a:ea typeface="微软雅黑" panose="020B0503020204020204" pitchFamily="34" charset="-122"/>
              </a:rPr>
              <a:t>Definition of malicious codes:</a:t>
            </a:r>
            <a:r>
              <a:rPr lang="en-US" altLang="zh-CN" sz="2800" dirty="0">
                <a:ea typeface="微软雅黑" panose="020B0503020204020204" pitchFamily="34" charset="-122"/>
              </a:rPr>
              <a:t> Software or codes aimed at destroying hardware or software, stealing user information or disturbing users without authorization.</a:t>
            </a:r>
          </a:p>
          <a:p>
            <a:pPr>
              <a:buFont typeface="Wingdings" panose="05000000000000000000" pitchFamily="2" charset="2"/>
              <a:buChar char="l"/>
            </a:pPr>
            <a:endParaRPr lang="en-US" altLang="zh-CN" sz="2400" dirty="0"/>
          </a:p>
        </p:txBody>
      </p:sp>
    </p:spTree>
    <p:extLst>
      <p:ext uri="{BB962C8B-B14F-4D97-AF65-F5344CB8AC3E}">
        <p14:creationId xmlns:p14="http://schemas.microsoft.com/office/powerpoint/2010/main" val="62082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A64F129-E60D-4C8D-8F41-E0BFC4F0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092" y="2493819"/>
            <a:ext cx="5228911" cy="3634306"/>
          </a:xfrm>
          <a:prstGeom prst="rect">
            <a:avLst/>
          </a:prstGeom>
        </p:spPr>
      </p:pic>
      <p:sp>
        <p:nvSpPr>
          <p:cNvPr id="6147" name="Rectangle 2"/>
          <p:cNvSpPr>
            <a:spLocks noGrp="1" noChangeArrowheads="1"/>
          </p:cNvSpPr>
          <p:nvPr>
            <p:ph type="title"/>
          </p:nvPr>
        </p:nvSpPr>
        <p:spPr>
          <a:xfrm>
            <a:off x="1589" y="137097"/>
            <a:ext cx="9142412" cy="993999"/>
          </a:xfrm>
        </p:spPr>
        <p:txBody>
          <a:bodyPr>
            <a:normAutofit/>
          </a:bodyPr>
          <a:lstStyle/>
          <a:p>
            <a:pPr algn="ctr" eaLnBrk="1" hangingPunct="1"/>
            <a:r>
              <a:rPr lang="en-US" altLang="zh-CN" sz="3799" b="1" dirty="0"/>
              <a:t>Linux</a:t>
            </a:r>
            <a:r>
              <a:rPr lang="zh-CN" altLang="en-US" sz="3799" b="1" dirty="0"/>
              <a:t> </a:t>
            </a:r>
            <a:r>
              <a:rPr lang="en-US" altLang="zh-CN" sz="3799" b="1" dirty="0"/>
              <a:t>Kernel</a:t>
            </a:r>
            <a:endParaRPr lang="zh-CN" altLang="en-US" sz="3799" b="1" dirty="0"/>
          </a:p>
        </p:txBody>
      </p:sp>
      <p:sp>
        <p:nvSpPr>
          <p:cNvPr id="6148" name="Rectangle 3"/>
          <p:cNvSpPr>
            <a:spLocks noGrp="1" noChangeArrowheads="1"/>
          </p:cNvSpPr>
          <p:nvPr>
            <p:ph idx="1"/>
          </p:nvPr>
        </p:nvSpPr>
        <p:spPr>
          <a:xfrm>
            <a:off x="1589" y="6201307"/>
            <a:ext cx="9142413" cy="569496"/>
          </a:xfrm>
        </p:spPr>
        <p:txBody>
          <a:bodyPr/>
          <a:lstStyle/>
          <a:p>
            <a:pPr algn="ctr" eaLnBrk="1" hangingPunct="1">
              <a:buFontTx/>
              <a:buNone/>
            </a:pPr>
            <a:r>
              <a:rPr lang="en-US" altLang="zh-CN" dirty="0">
                <a:latin typeface="Times New Roman" panose="02020603050405020304" pitchFamily="18" charset="0"/>
                <a:cs typeface="Times New Roman" panose="02020603050405020304" pitchFamily="18" charset="0"/>
              </a:rPr>
              <a:t>Structure of the Linux kernel</a:t>
            </a:r>
          </a:p>
        </p:txBody>
      </p:sp>
      <p:sp>
        <p:nvSpPr>
          <p:cNvPr id="6146" name="灯片编号占位符 5"/>
          <p:cNvSpPr>
            <a:spLocks noGrp="1"/>
          </p:cNvSpPr>
          <p:nvPr>
            <p:ph type="sldNum" sz="quarter" idx="12"/>
          </p:nvPr>
        </p:nvSpPr>
        <p:spPr>
          <a:noFill/>
        </p:spPr>
        <p:txBody>
          <a:bodyPr/>
          <a:lstStyle>
            <a:lvl1pPr eaLnBrk="0" hangingPunct="0">
              <a:defRPr sz="1800">
                <a:solidFill>
                  <a:schemeClr val="tx1"/>
                </a:solidFill>
                <a:latin typeface="Times New Roman" panose="02020603050405020304" pitchFamily="18" charset="0"/>
              </a:defRPr>
            </a:lvl1pPr>
            <a:lvl2pPr marL="557102" indent="-214270" eaLnBrk="0" hangingPunct="0">
              <a:defRPr sz="1800">
                <a:solidFill>
                  <a:schemeClr val="tx1"/>
                </a:solidFill>
                <a:latin typeface="Times New Roman" panose="02020603050405020304" pitchFamily="18" charset="0"/>
              </a:defRPr>
            </a:lvl2pPr>
            <a:lvl3pPr marL="857079" indent="-171416" eaLnBrk="0" hangingPunct="0">
              <a:defRPr sz="1800">
                <a:solidFill>
                  <a:schemeClr val="tx1"/>
                </a:solidFill>
                <a:latin typeface="Times New Roman" panose="02020603050405020304" pitchFamily="18" charset="0"/>
              </a:defRPr>
            </a:lvl3pPr>
            <a:lvl4pPr marL="1199910" indent="-171416" eaLnBrk="0" hangingPunct="0">
              <a:defRPr sz="1800">
                <a:solidFill>
                  <a:schemeClr val="tx1"/>
                </a:solidFill>
                <a:latin typeface="Times New Roman" panose="02020603050405020304" pitchFamily="18" charset="0"/>
              </a:defRPr>
            </a:lvl4pPr>
            <a:lvl5pPr marL="1542741" indent="-171416" eaLnBrk="0" hangingPunct="0">
              <a:defRPr sz="1800">
                <a:solidFill>
                  <a:schemeClr val="tx1"/>
                </a:solidFill>
                <a:latin typeface="Times New Roman" panose="02020603050405020304" pitchFamily="18" charset="0"/>
              </a:defRPr>
            </a:lvl5pPr>
            <a:lvl6pPr marL="1885573" indent="-171416" eaLnBrk="0" fontAlgn="base" hangingPunct="0">
              <a:spcBef>
                <a:spcPct val="0"/>
              </a:spcBef>
              <a:spcAft>
                <a:spcPct val="0"/>
              </a:spcAft>
              <a:defRPr sz="1800">
                <a:solidFill>
                  <a:schemeClr val="tx1"/>
                </a:solidFill>
                <a:latin typeface="Times New Roman" panose="02020603050405020304" pitchFamily="18" charset="0"/>
              </a:defRPr>
            </a:lvl6pPr>
            <a:lvl7pPr marL="2228404" indent="-171416" eaLnBrk="0" fontAlgn="base" hangingPunct="0">
              <a:spcBef>
                <a:spcPct val="0"/>
              </a:spcBef>
              <a:spcAft>
                <a:spcPct val="0"/>
              </a:spcAft>
              <a:defRPr sz="1800">
                <a:solidFill>
                  <a:schemeClr val="tx1"/>
                </a:solidFill>
                <a:latin typeface="Times New Roman" panose="02020603050405020304" pitchFamily="18" charset="0"/>
              </a:defRPr>
            </a:lvl7pPr>
            <a:lvl8pPr marL="2571236" indent="-171416" eaLnBrk="0" fontAlgn="base" hangingPunct="0">
              <a:spcBef>
                <a:spcPct val="0"/>
              </a:spcBef>
              <a:spcAft>
                <a:spcPct val="0"/>
              </a:spcAft>
              <a:defRPr sz="1800">
                <a:solidFill>
                  <a:schemeClr val="tx1"/>
                </a:solidFill>
                <a:latin typeface="Times New Roman" panose="02020603050405020304" pitchFamily="18" charset="0"/>
              </a:defRPr>
            </a:lvl8pPr>
            <a:lvl9pPr marL="2914067" indent="-171416"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BD24214F-5E81-4D6A-B60A-0A919E059E7F}" type="slidenum">
              <a:rPr lang="zh-CN" altLang="en-US" sz="1050">
                <a:solidFill>
                  <a:prstClr val="black"/>
                </a:solidFill>
                <a:ea typeface="等线" panose="02010600030101010101" pitchFamily="2" charset="-122"/>
              </a:rPr>
              <a:pPr eaLnBrk="1" hangingPunct="1"/>
              <a:t>16</a:t>
            </a:fld>
            <a:endParaRPr lang="en-US" altLang="zh-CN" sz="1050">
              <a:solidFill>
                <a:prstClr val="black"/>
              </a:solidFill>
              <a:ea typeface="等线" panose="02010600030101010101" pitchFamily="2" charset="-122"/>
            </a:endParaRPr>
          </a:p>
        </p:txBody>
      </p:sp>
      <p:sp>
        <p:nvSpPr>
          <p:cNvPr id="2" name="TextBox 1"/>
          <p:cNvSpPr txBox="1"/>
          <p:nvPr/>
        </p:nvSpPr>
        <p:spPr>
          <a:xfrm>
            <a:off x="457130" y="1162278"/>
            <a:ext cx="8476514" cy="1323209"/>
          </a:xfrm>
          <a:prstGeom prst="rect">
            <a:avLst/>
          </a:prstGeom>
          <a:noFill/>
        </p:spPr>
        <p:txBody>
          <a:bodyPr wrap="square" rtlCol="0">
            <a:spAutoFit/>
          </a:bodyPr>
          <a:lstStyle/>
          <a:p>
            <a:pPr marL="257124" indent="-257124">
              <a:buFont typeface="Wingdings" panose="05000000000000000000" pitchFamily="2" charset="2"/>
              <a:buChar char="l"/>
            </a:pPr>
            <a:r>
              <a:rPr lang="en-US" altLang="zh-CN"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The kernel sits directly on the hardware and consists of :</a:t>
            </a:r>
            <a:r>
              <a:rPr lang="zh-CN" altLang="en-US"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799" b="1"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599"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I/O</a:t>
            </a:r>
            <a:r>
              <a:rPr lang="zh-CN" altLang="en-US" sz="2599"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599" b="1" dirty="0">
                <a:solidFill>
                  <a:srgbClr val="003399"/>
                </a:solidFill>
                <a:latin typeface="Times New Roman" panose="02020603050405020304" pitchFamily="18" charset="0"/>
                <a:ea typeface="华文中宋" panose="02010600040101010101" pitchFamily="2" charset="-122"/>
                <a:cs typeface="Times New Roman" panose="02020603050405020304" pitchFamily="18" charset="0"/>
              </a:rPr>
              <a:t>Device Component; Memory Management Component, and Processes Management Component</a:t>
            </a:r>
          </a:p>
        </p:txBody>
      </p:sp>
    </p:spTree>
    <p:extLst>
      <p:ext uri="{BB962C8B-B14F-4D97-AF65-F5344CB8AC3E}">
        <p14:creationId xmlns:p14="http://schemas.microsoft.com/office/powerpoint/2010/main" val="28434359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160</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ea typeface="微软雅黑" panose="020B0503020204020204" pitchFamily="34" charset="-122"/>
              </a:rPr>
              <a:t>Classification</a:t>
            </a:r>
            <a:r>
              <a:rPr lang="zh-CN" altLang="en-US" sz="3800" b="1" dirty="0">
                <a:ea typeface="微软雅黑" panose="020B0503020204020204" pitchFamily="34" charset="-122"/>
              </a:rPr>
              <a:t> </a:t>
            </a:r>
            <a:r>
              <a:rPr lang="en-US" altLang="zh-CN" sz="3800" b="1" dirty="0">
                <a:ea typeface="微软雅黑" panose="020B0503020204020204" pitchFamily="34" charset="-122"/>
              </a:rPr>
              <a:t>of</a:t>
            </a:r>
            <a:r>
              <a:rPr lang="zh-CN" altLang="en-US" sz="3800" b="1" dirty="0">
                <a:ea typeface="微软雅黑" panose="020B0503020204020204" pitchFamily="34" charset="-122"/>
              </a:rPr>
              <a:t> </a:t>
            </a:r>
            <a:r>
              <a:rPr lang="en-US" altLang="zh-CN" sz="4000" b="1" dirty="0">
                <a:solidFill>
                  <a:srgbClr val="000000"/>
                </a:solidFill>
                <a:ea typeface="Microsoft Yahei" panose="020B0503020204020204" pitchFamily="34" charset="-122"/>
                <a:sym typeface="Microsoft Yahei" panose="020B0503020204020204" pitchFamily="34" charset="-122"/>
              </a:rPr>
              <a:t>malicious code</a:t>
            </a:r>
            <a:endParaRPr lang="zh-CN" altLang="en-US" sz="3800" b="1" dirty="0">
              <a:ea typeface="微软雅黑" panose="020B0503020204020204" pitchFamily="34" charset="-122"/>
            </a:endParaRPr>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28759" y="1361786"/>
            <a:ext cx="7888070" cy="4351338"/>
          </a:xfrm>
        </p:spPr>
        <p:txBody>
          <a:bodyPr>
            <a:normAutofit fontScale="92500" lnSpcReduction="20000"/>
          </a:bodyPr>
          <a:lstStyle/>
          <a:p>
            <a:pPr>
              <a:lnSpc>
                <a:spcPct val="150000"/>
              </a:lnSpc>
              <a:buFont typeface="Wingdings" panose="05000000000000000000" pitchFamily="2" charset="2"/>
              <a:buChar char="l"/>
            </a:pPr>
            <a:r>
              <a:rPr lang="en-US" altLang="zh-CN" sz="2800" b="1" dirty="0">
                <a:ea typeface="微软雅黑" panose="020B0503020204020204" pitchFamily="34" charset="-122"/>
              </a:rPr>
              <a:t>Traditional computer viruses</a:t>
            </a:r>
          </a:p>
          <a:p>
            <a:pPr marL="457200" indent="-457200">
              <a:lnSpc>
                <a:spcPct val="150000"/>
              </a:lnSpc>
              <a:buFont typeface="+mj-ea"/>
              <a:buAutoNum type="circleNumDbPlain"/>
            </a:pPr>
            <a:r>
              <a:rPr lang="en-US" altLang="zh-CN" sz="2800" dirty="0">
                <a:ea typeface="微软雅黑" panose="020B0503020204020204" pitchFamily="34" charset="-122"/>
              </a:rPr>
              <a:t>Infect the operating system bootloader</a:t>
            </a:r>
            <a:endParaRPr lang="en-US" altLang="zh-CN" sz="2800" dirty="0"/>
          </a:p>
          <a:p>
            <a:pPr marL="457200" indent="-457200">
              <a:lnSpc>
                <a:spcPct val="150000"/>
              </a:lnSpc>
              <a:buFont typeface="+mj-ea"/>
              <a:buAutoNum type="circleNumDbPlain"/>
            </a:pPr>
            <a:r>
              <a:rPr lang="en-US" altLang="zh-CN" sz="2800" dirty="0">
                <a:ea typeface="微软雅黑" panose="020B0503020204020204" pitchFamily="34" charset="-122"/>
              </a:rPr>
              <a:t>Infect executable files</a:t>
            </a:r>
            <a:endParaRPr lang="en-US" altLang="zh-CN" sz="2800" dirty="0"/>
          </a:p>
          <a:p>
            <a:pPr marL="457200" indent="-457200">
              <a:lnSpc>
                <a:spcPct val="150000"/>
              </a:lnSpc>
              <a:buFont typeface="+mj-ea"/>
              <a:buAutoNum type="circleNumDbPlain"/>
            </a:pPr>
            <a:r>
              <a:rPr lang="en-US" altLang="zh-CN" sz="2800" dirty="0">
                <a:ea typeface="微软雅黑" panose="020B0503020204020204" pitchFamily="34" charset="-122"/>
              </a:rPr>
              <a:t>Infect data file</a:t>
            </a:r>
            <a:endParaRPr lang="en-US" altLang="zh-CN" sz="2800" dirty="0"/>
          </a:p>
          <a:p>
            <a:pPr>
              <a:lnSpc>
                <a:spcPct val="150000"/>
              </a:lnSpc>
              <a:buFont typeface="Wingdings" panose="05000000000000000000" pitchFamily="2" charset="2"/>
              <a:buChar char="l"/>
            </a:pPr>
            <a:r>
              <a:rPr lang="en-US" altLang="zh-CN" sz="2800" b="1" dirty="0">
                <a:ea typeface="微软雅黑" panose="020B0503020204020204" pitchFamily="34" charset="-122"/>
              </a:rPr>
              <a:t>Other malicious code</a:t>
            </a:r>
          </a:p>
          <a:p>
            <a:pPr marL="0" indent="0">
              <a:lnSpc>
                <a:spcPct val="150000"/>
              </a:lnSpc>
              <a:buNone/>
            </a:pPr>
            <a:r>
              <a:rPr lang="en-US" altLang="zh-CN" sz="2800" dirty="0">
                <a:ea typeface="微软雅黑" panose="020B0503020204020204" pitchFamily="34" charset="-122"/>
              </a:rPr>
              <a:t>Trojan Horses, worms, rogue software, backdoor, mobile malicious code…</a:t>
            </a:r>
          </a:p>
        </p:txBody>
      </p:sp>
    </p:spTree>
    <p:extLst>
      <p:ext uri="{BB962C8B-B14F-4D97-AF65-F5344CB8AC3E}">
        <p14:creationId xmlns:p14="http://schemas.microsoft.com/office/powerpoint/2010/main" val="470138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223E843-3AF8-4393-8B74-E2D9DEEF76ED}"/>
              </a:ext>
            </a:extLst>
          </p:cNvPr>
          <p:cNvSpPr>
            <a:spLocks noGrp="1"/>
          </p:cNvSpPr>
          <p:nvPr>
            <p:ph type="sldNum" sz="quarter" idx="12"/>
          </p:nvPr>
        </p:nvSpPr>
        <p:spPr/>
        <p:txBody>
          <a:bodyPr/>
          <a:lstStyle/>
          <a:p>
            <a:fld id="{A0F8A595-0C73-4656-A1CC-BC2CACEE1737}" type="slidenum">
              <a:rPr lang="zh-CN" altLang="en-US">
                <a:latin typeface="Times New Roman" panose="02020603050405020304" pitchFamily="18" charset="0"/>
                <a:cs typeface="Times New Roman" panose="02020603050405020304" pitchFamily="18" charset="0"/>
              </a:rPr>
              <a:pPr/>
              <a:t>161</a:t>
            </a:fld>
            <a:endParaRPr lang="en-US" altLang="zh-CN">
              <a:latin typeface="Times New Roman" panose="02020603050405020304" pitchFamily="18" charset="0"/>
              <a:cs typeface="Times New Roman" panose="02020603050405020304" pitchFamily="18" charset="0"/>
            </a:endParaRPr>
          </a:p>
        </p:txBody>
      </p:sp>
      <p:sp>
        <p:nvSpPr>
          <p:cNvPr id="27650" name="Rectangle 2">
            <a:extLst>
              <a:ext uri="{FF2B5EF4-FFF2-40B4-BE49-F238E27FC236}">
                <a16:creationId xmlns:a16="http://schemas.microsoft.com/office/drawing/2014/main" id="{C01CDD33-CF1F-4810-A12C-C6404B59D39D}"/>
              </a:ext>
            </a:extLst>
          </p:cNvPr>
          <p:cNvSpPr>
            <a:spLocks noGrp="1" noChangeArrowheads="1"/>
          </p:cNvSpPr>
          <p:nvPr>
            <p:ph type="title"/>
          </p:nvPr>
        </p:nvSpPr>
        <p:spPr>
          <a:xfrm>
            <a:off x="628759" y="106180"/>
            <a:ext cx="7888070" cy="1091441"/>
          </a:xfrm>
        </p:spPr>
        <p:txBody>
          <a:bodyPr>
            <a:normAutofit/>
          </a:bodyPr>
          <a:lstStyle/>
          <a:p>
            <a:pPr algn="ctr"/>
            <a:r>
              <a:rPr lang="en-US" altLang="zh-CN" sz="3800" b="1" dirty="0"/>
              <a:t>Virus</a:t>
            </a:r>
            <a:endParaRPr lang="zh-CN" altLang="en-US" sz="3800" b="1" dirty="0"/>
          </a:p>
        </p:txBody>
      </p:sp>
      <p:sp>
        <p:nvSpPr>
          <p:cNvPr id="27651" name="Rectangle 3">
            <a:extLst>
              <a:ext uri="{FF2B5EF4-FFF2-40B4-BE49-F238E27FC236}">
                <a16:creationId xmlns:a16="http://schemas.microsoft.com/office/drawing/2014/main" id="{D56850E5-8BB3-433D-92EC-F6ADA29C075A}"/>
              </a:ext>
            </a:extLst>
          </p:cNvPr>
          <p:cNvSpPr>
            <a:spLocks noGrp="1" noChangeArrowheads="1"/>
          </p:cNvSpPr>
          <p:nvPr>
            <p:ph type="body" idx="1"/>
          </p:nvPr>
        </p:nvSpPr>
        <p:spPr>
          <a:xfrm>
            <a:off x="673266" y="1460500"/>
            <a:ext cx="7888070" cy="4351338"/>
          </a:xfrm>
        </p:spPr>
        <p:txBody>
          <a:bodyPr>
            <a:normAutofit/>
          </a:bodyPr>
          <a:lstStyle/>
          <a:p>
            <a:pPr>
              <a:lnSpc>
                <a:spcPct val="90000"/>
              </a:lnSpc>
              <a:buFont typeface="Wingdings" panose="05000000000000000000" pitchFamily="2" charset="2"/>
              <a:buChar char="l"/>
            </a:pPr>
            <a:r>
              <a:rPr lang="en-US" altLang="zh-CN" sz="2400" b="1" dirty="0"/>
              <a:t>Virus: </a:t>
            </a:r>
            <a:r>
              <a:rPr lang="en-US" altLang="zh-CN" sz="2400" dirty="0"/>
              <a:t>a special program that can reproduce itself by attaching its code to another program. Once executed, the virus can do whatever damages onto the victim’s computer.</a:t>
            </a:r>
          </a:p>
          <a:p>
            <a:pPr lvl="1">
              <a:buFont typeface="Wingdings" panose="05000000000000000000" pitchFamily="2" charset="2"/>
              <a:buChar char="ü"/>
            </a:pPr>
            <a:r>
              <a:rPr lang="en-US" altLang="zh-CN" sz="2400" dirty="0"/>
              <a:t>Virus</a:t>
            </a:r>
            <a:r>
              <a:rPr lang="zh-CN" altLang="en-US" sz="2400" dirty="0"/>
              <a:t> = </a:t>
            </a:r>
            <a:r>
              <a:rPr lang="en-US" altLang="zh-CN" sz="2400" dirty="0"/>
              <a:t>a program which can reproduce itself</a:t>
            </a:r>
          </a:p>
          <a:p>
            <a:pPr lvl="1">
              <a:lnSpc>
                <a:spcPct val="90000"/>
              </a:lnSpc>
              <a:buFont typeface="Wingdings" panose="05000000000000000000" pitchFamily="2" charset="2"/>
              <a:buChar char="ü"/>
            </a:pPr>
            <a:r>
              <a:rPr lang="en-US" altLang="zh-CN" sz="2400" dirty="0"/>
              <a:t>Attaching to another program</a:t>
            </a:r>
            <a:endParaRPr lang="zh-CN" altLang="en-US" sz="2400" dirty="0"/>
          </a:p>
          <a:p>
            <a:pPr lvl="1">
              <a:lnSpc>
                <a:spcPct val="90000"/>
              </a:lnSpc>
              <a:buFont typeface="Wingdings" panose="05000000000000000000" pitchFamily="2" charset="2"/>
              <a:buChar char="ü"/>
            </a:pPr>
            <a:r>
              <a:rPr lang="en-US" altLang="zh-CN" sz="2400" dirty="0"/>
              <a:t>Do damages</a:t>
            </a:r>
          </a:p>
          <a:p>
            <a:pPr>
              <a:buFont typeface="Wingdings" panose="05000000000000000000" pitchFamily="2" charset="2"/>
              <a:buChar char="l"/>
            </a:pPr>
            <a:r>
              <a:rPr lang="en-US" altLang="zh-CN" sz="2400" dirty="0"/>
              <a:t>The purpose of virus writers</a:t>
            </a:r>
          </a:p>
          <a:p>
            <a:pPr lvl="1">
              <a:buFont typeface="Wingdings" panose="05000000000000000000" pitchFamily="2" charset="2"/>
              <a:buChar char="ü"/>
            </a:pPr>
            <a:r>
              <a:rPr lang="en-US" altLang="zh-CN" sz="2400" dirty="0"/>
              <a:t>Fast to spread</a:t>
            </a:r>
            <a:endParaRPr lang="zh-CN" altLang="en-US" sz="2400" dirty="0"/>
          </a:p>
          <a:p>
            <a:pPr lvl="1">
              <a:buFont typeface="Wingdings" panose="05000000000000000000" pitchFamily="2" charset="2"/>
              <a:buChar char="ü"/>
            </a:pPr>
            <a:r>
              <a:rPr lang="en-US" altLang="zh-CN" sz="2400" dirty="0"/>
              <a:t>Difficult to detect</a:t>
            </a:r>
          </a:p>
          <a:p>
            <a:pPr lvl="1">
              <a:buFont typeface="Wingdings" panose="05000000000000000000" pitchFamily="2" charset="2"/>
              <a:buChar char="ü"/>
            </a:pPr>
            <a:r>
              <a:rPr lang="en-US" altLang="zh-CN" sz="2400" dirty="0"/>
              <a:t>Difficult to delete</a:t>
            </a:r>
          </a:p>
          <a:p>
            <a:pPr lvl="1">
              <a:lnSpc>
                <a:spcPct val="90000"/>
              </a:lnSpc>
              <a:buFont typeface="Wingdings" panose="05000000000000000000" pitchFamily="2" charset="2"/>
              <a:buChar char="ü"/>
            </a:pPr>
            <a:endParaRPr lang="en-US" altLang="zh-CN" sz="2400" dirty="0"/>
          </a:p>
        </p:txBody>
      </p:sp>
    </p:spTree>
    <p:extLst>
      <p:ext uri="{BB962C8B-B14F-4D97-AF65-F5344CB8AC3E}">
        <p14:creationId xmlns:p14="http://schemas.microsoft.com/office/powerpoint/2010/main" val="36871612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latin typeface="Times New Roman" panose="02020603050405020304" pitchFamily="18" charset="0"/>
                <a:cs typeface="Times New Roman" panose="02020603050405020304" pitchFamily="18" charset="0"/>
              </a:rPr>
              <a:pPr/>
              <a:t>162</a:t>
            </a:fld>
            <a:endParaRPr lang="en-US" altLang="zh-CN">
              <a:latin typeface="Times New Roman" panose="02020603050405020304" pitchFamily="18" charset="0"/>
              <a:cs typeface="Times New Roman" panose="02020603050405020304" pitchFamily="18" charset="0"/>
            </a:endParaRPr>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36524"/>
            <a:ext cx="7888070" cy="968039"/>
          </a:xfrm>
        </p:spPr>
        <p:txBody>
          <a:bodyPr>
            <a:normAutofit/>
          </a:bodyPr>
          <a:lstStyle/>
          <a:p>
            <a:pPr algn="ctr"/>
            <a:r>
              <a:rPr lang="en-US" altLang="zh-CN" sz="3800" b="1" dirty="0"/>
              <a:t>Worms</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351157" y="3429000"/>
            <a:ext cx="8064072" cy="3078490"/>
          </a:xfrm>
        </p:spPr>
        <p:txBody>
          <a:bodyPr>
            <a:normAutofit/>
          </a:bodyPr>
          <a:lstStyle/>
          <a:p>
            <a:pPr>
              <a:buFont typeface="Wingdings" panose="05000000000000000000" pitchFamily="2" charset="2"/>
              <a:buChar char="l"/>
            </a:pPr>
            <a:r>
              <a:rPr lang="en-US" altLang="zh-CN" sz="2400" dirty="0"/>
              <a:t>  A worm consist of two programs:</a:t>
            </a:r>
          </a:p>
          <a:p>
            <a:pPr lvl="1">
              <a:buFont typeface="Wingdings" panose="05000000000000000000" pitchFamily="2" charset="2"/>
              <a:buChar char="ü"/>
            </a:pPr>
            <a:r>
              <a:rPr lang="en-US" altLang="zh-CN" sz="2400" dirty="0"/>
              <a:t> The</a:t>
            </a:r>
            <a:r>
              <a:rPr lang="zh-CN" altLang="en-US" sz="2400" dirty="0"/>
              <a:t> </a:t>
            </a:r>
            <a:r>
              <a:rPr lang="en-US" altLang="zh-CN" sz="2400" dirty="0"/>
              <a:t>bootstrap</a:t>
            </a:r>
          </a:p>
          <a:p>
            <a:pPr lvl="1">
              <a:buFont typeface="Wingdings" panose="05000000000000000000" pitchFamily="2" charset="2"/>
              <a:buChar char="ü"/>
            </a:pPr>
            <a:r>
              <a:rPr lang="en-US" altLang="zh-CN" sz="2400" dirty="0"/>
              <a:t> The</a:t>
            </a:r>
            <a:r>
              <a:rPr lang="zh-CN" altLang="en-US" sz="2400" dirty="0"/>
              <a:t> </a:t>
            </a:r>
            <a:r>
              <a:rPr lang="en-US" altLang="zh-CN" sz="2400" dirty="0"/>
              <a:t>worm</a:t>
            </a:r>
            <a:r>
              <a:rPr lang="zh-CN" altLang="en-US" sz="2400" dirty="0"/>
              <a:t> </a:t>
            </a:r>
            <a:r>
              <a:rPr lang="en-US" altLang="zh-CN" sz="2400" dirty="0"/>
              <a:t>proper</a:t>
            </a:r>
          </a:p>
          <a:p>
            <a:pPr>
              <a:buFont typeface="Wingdings" panose="05000000000000000000" pitchFamily="2" charset="2"/>
              <a:buChar char="l"/>
            </a:pPr>
            <a:r>
              <a:rPr lang="en-US" altLang="zh-CN" sz="2400" dirty="0"/>
              <a:t>  A worm hides its existence firstly,  and then it attempts to spread its bootstrap to other machines connected to the host computer.</a:t>
            </a:r>
          </a:p>
        </p:txBody>
      </p:sp>
      <p:sp>
        <p:nvSpPr>
          <p:cNvPr id="2" name="Rectangle 1">
            <a:extLst>
              <a:ext uri="{FF2B5EF4-FFF2-40B4-BE49-F238E27FC236}">
                <a16:creationId xmlns:a16="http://schemas.microsoft.com/office/drawing/2014/main" id="{0FB6E11B-1408-4F61-9BA7-AB41057AD6CF}"/>
              </a:ext>
            </a:extLst>
          </p:cNvPr>
          <p:cNvSpPr>
            <a:spLocks noChangeArrowheads="1"/>
          </p:cNvSpPr>
          <p:nvPr/>
        </p:nvSpPr>
        <p:spPr bwMode="auto">
          <a:xfrm>
            <a:off x="452757" y="1311402"/>
            <a:ext cx="8084128" cy="1910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prstTxWarp prst="textNoShape">
              <a:avLst/>
            </a:prstTxWarp>
            <a:spAutoFit/>
          </a:bodyPr>
          <a:lstStyle/>
          <a:p>
            <a:pPr marL="457200" lvl="0" indent="-457200" eaLnBrk="0" fontAlgn="base" hangingPunct="0">
              <a:spcBef>
                <a:spcPct val="0"/>
              </a:spcBef>
              <a:spcAft>
                <a:spcPct val="0"/>
              </a:spcAft>
              <a:buFont typeface="Wingdings" panose="05000000000000000000" pitchFamily="2" charset="2"/>
              <a:buChar char="l"/>
            </a:pPr>
            <a:r>
              <a:rPr kumimoji="0" lang="en-US" altLang="zh-CN" sz="2400" b="1"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Worm: </a:t>
            </a: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A kind of malwares that exploit system vulnerabilities for self-reproduction</a:t>
            </a:r>
            <a:r>
              <a:rPr lang="en-US" altLang="zh-CN" sz="2400" dirty="0">
                <a:solidFill>
                  <a:srgbClr val="333333"/>
                </a:solidFill>
                <a:latin typeface="Times New Roman" panose="02020603050405020304" pitchFamily="18" charset="0"/>
                <a:ea typeface="华文中宋" panose="02010600040101010101" pitchFamily="2" charset="-122"/>
                <a:cs typeface="Times New Roman" panose="02020603050405020304" pitchFamily="18" charset="0"/>
              </a:rPr>
              <a:t>. Without attaching to other programs, it </a:t>
            </a: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can  be executed independently. </a:t>
            </a:r>
          </a:p>
          <a:p>
            <a:pPr marL="457200" lvl="0" indent="-457200" eaLnBrk="0" fontAlgn="base" hangingPunct="0">
              <a:spcBef>
                <a:spcPct val="0"/>
              </a:spcBef>
              <a:spcAft>
                <a:spcPct val="0"/>
              </a:spcAft>
              <a:buFont typeface="Wingdings" panose="05000000000000000000" pitchFamily="2" charset="2"/>
              <a:buChar char="l"/>
            </a:pPr>
            <a:endPar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457200" lvl="0" indent="-457200" eaLnBrk="0" fontAlgn="base" hangingPunct="0">
              <a:spcBef>
                <a:spcPct val="0"/>
              </a:spcBef>
              <a:spcAft>
                <a:spcPct val="0"/>
              </a:spcAft>
              <a:buFont typeface="Wingdings" panose="05000000000000000000" pitchFamily="2" charset="2"/>
              <a:buChar char="l"/>
            </a:pPr>
            <a:r>
              <a:rPr kumimoji="0" lang="en-US" altLang="zh-CN" sz="2400" b="0" i="0" u="none" strike="noStrike" cap="none" normalizeH="0" baseline="0" dirty="0">
                <a:ln>
                  <a:noFill/>
                </a:ln>
                <a:solidFill>
                  <a:srgbClr val="333333"/>
                </a:solidFill>
                <a:effectLst/>
                <a:latin typeface="Times New Roman" panose="02020603050405020304" pitchFamily="18" charset="0"/>
                <a:ea typeface="华文中宋" panose="02010600040101010101" pitchFamily="2" charset="-122"/>
                <a:cs typeface="Times New Roman" panose="02020603050405020304" pitchFamily="18" charset="0"/>
              </a:rPr>
              <a:t>Worms can cause network congestion.</a:t>
            </a:r>
            <a:r>
              <a:rPr kumimoji="0" lang="zh-CN" altLang="zh-CN" sz="24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p>
        </p:txBody>
      </p:sp>
    </p:spTree>
    <p:extLst>
      <p:ext uri="{BB962C8B-B14F-4D97-AF65-F5344CB8AC3E}">
        <p14:creationId xmlns:p14="http://schemas.microsoft.com/office/powerpoint/2010/main" val="30416276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CF3484-175C-469B-99AB-6959E72BAA0A}"/>
              </a:ext>
            </a:extLst>
          </p:cNvPr>
          <p:cNvSpPr>
            <a:spLocks noGrp="1"/>
          </p:cNvSpPr>
          <p:nvPr>
            <p:ph type="sldNum" sz="quarter" idx="12"/>
          </p:nvPr>
        </p:nvSpPr>
        <p:spPr/>
        <p:txBody>
          <a:bodyPr/>
          <a:lstStyle/>
          <a:p>
            <a:fld id="{E882E3AF-39B2-4DDA-B663-8E2B68928B40}" type="slidenum">
              <a:rPr lang="zh-CN" altLang="en-US">
                <a:latin typeface="Times New Roman" panose="02020603050405020304" pitchFamily="18" charset="0"/>
                <a:cs typeface="Times New Roman" panose="02020603050405020304" pitchFamily="18" charset="0"/>
              </a:rPr>
              <a:pPr/>
              <a:t>163</a:t>
            </a:fld>
            <a:endParaRPr lang="en-US" altLang="zh-CN">
              <a:latin typeface="Times New Roman" panose="02020603050405020304" pitchFamily="18" charset="0"/>
              <a:cs typeface="Times New Roman" panose="02020603050405020304" pitchFamily="18" charset="0"/>
            </a:endParaRPr>
          </a:p>
        </p:txBody>
      </p:sp>
      <p:sp>
        <p:nvSpPr>
          <p:cNvPr id="37890" name="Rectangle 2">
            <a:extLst>
              <a:ext uri="{FF2B5EF4-FFF2-40B4-BE49-F238E27FC236}">
                <a16:creationId xmlns:a16="http://schemas.microsoft.com/office/drawing/2014/main" id="{F23138E6-6D6E-4629-82D9-C09936B53A7A}"/>
              </a:ext>
            </a:extLst>
          </p:cNvPr>
          <p:cNvSpPr>
            <a:spLocks noGrp="1" noChangeArrowheads="1"/>
          </p:cNvSpPr>
          <p:nvPr>
            <p:ph type="title"/>
          </p:nvPr>
        </p:nvSpPr>
        <p:spPr>
          <a:xfrm>
            <a:off x="681357" y="136524"/>
            <a:ext cx="7888070" cy="968039"/>
          </a:xfrm>
        </p:spPr>
        <p:txBody>
          <a:bodyPr>
            <a:normAutofit/>
          </a:bodyPr>
          <a:lstStyle/>
          <a:p>
            <a:pPr algn="ctr"/>
            <a:r>
              <a:rPr lang="en-US" altLang="zh-CN" sz="3800" b="1" dirty="0"/>
              <a:t>Trojan Horses</a:t>
            </a:r>
            <a:endParaRPr lang="zh-CN" altLang="en-US" sz="3800" b="1" dirty="0"/>
          </a:p>
        </p:txBody>
      </p:sp>
      <p:sp>
        <p:nvSpPr>
          <p:cNvPr id="37891" name="Rectangle 3">
            <a:extLst>
              <a:ext uri="{FF2B5EF4-FFF2-40B4-BE49-F238E27FC236}">
                <a16:creationId xmlns:a16="http://schemas.microsoft.com/office/drawing/2014/main" id="{81A379D1-E7AE-4E7B-B7C1-9AA6DF9D8083}"/>
              </a:ext>
            </a:extLst>
          </p:cNvPr>
          <p:cNvSpPr>
            <a:spLocks noGrp="1" noChangeArrowheads="1"/>
          </p:cNvSpPr>
          <p:nvPr>
            <p:ph type="body" idx="1"/>
          </p:nvPr>
        </p:nvSpPr>
        <p:spPr>
          <a:xfrm>
            <a:off x="540758" y="1538832"/>
            <a:ext cx="8064072" cy="4658768"/>
          </a:xfrm>
        </p:spPr>
        <p:txBody>
          <a:bodyPr>
            <a:normAutofit/>
          </a:bodyPr>
          <a:lstStyle/>
          <a:p>
            <a:pPr>
              <a:buFont typeface="Wingdings" panose="05000000000000000000" pitchFamily="2" charset="2"/>
              <a:buChar char="l"/>
            </a:pPr>
            <a:r>
              <a:rPr lang="en-US" altLang="zh-CN" sz="2400" dirty="0">
                <a:solidFill>
                  <a:srgbClr val="333333"/>
                </a:solidFill>
              </a:rPr>
              <a:t> Control a victim’s computer via a specific program called the Trojan horse program.</a:t>
            </a:r>
            <a:endParaRPr lang="zh-CN" altLang="zh-CN" sz="2400" dirty="0"/>
          </a:p>
          <a:p>
            <a:pPr>
              <a:buFont typeface="Wingdings" panose="05000000000000000000" pitchFamily="2" charset="2"/>
              <a:buChar char="l"/>
            </a:pPr>
            <a:endParaRPr lang="en-US" altLang="zh-CN" sz="2400" dirty="0">
              <a:solidFill>
                <a:srgbClr val="333333"/>
              </a:solidFill>
            </a:endParaRPr>
          </a:p>
          <a:p>
            <a:pPr>
              <a:buFont typeface="Wingdings" panose="05000000000000000000" pitchFamily="2" charset="2"/>
              <a:buChar char="l"/>
            </a:pPr>
            <a:r>
              <a:rPr lang="en-US" altLang="zh-CN" sz="2400" dirty="0">
                <a:solidFill>
                  <a:srgbClr val="333333"/>
                </a:solidFill>
              </a:rPr>
              <a:t> No self-reproduction; No voluntary infection</a:t>
            </a:r>
          </a:p>
          <a:p>
            <a:pPr>
              <a:buFont typeface="Wingdings" panose="05000000000000000000" pitchFamily="2" charset="2"/>
              <a:buChar char="l"/>
            </a:pPr>
            <a:endParaRPr lang="en-US" altLang="zh-CN" sz="2400" dirty="0">
              <a:solidFill>
                <a:srgbClr val="333333"/>
              </a:solidFill>
            </a:endParaRPr>
          </a:p>
          <a:p>
            <a:pPr>
              <a:buFont typeface="Wingdings" panose="05000000000000000000" pitchFamily="2" charset="2"/>
              <a:buChar char="l"/>
            </a:pPr>
            <a:r>
              <a:rPr lang="en-US" altLang="zh-CN" sz="2400" dirty="0">
                <a:solidFill>
                  <a:srgbClr val="333333"/>
                </a:solidFill>
              </a:rPr>
              <a:t> Break into a victim’s computer by hidden in software or a Web page that people voluntarily download. </a:t>
            </a:r>
          </a:p>
          <a:p>
            <a:pPr>
              <a:buFont typeface="Wingdings" panose="05000000000000000000" pitchFamily="2" charset="2"/>
              <a:buChar char="l"/>
            </a:pPr>
            <a:r>
              <a:rPr lang="en-US" altLang="zh-CN" sz="2400" dirty="0">
                <a:solidFill>
                  <a:srgbClr val="333333"/>
                </a:solidFill>
              </a:rPr>
              <a:t> The mal can steal the victim’s files, remotely control the victim’s computer once the downloaded Trojan horse program gets executed</a:t>
            </a:r>
            <a:endParaRPr lang="en-US" altLang="zh-CN" sz="2400" dirty="0"/>
          </a:p>
        </p:txBody>
      </p:sp>
    </p:spTree>
    <p:extLst>
      <p:ext uri="{BB962C8B-B14F-4D97-AF65-F5344CB8AC3E}">
        <p14:creationId xmlns:p14="http://schemas.microsoft.com/office/powerpoint/2010/main" val="88877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82F85A6-88D5-42A3-B41F-050E3DF641CC}" type="slidenum">
              <a:rPr lang="zh-CN" altLang="en-US" sz="1400">
                <a:solidFill>
                  <a:prstClr val="black"/>
                </a:solidFill>
              </a:rPr>
              <a:pPr eaLnBrk="1" hangingPunct="1"/>
              <a:t>17</a:t>
            </a:fld>
            <a:endParaRPr lang="en-US" altLang="zh-CN" sz="1400">
              <a:solidFill>
                <a:prstClr val="black"/>
              </a:solidFill>
            </a:endParaRPr>
          </a:p>
        </p:txBody>
      </p:sp>
      <p:sp>
        <p:nvSpPr>
          <p:cNvPr id="21507" name="Rectangle 2"/>
          <p:cNvSpPr>
            <a:spLocks noGrp="1" noChangeArrowheads="1"/>
          </p:cNvSpPr>
          <p:nvPr>
            <p:ph type="title"/>
          </p:nvPr>
        </p:nvSpPr>
        <p:spPr>
          <a:xfrm>
            <a:off x="794" y="137097"/>
            <a:ext cx="9144000" cy="1004061"/>
          </a:xfrm>
        </p:spPr>
        <p:txBody>
          <a:bodyPr>
            <a:normAutofit/>
          </a:bodyPr>
          <a:lstStyle/>
          <a:p>
            <a:pPr algn="ctr"/>
            <a:r>
              <a:rPr lang="en-US" altLang="zh-CN" sz="3799" b="1" dirty="0">
                <a:ea typeface="宋体" panose="02010600030101010101" pitchFamily="2" charset="-122"/>
              </a:rPr>
              <a:t>Memory Management in Linux</a:t>
            </a:r>
            <a:endParaRPr lang="zh-CN" altLang="en-US" sz="3799" b="1" dirty="0"/>
          </a:p>
        </p:txBody>
      </p:sp>
      <p:sp>
        <p:nvSpPr>
          <p:cNvPr id="21508" name="Rectangle 3"/>
          <p:cNvSpPr>
            <a:spLocks noGrp="1" noChangeArrowheads="1"/>
          </p:cNvSpPr>
          <p:nvPr>
            <p:ph type="body" idx="1"/>
          </p:nvPr>
        </p:nvSpPr>
        <p:spPr>
          <a:xfrm>
            <a:off x="458369" y="1258088"/>
            <a:ext cx="8268351" cy="1725966"/>
          </a:xfrm>
        </p:spPr>
        <p:txBody>
          <a:bodyPr>
            <a:noAutofit/>
          </a:bodyPr>
          <a:lstStyle/>
          <a:p>
            <a:pPr>
              <a:buFont typeface="Wingdings" panose="05000000000000000000" pitchFamily="2" charset="2"/>
              <a:buChar char="l"/>
            </a:pPr>
            <a:r>
              <a:rPr lang="en-US" altLang="zh-CN" sz="2799" dirty="0"/>
              <a:t>Virtual Memory (VM):</a:t>
            </a:r>
          </a:p>
          <a:p>
            <a:pPr lvl="1">
              <a:buFont typeface="Wingdings" panose="05000000000000000000" pitchFamily="2" charset="2"/>
              <a:buChar char="ü"/>
            </a:pPr>
            <a:r>
              <a:rPr lang="en-US" altLang="zh-CN" sz="2100" dirty="0"/>
              <a:t>Allow multiple processes share the physical memory;</a:t>
            </a:r>
          </a:p>
          <a:p>
            <a:pPr lvl="1">
              <a:buFont typeface="Wingdings" panose="05000000000000000000" pitchFamily="2" charset="2"/>
              <a:buChar char="ü"/>
            </a:pPr>
            <a:r>
              <a:rPr lang="en-US" altLang="zh-CN" sz="2100" dirty="0"/>
              <a:t>Allow the execution of big process.</a:t>
            </a:r>
            <a:endParaRPr lang="zh-CN" altLang="en-US" sz="2100" dirty="0"/>
          </a:p>
        </p:txBody>
      </p:sp>
      <p:pic>
        <p:nvPicPr>
          <p:cNvPr id="9" name="Picture 3">
            <a:extLst>
              <a:ext uri="{FF2B5EF4-FFF2-40B4-BE49-F238E27FC236}">
                <a16:creationId xmlns:a16="http://schemas.microsoft.com/office/drawing/2014/main" id="{8133EC41-AE09-4E10-97D1-2CF8EF8B23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123" t="3032" r="2821" b="2776"/>
          <a:stretch>
            <a:fillRect/>
          </a:stretch>
        </p:blipFill>
        <p:spPr bwMode="auto">
          <a:xfrm>
            <a:off x="1209365" y="2456647"/>
            <a:ext cx="4078657" cy="3000187"/>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40F1EE5-9FD8-4259-BE2A-411EA2FFB7CF}"/>
              </a:ext>
            </a:extLst>
          </p:cNvPr>
          <p:cNvSpPr txBox="1">
            <a:spLocks noChangeArrowheads="1"/>
          </p:cNvSpPr>
          <p:nvPr/>
        </p:nvSpPr>
        <p:spPr>
          <a:xfrm>
            <a:off x="527140" y="5791539"/>
            <a:ext cx="8268351" cy="1037549"/>
          </a:xfrm>
          <a:prstGeom prst="rect">
            <a:avLst/>
          </a:prstGeom>
        </p:spPr>
        <p:txBody>
          <a:bodyPr vert="horz" lIns="91424" tIns="45712" rIns="91424" bIns="45712"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2799" dirty="0"/>
              <a:t>Techniques to improve VM’s efficiency:</a:t>
            </a:r>
          </a:p>
          <a:p>
            <a:pPr marL="0" indent="0">
              <a:buNone/>
            </a:pPr>
            <a:r>
              <a:rPr lang="en-US" altLang="zh-CN" sz="2400" dirty="0"/>
              <a:t>   TLB, multi-level page table</a:t>
            </a:r>
            <a:endParaRPr lang="zh-CN" altLang="en-US" sz="2400" dirty="0"/>
          </a:p>
        </p:txBody>
      </p:sp>
    </p:spTree>
    <p:extLst>
      <p:ext uri="{BB962C8B-B14F-4D97-AF65-F5344CB8AC3E}">
        <p14:creationId xmlns:p14="http://schemas.microsoft.com/office/powerpoint/2010/main" val="12807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760B87E-291B-4294-B9DB-011ABF66A125}" type="slidenum">
              <a:rPr lang="zh-CN" altLang="en-US" sz="1400">
                <a:solidFill>
                  <a:prstClr val="black"/>
                </a:solidFill>
              </a:rPr>
              <a:pPr eaLnBrk="1" hangingPunct="1"/>
              <a:t>18</a:t>
            </a:fld>
            <a:endParaRPr lang="en-US" altLang="zh-CN" sz="1400">
              <a:solidFill>
                <a:prstClr val="black"/>
              </a:solidFill>
            </a:endParaRPr>
          </a:p>
        </p:txBody>
      </p:sp>
      <p:sp>
        <p:nvSpPr>
          <p:cNvPr id="27651" name="Rectangle 2"/>
          <p:cNvSpPr>
            <a:spLocks noGrp="1" noChangeArrowheads="1"/>
          </p:cNvSpPr>
          <p:nvPr>
            <p:ph type="title"/>
          </p:nvPr>
        </p:nvSpPr>
        <p:spPr>
          <a:xfrm>
            <a:off x="694459" y="86960"/>
            <a:ext cx="7886701" cy="1325333"/>
          </a:xfrm>
        </p:spPr>
        <p:txBody>
          <a:bodyPr>
            <a:normAutofit/>
          </a:bodyPr>
          <a:lstStyle/>
          <a:p>
            <a:pPr algn="ctr" eaLnBrk="1" hangingPunct="1"/>
            <a:r>
              <a:rPr lang="en-US" altLang="zh-CN" sz="3799" b="1" dirty="0">
                <a:ea typeface="宋体" panose="02010600030101010101" pitchFamily="2" charset="-122"/>
              </a:rPr>
              <a:t>Multiple Level Page Table</a:t>
            </a:r>
          </a:p>
        </p:txBody>
      </p:sp>
      <p:sp>
        <p:nvSpPr>
          <p:cNvPr id="27652" name="Rectangle 3"/>
          <p:cNvSpPr>
            <a:spLocks noGrp="1" noChangeArrowheads="1"/>
          </p:cNvSpPr>
          <p:nvPr>
            <p:ph type="body" idx="1"/>
          </p:nvPr>
        </p:nvSpPr>
        <p:spPr>
          <a:xfrm>
            <a:off x="837956" y="6109023"/>
            <a:ext cx="7771051" cy="479981"/>
          </a:xfrm>
        </p:spPr>
        <p:txBody>
          <a:bodyPr>
            <a:normAutofit/>
          </a:bodyPr>
          <a:lstStyle/>
          <a:p>
            <a:pPr algn="ctr" eaLnBrk="1" hangingPunct="1">
              <a:buFontTx/>
              <a:buNone/>
            </a:pPr>
            <a:r>
              <a:rPr lang="en-US" altLang="zh-CN" sz="1800" dirty="0">
                <a:ea typeface="宋体" panose="02010600030101010101" pitchFamily="2" charset="-122"/>
              </a:rPr>
              <a:t>Linux</a:t>
            </a:r>
            <a:r>
              <a:rPr lang="zh-CN" altLang="en-US" sz="1800" dirty="0">
                <a:ea typeface="宋体" panose="02010600030101010101" pitchFamily="2" charset="-122"/>
              </a:rPr>
              <a:t> </a:t>
            </a:r>
            <a:r>
              <a:rPr lang="en-US" altLang="zh-CN" sz="1800" dirty="0">
                <a:ea typeface="宋体" panose="02010600030101010101" pitchFamily="2" charset="-122"/>
              </a:rPr>
              <a:t>uses</a:t>
            </a:r>
            <a:r>
              <a:rPr lang="zh-CN" altLang="en-US" sz="1800" dirty="0">
                <a:ea typeface="宋体" panose="02010600030101010101" pitchFamily="2" charset="-122"/>
              </a:rPr>
              <a:t> </a:t>
            </a:r>
            <a:r>
              <a:rPr lang="en-US" altLang="zh-CN" sz="1800" dirty="0">
                <a:ea typeface="宋体" panose="02010600030101010101" pitchFamily="2" charset="-122"/>
              </a:rPr>
              <a:t>four-level page tables</a:t>
            </a:r>
          </a:p>
        </p:txBody>
      </p:sp>
      <p:sp>
        <p:nvSpPr>
          <p:cNvPr id="2" name="TextBox 1"/>
          <p:cNvSpPr txBox="1"/>
          <p:nvPr/>
        </p:nvSpPr>
        <p:spPr>
          <a:xfrm>
            <a:off x="428229" y="1309722"/>
            <a:ext cx="8289130" cy="1384755"/>
          </a:xfrm>
          <a:prstGeom prst="rect">
            <a:avLst/>
          </a:prstGeom>
          <a:noFill/>
        </p:spPr>
        <p:txBody>
          <a:bodyPr wrap="square" rtlCol="0">
            <a:spAutoFit/>
          </a:bodyPr>
          <a:lstStyle/>
          <a:p>
            <a:pPr marL="342831" indent="-342831">
              <a:buFont typeface="Wingdings" panose="05000000000000000000" pitchFamily="2" charset="2"/>
              <a:buChar char="l"/>
            </a:pPr>
            <a:r>
              <a:rPr lang="en-US" altLang="zh-CN"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Each virtual address is broken up into five fields. The value of each directory entry is a pointer to one of the next-level directories. </a:t>
            </a:r>
            <a:endParaRPr lang="zh-CN" altLang="en-US" sz="2799"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579B9E-0B0F-4408-B54F-0CBC15853D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72" r="653"/>
          <a:stretch/>
        </p:blipFill>
        <p:spPr>
          <a:xfrm>
            <a:off x="1675555" y="2694477"/>
            <a:ext cx="5703895" cy="3182625"/>
          </a:xfrm>
          <a:prstGeom prst="rect">
            <a:avLst/>
          </a:prstGeom>
        </p:spPr>
      </p:pic>
    </p:spTree>
    <p:extLst>
      <p:ext uri="{BB962C8B-B14F-4D97-AF65-F5344CB8AC3E}">
        <p14:creationId xmlns:p14="http://schemas.microsoft.com/office/powerpoint/2010/main" val="161772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FA09A-3C67-466E-9D7E-6A49F1A83563}"/>
              </a:ext>
            </a:extLst>
          </p:cNvPr>
          <p:cNvSpPr>
            <a:spLocks noGrp="1"/>
          </p:cNvSpPr>
          <p:nvPr>
            <p:ph type="title"/>
          </p:nvPr>
        </p:nvSpPr>
        <p:spPr/>
        <p:txBody>
          <a:bodyPr/>
          <a:lstStyle/>
          <a:p>
            <a:endParaRPr lang="zh-CN" altLang="en-US"/>
          </a:p>
        </p:txBody>
      </p:sp>
      <p:pic>
        <p:nvPicPr>
          <p:cNvPr id="4" name="Virtual Memory 12 Multi-level Page Tables">
            <a:hlinkClick r:id="" action="ppaction://media"/>
            <a:extLst>
              <a:ext uri="{FF2B5EF4-FFF2-40B4-BE49-F238E27FC236}">
                <a16:creationId xmlns:a16="http://schemas.microsoft.com/office/drawing/2014/main" id="{D8A7E97A-DBDA-4179-AD22-F097A44E63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682" y="234217"/>
            <a:ext cx="8781909" cy="4935660"/>
          </a:xfrm>
        </p:spPr>
      </p:pic>
    </p:spTree>
    <p:extLst>
      <p:ext uri="{BB962C8B-B14F-4D97-AF65-F5344CB8AC3E}">
        <p14:creationId xmlns:p14="http://schemas.microsoft.com/office/powerpoint/2010/main" val="21360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1E6445B-F74C-4E72-A5B1-21D420026F2D}"/>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请您编辑题干</a:t>
            </a:r>
          </a:p>
        </p:txBody>
      </p:sp>
      <p:sp>
        <p:nvSpPr>
          <p:cNvPr id="5" name="矩形: 圆角 4">
            <a:extLst>
              <a:ext uri="{FF2B5EF4-FFF2-40B4-BE49-F238E27FC236}">
                <a16:creationId xmlns:a16="http://schemas.microsoft.com/office/drawing/2014/main" id="{5F857843-CB99-464B-8149-7BE9E101C168}"/>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11" name="图片 10">
            <a:extLst>
              <a:ext uri="{FF2B5EF4-FFF2-40B4-BE49-F238E27FC236}">
                <a16:creationId xmlns:a16="http://schemas.microsoft.com/office/drawing/2014/main" id="{7E77CAD5-B8DB-46AF-ACFB-503C434E618D}"/>
              </a:ext>
            </a:extLst>
          </p:cNvPr>
          <p:cNvPicPr/>
          <p:nvPr/>
        </p:nvPicPr>
        <p:blipFill>
          <a:blip r:embed="rId11"/>
          <a:stretch>
            <a:fillRect/>
          </a:stretch>
        </p:blipFill>
        <p:spPr>
          <a:xfrm>
            <a:off x="514091" y="1093763"/>
            <a:ext cx="7531091" cy="2748253"/>
          </a:xfrm>
          <a:prstGeom prst="rect">
            <a:avLst/>
          </a:prstGeom>
        </p:spPr>
      </p:pic>
      <p:grpSp>
        <p:nvGrpSpPr>
          <p:cNvPr id="10" name="组合 9">
            <a:extLst>
              <a:ext uri="{FF2B5EF4-FFF2-40B4-BE49-F238E27FC236}">
                <a16:creationId xmlns:a16="http://schemas.microsoft.com/office/drawing/2014/main" id="{6F030E9F-B4FF-48D7-86B5-3D9ACF9F43BD}"/>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FCB02C28-D956-47F9-9ED6-D7B9285B1947}"/>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F113041F-1CE5-488A-A4A3-2D09E945C3A6}"/>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C397CA5F-E928-46CA-82EB-1830CCC3E7D2}"/>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59CCBD4-5F55-4476-BF21-B0D02438842C}"/>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521FD97-90DF-4564-A36E-D556EF8C265D}"/>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77790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2BB930-E81B-4B2E-B90C-1C81FFE99658}" type="slidenum">
              <a:rPr lang="zh-CN" altLang="en-US" sz="1400">
                <a:solidFill>
                  <a:prstClr val="black"/>
                </a:solidFill>
                <a:cs typeface="Times New Roman" panose="02020603050405020304" pitchFamily="18" charset="0"/>
              </a:rPr>
              <a:pPr eaLnBrk="1" hangingPunct="1"/>
              <a:t>20</a:t>
            </a:fld>
            <a:endParaRPr lang="en-US" altLang="zh-CN" sz="1400">
              <a:solidFill>
                <a:prstClr val="black"/>
              </a:solidFill>
              <a:cs typeface="Times New Roman" panose="02020603050405020304" pitchFamily="18" charset="0"/>
            </a:endParaRPr>
          </a:p>
        </p:txBody>
      </p:sp>
      <p:sp>
        <p:nvSpPr>
          <p:cNvPr id="26627" name="Rectangle 2"/>
          <p:cNvSpPr>
            <a:spLocks noGrp="1" noChangeArrowheads="1"/>
          </p:cNvSpPr>
          <p:nvPr>
            <p:ph type="title"/>
          </p:nvPr>
        </p:nvSpPr>
        <p:spPr>
          <a:xfrm>
            <a:off x="629445" y="155816"/>
            <a:ext cx="7886701" cy="1060810"/>
          </a:xfrm>
        </p:spPr>
        <p:txBody>
          <a:bodyPr>
            <a:normAutofit/>
          </a:bodyPr>
          <a:lstStyle/>
          <a:p>
            <a:pPr algn="ctr" eaLnBrk="1" hangingPunct="1"/>
            <a:r>
              <a:rPr lang="en-US" altLang="zh-CN" sz="3799" b="1" dirty="0"/>
              <a:t>Page Replacement Mechanism</a:t>
            </a:r>
            <a:endParaRPr lang="zh-CN" altLang="en-US" sz="3799" b="1" dirty="0"/>
          </a:p>
        </p:txBody>
      </p:sp>
      <p:sp>
        <p:nvSpPr>
          <p:cNvPr id="26628" name="Rectangle 3"/>
          <p:cNvSpPr>
            <a:spLocks noGrp="1" noChangeArrowheads="1"/>
          </p:cNvSpPr>
          <p:nvPr>
            <p:ph type="body" idx="1"/>
          </p:nvPr>
        </p:nvSpPr>
        <p:spPr>
          <a:xfrm>
            <a:off x="580642" y="1255258"/>
            <a:ext cx="8416932" cy="4647393"/>
          </a:xfrm>
        </p:spPr>
        <p:txBody>
          <a:bodyPr>
            <a:normAutofit/>
          </a:bodyPr>
          <a:lstStyle/>
          <a:p>
            <a:pPr eaLnBrk="1" hangingPunct="1">
              <a:lnSpc>
                <a:spcPct val="100000"/>
              </a:lnSpc>
              <a:buFont typeface="Wingdings" panose="05000000000000000000" pitchFamily="2" charset="2"/>
              <a:buChar char="l"/>
            </a:pPr>
            <a:r>
              <a:rPr lang="en-US" altLang="zh-CN" sz="2799" b="1" dirty="0"/>
              <a:t>A </a:t>
            </a:r>
            <a:r>
              <a:rPr lang="en-US" altLang="zh-CN" sz="2799" b="1" dirty="0">
                <a:solidFill>
                  <a:srgbClr val="0000FF"/>
                </a:solidFill>
              </a:rPr>
              <a:t>page</a:t>
            </a:r>
            <a:r>
              <a:rPr lang="en-US" altLang="zh-CN" sz="2799" b="1" dirty="0"/>
              <a:t> </a:t>
            </a:r>
            <a:r>
              <a:rPr lang="en-US" altLang="zh-CN" sz="2799" b="1" dirty="0">
                <a:solidFill>
                  <a:srgbClr val="0000FF"/>
                </a:solidFill>
              </a:rPr>
              <a:t>daemon</a:t>
            </a:r>
            <a:r>
              <a:rPr lang="en-US" altLang="zh-CN" sz="2799" b="1" dirty="0"/>
              <a:t> is initialized at the beginning;</a:t>
            </a:r>
            <a:endParaRPr lang="zh-CN" altLang="en-US" sz="2799" b="1" dirty="0"/>
          </a:p>
          <a:p>
            <a:pPr eaLnBrk="1" hangingPunct="1">
              <a:lnSpc>
                <a:spcPct val="100000"/>
              </a:lnSpc>
              <a:buFont typeface="Wingdings" panose="05000000000000000000" pitchFamily="2" charset="2"/>
              <a:buChar char="l"/>
            </a:pPr>
            <a:r>
              <a:rPr lang="en-US" altLang="zh-CN" sz="2799" b="1" dirty="0"/>
              <a:t>The </a:t>
            </a:r>
            <a:r>
              <a:rPr lang="en-US" altLang="zh-CN" sz="2799" b="1" dirty="0">
                <a:solidFill>
                  <a:srgbClr val="0000FF"/>
                </a:solidFill>
              </a:rPr>
              <a:t>page daemon</a:t>
            </a:r>
            <a:r>
              <a:rPr lang="zh-CN" altLang="en-US" sz="2799" b="1" dirty="0"/>
              <a:t> </a:t>
            </a:r>
            <a:r>
              <a:rPr lang="en-US" altLang="zh-CN" sz="2799" b="1" dirty="0"/>
              <a:t>checks the page usage periodically (100ms)</a:t>
            </a:r>
            <a:r>
              <a:rPr lang="zh-CN" altLang="en-US" sz="2799" b="1" dirty="0"/>
              <a:t> </a:t>
            </a:r>
            <a:r>
              <a:rPr lang="en-US" altLang="zh-CN" sz="2799" b="1" dirty="0"/>
              <a:t>; it will free up more pages if the number of free pages is not enough</a:t>
            </a:r>
            <a:r>
              <a:rPr lang="zh-CN" altLang="en-US" sz="2799" b="1" dirty="0"/>
              <a:t>；</a:t>
            </a:r>
          </a:p>
          <a:p>
            <a:pPr eaLnBrk="1" hangingPunct="1">
              <a:lnSpc>
                <a:spcPct val="100000"/>
              </a:lnSpc>
              <a:buFont typeface="Wingdings" panose="05000000000000000000" pitchFamily="2" charset="2"/>
              <a:buChar char="l"/>
            </a:pPr>
            <a:r>
              <a:rPr lang="en-US" altLang="zh-CN" sz="2799" b="1" dirty="0"/>
              <a:t> Four types of pages</a:t>
            </a:r>
            <a:r>
              <a:rPr lang="zh-CN" altLang="en-US" sz="2799" b="1" dirty="0"/>
              <a:t>：</a:t>
            </a:r>
            <a:endParaRPr lang="en-US" altLang="zh-CN" sz="2799" b="1" dirty="0"/>
          </a:p>
          <a:p>
            <a:pPr marL="514350" indent="-514350">
              <a:lnSpc>
                <a:spcPct val="100000"/>
              </a:lnSpc>
              <a:buFont typeface="+mj-ea"/>
              <a:buAutoNum type="circleNumDbPlain"/>
            </a:pPr>
            <a:r>
              <a:rPr lang="en-US" altLang="zh-CN" sz="2599" dirty="0"/>
              <a:t>unreclaimable</a:t>
            </a:r>
            <a:r>
              <a:rPr lang="zh-CN" altLang="en-US" sz="2599" dirty="0"/>
              <a:t>：</a:t>
            </a:r>
            <a:r>
              <a:rPr lang="en-US" altLang="zh-CN" sz="2599" dirty="0"/>
              <a:t>e.g., locked pages, kernel mode stack;</a:t>
            </a:r>
            <a:r>
              <a:rPr lang="zh-CN" altLang="en-US" sz="2599" dirty="0"/>
              <a:t> </a:t>
            </a:r>
            <a:endParaRPr lang="en-US" altLang="zh-CN" sz="2599" dirty="0"/>
          </a:p>
          <a:p>
            <a:pPr marL="514350" indent="-514350">
              <a:lnSpc>
                <a:spcPct val="100000"/>
              </a:lnSpc>
              <a:buFont typeface="+mj-ea"/>
              <a:buAutoNum type="circleNumDbPlain"/>
            </a:pPr>
            <a:r>
              <a:rPr lang="en-US" altLang="zh-CN" sz="2599" dirty="0"/>
              <a:t>swappable</a:t>
            </a:r>
            <a:r>
              <a:rPr lang="zh-CN" altLang="en-US" sz="2599" dirty="0"/>
              <a:t>：</a:t>
            </a:r>
            <a:r>
              <a:rPr lang="en-US" altLang="zh-CN" sz="2599" dirty="0"/>
              <a:t>must be written back before being reclaimed</a:t>
            </a:r>
            <a:r>
              <a:rPr lang="zh-CN" altLang="en-US" sz="2599" dirty="0"/>
              <a:t>；</a:t>
            </a:r>
            <a:endParaRPr lang="en-US" altLang="zh-CN" sz="2599" dirty="0"/>
          </a:p>
          <a:p>
            <a:pPr marL="514350" indent="-514350">
              <a:lnSpc>
                <a:spcPct val="100000"/>
              </a:lnSpc>
              <a:buFont typeface="+mj-ea"/>
              <a:buAutoNum type="circleNumDbPlain"/>
            </a:pPr>
            <a:r>
              <a:rPr lang="en-US" altLang="zh-CN" sz="2599" dirty="0" err="1"/>
              <a:t>syncable</a:t>
            </a:r>
            <a:r>
              <a:rPr lang="zh-CN" altLang="en-US" sz="2599" dirty="0"/>
              <a:t>：</a:t>
            </a:r>
            <a:r>
              <a:rPr lang="en-US" altLang="zh-CN" sz="2599" dirty="0"/>
              <a:t>must be written back if it is dirty</a:t>
            </a:r>
            <a:r>
              <a:rPr lang="zh-CN" altLang="en-US" sz="2599" dirty="0"/>
              <a:t>；</a:t>
            </a:r>
            <a:endParaRPr lang="en-US" altLang="zh-CN" sz="2599" dirty="0"/>
          </a:p>
          <a:p>
            <a:pPr marL="514350" indent="-514350">
              <a:lnSpc>
                <a:spcPct val="100000"/>
              </a:lnSpc>
              <a:buFont typeface="+mj-ea"/>
              <a:buAutoNum type="circleNumDbPlain"/>
            </a:pPr>
            <a:r>
              <a:rPr lang="en-US" altLang="zh-CN" sz="2599" dirty="0" err="1"/>
              <a:t>discardable</a:t>
            </a:r>
            <a:r>
              <a:rPr lang="zh-CN" altLang="en-US" sz="2599" dirty="0"/>
              <a:t>：</a:t>
            </a:r>
            <a:r>
              <a:rPr lang="en-US" altLang="zh-CN" sz="2599" dirty="0"/>
              <a:t>can be reclaimed immediately.</a:t>
            </a:r>
          </a:p>
        </p:txBody>
      </p:sp>
    </p:spTree>
    <p:extLst>
      <p:ext uri="{BB962C8B-B14F-4D97-AF65-F5344CB8AC3E}">
        <p14:creationId xmlns:p14="http://schemas.microsoft.com/office/powerpoint/2010/main" val="201339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eaLnBrk="0" hangingPunct="0">
              <a:defRPr sz="2400">
                <a:solidFill>
                  <a:schemeClr val="tx1"/>
                </a:solidFill>
                <a:latin typeface="Times New Roman" panose="02020603050405020304" pitchFamily="18" charset="0"/>
              </a:defRPr>
            </a:lvl1pPr>
            <a:lvl2pPr marL="742801" indent="-285693" eaLnBrk="0" hangingPunct="0">
              <a:defRPr sz="2400">
                <a:solidFill>
                  <a:schemeClr val="tx1"/>
                </a:solidFill>
                <a:latin typeface="Times New Roman" panose="02020603050405020304" pitchFamily="18" charset="0"/>
              </a:defRPr>
            </a:lvl2pPr>
            <a:lvl3pPr marL="1142771" indent="-228554" eaLnBrk="0" hangingPunct="0">
              <a:defRPr sz="2400">
                <a:solidFill>
                  <a:schemeClr val="tx1"/>
                </a:solidFill>
                <a:latin typeface="Times New Roman" panose="02020603050405020304" pitchFamily="18" charset="0"/>
              </a:defRPr>
            </a:lvl3pPr>
            <a:lvl4pPr marL="1599880" indent="-228554" eaLnBrk="0" hangingPunct="0">
              <a:defRPr sz="2400">
                <a:solidFill>
                  <a:schemeClr val="tx1"/>
                </a:solidFill>
                <a:latin typeface="Times New Roman" panose="02020603050405020304" pitchFamily="18" charset="0"/>
              </a:defRPr>
            </a:lvl4pPr>
            <a:lvl5pPr marL="2056989" indent="-228554" eaLnBrk="0" hangingPunct="0">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2BB930-E81B-4B2E-B90C-1C81FFE99658}" type="slidenum">
              <a:rPr lang="zh-CN" altLang="en-US" sz="1400">
                <a:solidFill>
                  <a:prstClr val="black"/>
                </a:solidFill>
                <a:cs typeface="Times New Roman" panose="02020603050405020304" pitchFamily="18" charset="0"/>
              </a:rPr>
              <a:pPr eaLnBrk="1" hangingPunct="1"/>
              <a:t>21</a:t>
            </a:fld>
            <a:endParaRPr lang="en-US" altLang="zh-CN" sz="1400">
              <a:solidFill>
                <a:prstClr val="black"/>
              </a:solidFill>
              <a:cs typeface="Times New Roman" panose="02020603050405020304" pitchFamily="18" charset="0"/>
            </a:endParaRPr>
          </a:p>
        </p:txBody>
      </p:sp>
      <p:sp>
        <p:nvSpPr>
          <p:cNvPr id="26627" name="Rectangle 2"/>
          <p:cNvSpPr>
            <a:spLocks noGrp="1" noChangeArrowheads="1"/>
          </p:cNvSpPr>
          <p:nvPr>
            <p:ph type="title"/>
          </p:nvPr>
        </p:nvSpPr>
        <p:spPr>
          <a:xfrm>
            <a:off x="629445" y="155816"/>
            <a:ext cx="7886701" cy="1060810"/>
          </a:xfrm>
        </p:spPr>
        <p:txBody>
          <a:bodyPr>
            <a:normAutofit/>
          </a:bodyPr>
          <a:lstStyle/>
          <a:p>
            <a:pPr algn="ctr" eaLnBrk="1" hangingPunct="1"/>
            <a:r>
              <a:rPr lang="en-US" altLang="zh-CN" sz="3799" b="1" dirty="0"/>
              <a:t>Page Replacement Algorithm</a:t>
            </a:r>
            <a:endParaRPr lang="zh-CN" altLang="en-US" sz="3799" b="1" dirty="0"/>
          </a:p>
        </p:txBody>
      </p:sp>
      <p:sp>
        <p:nvSpPr>
          <p:cNvPr id="26628" name="Rectangle 3"/>
          <p:cNvSpPr>
            <a:spLocks noGrp="1" noChangeArrowheads="1"/>
          </p:cNvSpPr>
          <p:nvPr>
            <p:ph type="body" idx="1"/>
          </p:nvPr>
        </p:nvSpPr>
        <p:spPr>
          <a:xfrm>
            <a:off x="568508" y="1315939"/>
            <a:ext cx="8148053" cy="4647393"/>
          </a:xfrm>
        </p:spPr>
        <p:txBody>
          <a:bodyPr>
            <a:normAutofit/>
          </a:bodyPr>
          <a:lstStyle/>
          <a:p>
            <a:pPr>
              <a:lnSpc>
                <a:spcPct val="100000"/>
              </a:lnSpc>
              <a:buFont typeface="Wingdings" panose="05000000000000000000" pitchFamily="2" charset="2"/>
              <a:buChar char="l"/>
            </a:pPr>
            <a:r>
              <a:rPr lang="en-US" altLang="zh-CN" sz="2400" dirty="0"/>
              <a:t>Uses an enhanced LRU algorithm, maintaining two flags per page: active/inactive, and referenced or not.</a:t>
            </a:r>
          </a:p>
          <a:p>
            <a:pPr>
              <a:lnSpc>
                <a:spcPct val="100000"/>
              </a:lnSpc>
              <a:buFont typeface="Wingdings" panose="05000000000000000000" pitchFamily="2" charset="2"/>
              <a:buChar char="l"/>
            </a:pPr>
            <a:r>
              <a:rPr lang="en-US" altLang="zh-CN" sz="2400" dirty="0"/>
              <a:t>In the first scan, the reference bits of pages are cleared. If during the second scan, the page is referenced it is moved to a state that is less likely to be reclaimed. Otherwise, the page is moved to a state that is more likely to be reclaimed.</a:t>
            </a:r>
            <a:endParaRPr lang="zh-CN" altLang="en-US" sz="2400" dirty="0"/>
          </a:p>
          <a:p>
            <a:pPr>
              <a:lnSpc>
                <a:spcPct val="100000"/>
              </a:lnSpc>
              <a:buFont typeface="Wingdings" panose="05000000000000000000" pitchFamily="2" charset="2"/>
              <a:buChar char="l"/>
            </a:pPr>
            <a:endParaRPr lang="en-US" altLang="zh-CN" sz="2599" dirty="0"/>
          </a:p>
        </p:txBody>
      </p:sp>
      <p:pic>
        <p:nvPicPr>
          <p:cNvPr id="3" name="图片 2">
            <a:extLst>
              <a:ext uri="{FF2B5EF4-FFF2-40B4-BE49-F238E27FC236}">
                <a16:creationId xmlns:a16="http://schemas.microsoft.com/office/drawing/2014/main" id="{AD69FD2A-E45A-477C-8333-B7F5B96778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6733" y="3687908"/>
            <a:ext cx="3797328" cy="2979794"/>
          </a:xfrm>
          <a:prstGeom prst="rect">
            <a:avLst/>
          </a:prstGeom>
        </p:spPr>
      </p:pic>
    </p:spTree>
    <p:extLst>
      <p:ext uri="{BB962C8B-B14F-4D97-AF65-F5344CB8AC3E}">
        <p14:creationId xmlns:p14="http://schemas.microsoft.com/office/powerpoint/2010/main" val="4059512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0052E64-AFB8-45BE-A73F-A8A044F81DD4}"/>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When Linux implements virtual address translation, it adopts () level page table.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98FAAC20-4F1D-4241-8CF7-C08BF127D86C}"/>
              </a:ext>
            </a:extLst>
          </p:cNvPr>
          <p:cNvSpPr txBox="1"/>
          <p:nvPr>
            <p:custDataLst>
              <p:tags r:id="rId3"/>
            </p:custDataLst>
          </p:nvPr>
        </p:nvSpPr>
        <p:spPr>
          <a:xfrm>
            <a:off x="1829117" y="2522296"/>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A92B12F0-10C2-4041-BC1D-7EDB1DE10888}"/>
              </a:ext>
            </a:extLst>
          </p:cNvPr>
          <p:cNvSpPr txBox="1"/>
          <p:nvPr>
            <p:custDataLst>
              <p:tags r:id="rId4"/>
            </p:custDataLst>
          </p:nvPr>
        </p:nvSpPr>
        <p:spPr>
          <a:xfrm>
            <a:off x="1829117" y="3379546"/>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48A57BD-1D23-4FD2-B15D-66A01ADB64DC}"/>
              </a:ext>
            </a:extLst>
          </p:cNvPr>
          <p:cNvSpPr txBox="1"/>
          <p:nvPr>
            <p:custDataLst>
              <p:tags r:id="rId5"/>
            </p:custDataLst>
          </p:nvPr>
        </p:nvSpPr>
        <p:spPr>
          <a:xfrm>
            <a:off x="1829117" y="4236796"/>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FBEB5B5-2227-4968-A9E0-2695DD8C704D}"/>
              </a:ext>
            </a:extLst>
          </p:cNvPr>
          <p:cNvSpPr txBox="1"/>
          <p:nvPr>
            <p:custDataLst>
              <p:tags r:id="rId6"/>
            </p:custDataLst>
          </p:nvPr>
        </p:nvSpPr>
        <p:spPr>
          <a:xfrm>
            <a:off x="1829117" y="5094046"/>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55EC9D36-5841-4BBE-9F13-A277B49EE49E}"/>
              </a:ext>
            </a:extLst>
          </p:cNvPr>
          <p:cNvSpPr>
            <a:spLocks noChangeAspect="1"/>
          </p:cNvSpPr>
          <p:nvPr>
            <p:custDataLst>
              <p:tags r:id="rId7"/>
            </p:custDataLst>
          </p:nvPr>
        </p:nvSpPr>
        <p:spPr>
          <a:xfrm>
            <a:off x="1114663" y="258658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09B3C3F-66BC-49A5-9381-6969085BA280}"/>
              </a:ext>
            </a:extLst>
          </p:cNvPr>
          <p:cNvSpPr>
            <a:spLocks noChangeAspect="1"/>
          </p:cNvSpPr>
          <p:nvPr>
            <p:custDataLst>
              <p:tags r:id="rId8"/>
            </p:custDataLst>
          </p:nvPr>
        </p:nvSpPr>
        <p:spPr>
          <a:xfrm>
            <a:off x="1114663" y="344383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94B6A51-6F7B-45C5-80B9-F805513901B9}"/>
              </a:ext>
            </a:extLst>
          </p:cNvPr>
          <p:cNvSpPr>
            <a:spLocks noChangeAspect="1"/>
          </p:cNvSpPr>
          <p:nvPr>
            <p:custDataLst>
              <p:tags r:id="rId9"/>
            </p:custDataLst>
          </p:nvPr>
        </p:nvSpPr>
        <p:spPr>
          <a:xfrm>
            <a:off x="1114663" y="430108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BF247C0-642E-42CF-9295-1C29923083C5}"/>
              </a:ext>
            </a:extLst>
          </p:cNvPr>
          <p:cNvSpPr>
            <a:spLocks noChangeAspect="1"/>
          </p:cNvSpPr>
          <p:nvPr>
            <p:custDataLst>
              <p:tags r:id="rId10"/>
            </p:custDataLst>
          </p:nvPr>
        </p:nvSpPr>
        <p:spPr>
          <a:xfrm>
            <a:off x="1114663" y="515833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8213CD2-1855-436E-B760-720D267E6A74}"/>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2EBB723-52D7-4E86-A633-69FA085E42D8}"/>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0DA18E4B-14CD-46B0-BB53-F4B96296A61F}"/>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2AEECCA-2B34-4A80-BB3A-E22DA8C47D48}"/>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CEC66C2D-6D62-47B4-B403-AA7807E68FC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1BF0C2A-0FCC-4A3B-831E-7D47496B027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0B343E4-7799-4F96-A3D7-BA6CD6C3976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917815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a:extLst>
              <a:ext uri="{FF2B5EF4-FFF2-40B4-BE49-F238E27FC236}">
                <a16:creationId xmlns:a16="http://schemas.microsoft.com/office/drawing/2014/main" id="{EFD4F69F-42CF-47C0-BBA2-3B1E9688C2C0}"/>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FB93BFAF-CCEC-4FF2-9841-4C0992CB24C8}" type="slidenum">
              <a:rPr lang="zh-CN" altLang="en-US" sz="1400">
                <a:cs typeface="Times New Roman" panose="02020603050405020304" pitchFamily="18" charset="0"/>
              </a:rPr>
              <a:pPr/>
              <a:t>23</a:t>
            </a:fld>
            <a:endParaRPr lang="en-US" altLang="zh-CN" sz="1400">
              <a:cs typeface="Times New Roman" panose="02020603050405020304" pitchFamily="18" charset="0"/>
            </a:endParaRPr>
          </a:p>
        </p:txBody>
      </p:sp>
      <p:sp>
        <p:nvSpPr>
          <p:cNvPr id="59395" name="Rectangle 2">
            <a:extLst>
              <a:ext uri="{FF2B5EF4-FFF2-40B4-BE49-F238E27FC236}">
                <a16:creationId xmlns:a16="http://schemas.microsoft.com/office/drawing/2014/main" id="{1F7609AA-605E-431F-88AA-C77EE5759BEC}"/>
              </a:ext>
            </a:extLst>
          </p:cNvPr>
          <p:cNvSpPr>
            <a:spLocks noGrp="1" noChangeArrowheads="1"/>
          </p:cNvSpPr>
          <p:nvPr>
            <p:ph type="title"/>
          </p:nvPr>
        </p:nvSpPr>
        <p:spPr>
          <a:xfrm>
            <a:off x="629443" y="137097"/>
            <a:ext cx="8055348" cy="1325333"/>
          </a:xfrm>
        </p:spPr>
        <p:txBody>
          <a:bodyPr>
            <a:normAutofit/>
          </a:bodyPr>
          <a:lstStyle/>
          <a:p>
            <a:pPr algn="ctr" eaLnBrk="1" hangingPunct="1"/>
            <a:r>
              <a:rPr lang="en-US" altLang="zh-CN" sz="3799" b="1" dirty="0"/>
              <a:t>Linux I/O</a:t>
            </a:r>
          </a:p>
        </p:txBody>
      </p:sp>
      <p:sp>
        <p:nvSpPr>
          <p:cNvPr id="59396" name="Rectangle 3">
            <a:extLst>
              <a:ext uri="{FF2B5EF4-FFF2-40B4-BE49-F238E27FC236}">
                <a16:creationId xmlns:a16="http://schemas.microsoft.com/office/drawing/2014/main" id="{8889C790-0A52-4E27-8A37-8A2381C4AE7E}"/>
              </a:ext>
            </a:extLst>
          </p:cNvPr>
          <p:cNvSpPr>
            <a:spLocks noGrp="1" noChangeArrowheads="1"/>
          </p:cNvSpPr>
          <p:nvPr>
            <p:ph type="body" idx="1"/>
          </p:nvPr>
        </p:nvSpPr>
        <p:spPr>
          <a:xfrm>
            <a:off x="629443" y="1399336"/>
            <a:ext cx="8262954" cy="5321569"/>
          </a:xfrm>
        </p:spPr>
        <p:txBody>
          <a:bodyPr>
            <a:normAutofit/>
          </a:bodyPr>
          <a:lstStyle/>
          <a:p>
            <a:pPr eaLnBrk="1" hangingPunct="1">
              <a:buFont typeface="Wingdings" panose="05000000000000000000" pitchFamily="2" charset="2"/>
              <a:buChar char="l"/>
            </a:pPr>
            <a:r>
              <a:rPr lang="en-US" altLang="zh-CN" sz="2799" dirty="0"/>
              <a:t>Linux integrates devices into the file system as what are called </a:t>
            </a:r>
            <a:r>
              <a:rPr lang="en-US" altLang="zh-CN" sz="2799" b="1" dirty="0">
                <a:solidFill>
                  <a:srgbClr val="FF0000"/>
                </a:solidFill>
              </a:rPr>
              <a:t>special files</a:t>
            </a:r>
            <a:r>
              <a:rPr lang="en-US" altLang="zh-CN" sz="2799" dirty="0"/>
              <a:t>.</a:t>
            </a:r>
          </a:p>
          <a:p>
            <a:pPr eaLnBrk="1" hangingPunct="1">
              <a:buFont typeface="Wingdings" panose="05000000000000000000" pitchFamily="2" charset="2"/>
              <a:buChar char="ü"/>
            </a:pPr>
            <a:r>
              <a:rPr lang="en-US" altLang="zh-CN" sz="2400" b="1" dirty="0"/>
              <a:t>Block special files</a:t>
            </a:r>
            <a:r>
              <a:rPr lang="en-US" altLang="zh-CN" sz="2400" dirty="0"/>
              <a:t>—magnetic</a:t>
            </a:r>
            <a:r>
              <a:rPr lang="zh-CN" altLang="en-US" sz="2400" dirty="0"/>
              <a:t> </a:t>
            </a:r>
            <a:r>
              <a:rPr lang="en-US" altLang="zh-CN" sz="2400" dirty="0"/>
              <a:t>disks,</a:t>
            </a:r>
            <a:r>
              <a:rPr lang="zh-CN" altLang="en-US" sz="2400" dirty="0"/>
              <a:t> </a:t>
            </a:r>
            <a:r>
              <a:rPr lang="en-US" altLang="zh-CN" sz="2400" dirty="0"/>
              <a:t>etc.</a:t>
            </a:r>
            <a:endParaRPr lang="zh-CN" altLang="en-US" sz="2400" dirty="0"/>
          </a:p>
          <a:p>
            <a:pPr eaLnBrk="1" hangingPunct="1">
              <a:buFont typeface="Wingdings" panose="05000000000000000000" pitchFamily="2" charset="2"/>
              <a:buChar char="ü"/>
            </a:pPr>
            <a:r>
              <a:rPr lang="en-US" altLang="zh-CN" sz="2400" b="1" dirty="0"/>
              <a:t>Character special files</a:t>
            </a:r>
            <a:r>
              <a:rPr lang="en-US" altLang="zh-CN" sz="2400" dirty="0"/>
              <a:t>—keyboards,</a:t>
            </a:r>
            <a:r>
              <a:rPr lang="zh-CN" altLang="en-US" sz="2400" dirty="0"/>
              <a:t> </a:t>
            </a:r>
            <a:r>
              <a:rPr lang="en-US" altLang="zh-CN" sz="2400" dirty="0"/>
              <a:t>printers, mice, etc.</a:t>
            </a:r>
          </a:p>
          <a:p>
            <a:pPr marL="0" indent="0" eaLnBrk="1" hangingPunct="1">
              <a:buNone/>
            </a:pPr>
            <a:endParaRPr lang="en-US" altLang="zh-CN" sz="2400" dirty="0"/>
          </a:p>
        </p:txBody>
      </p:sp>
      <p:graphicFrame>
        <p:nvGraphicFramePr>
          <p:cNvPr id="5" name="对象 4">
            <a:extLst>
              <a:ext uri="{FF2B5EF4-FFF2-40B4-BE49-F238E27FC236}">
                <a16:creationId xmlns:a16="http://schemas.microsoft.com/office/drawing/2014/main" id="{8226B4E3-FDA8-4CBA-B6F7-248786DCDB1C}"/>
              </a:ext>
            </a:extLst>
          </p:cNvPr>
          <p:cNvGraphicFramePr>
            <a:graphicFrameLocks noChangeAspect="1"/>
          </p:cNvGraphicFramePr>
          <p:nvPr/>
        </p:nvGraphicFramePr>
        <p:xfrm>
          <a:off x="1313644" y="3181143"/>
          <a:ext cx="6356346" cy="2643511"/>
        </p:xfrm>
        <a:graphic>
          <a:graphicData uri="http://schemas.openxmlformats.org/presentationml/2006/ole">
            <mc:AlternateContent xmlns:mc="http://schemas.openxmlformats.org/markup-compatibility/2006">
              <mc:Choice xmlns:v="urn:schemas-microsoft-com:vml" Requires="v">
                <p:oleObj spid="_x0000_s1035" name="Visio" r:id="rId4" imgW="9582054" imgH="3986212" progId="Visio.Drawing.15">
                  <p:embed/>
                </p:oleObj>
              </mc:Choice>
              <mc:Fallback>
                <p:oleObj name="Visio" r:id="rId4" imgW="9582054" imgH="3986212" progId="Visio.Drawing.15">
                  <p:embed/>
                  <p:pic>
                    <p:nvPicPr>
                      <p:cNvPr id="5" name="对象 4">
                        <a:extLst>
                          <a:ext uri="{FF2B5EF4-FFF2-40B4-BE49-F238E27FC236}">
                            <a16:creationId xmlns:a16="http://schemas.microsoft.com/office/drawing/2014/main" id="{8226B4E3-FDA8-4CBA-B6F7-248786DCDB1C}"/>
                          </a:ext>
                        </a:extLst>
                      </p:cNvPr>
                      <p:cNvPicPr/>
                      <p:nvPr/>
                    </p:nvPicPr>
                    <p:blipFill>
                      <a:blip r:embed="rId5"/>
                      <a:stretch>
                        <a:fillRect/>
                      </a:stretch>
                    </p:blipFill>
                    <p:spPr>
                      <a:xfrm>
                        <a:off x="1313644" y="3181143"/>
                        <a:ext cx="6356346" cy="2643511"/>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5F90534B-E4C1-40A4-B0B0-97758456495E}"/>
              </a:ext>
            </a:extLst>
          </p:cNvPr>
          <p:cNvSpPr txBox="1"/>
          <p:nvPr/>
        </p:nvSpPr>
        <p:spPr>
          <a:xfrm>
            <a:off x="4477779" y="6111329"/>
            <a:ext cx="1185900" cy="338554"/>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printer</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E20CC62-96B3-4D54-A745-82BAD4708FCC}"/>
              </a:ext>
            </a:extLst>
          </p:cNvPr>
          <p:cNvSpPr txBox="1"/>
          <p:nvPr/>
        </p:nvSpPr>
        <p:spPr>
          <a:xfrm>
            <a:off x="2309418" y="5949005"/>
            <a:ext cx="966893" cy="584775"/>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SATA hard disk</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2190889-8B0E-4B1B-B764-DAEFE6778783}"/>
              </a:ext>
            </a:extLst>
          </p:cNvPr>
          <p:cNvSpPr txBox="1"/>
          <p:nvPr/>
        </p:nvSpPr>
        <p:spPr>
          <a:xfrm>
            <a:off x="3436175" y="5989119"/>
            <a:ext cx="1007036" cy="584775"/>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USB</a:t>
            </a:r>
            <a:r>
              <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flash</a:t>
            </a:r>
            <a:r>
              <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disk</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55660D8-4D6E-4801-BA41-4CFBF92EA59B}"/>
              </a:ext>
            </a:extLst>
          </p:cNvPr>
          <p:cNvSpPr txBox="1"/>
          <p:nvPr/>
        </p:nvSpPr>
        <p:spPr>
          <a:xfrm>
            <a:off x="1131130" y="5953815"/>
            <a:ext cx="1138772" cy="584775"/>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IDE hard disk</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4B75ED41-4082-4984-BE5F-BD72FCA93B12}"/>
              </a:ext>
            </a:extLst>
          </p:cNvPr>
          <p:cNvSpPr txBox="1"/>
          <p:nvPr/>
        </p:nvSpPr>
        <p:spPr>
          <a:xfrm>
            <a:off x="5552592" y="6094293"/>
            <a:ext cx="1138772" cy="338554"/>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mouse</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5490C3CA-4CE0-4408-8FF0-BB9979C775F1}"/>
              </a:ext>
            </a:extLst>
          </p:cNvPr>
          <p:cNvSpPr txBox="1"/>
          <p:nvPr/>
        </p:nvSpPr>
        <p:spPr>
          <a:xfrm>
            <a:off x="6588440" y="6094293"/>
            <a:ext cx="1410782" cy="338554"/>
          </a:xfrm>
          <a:prstGeom prst="rect">
            <a:avLst/>
          </a:prstGeom>
          <a:noFill/>
        </p:spPr>
        <p:txBody>
          <a:bodyPr wrap="square" rtlCol="0">
            <a:spAutoFit/>
          </a:bodyPr>
          <a:lstStyle/>
          <a:p>
            <a:pPr algn="ctr" defTabSz="914217">
              <a:defRPr/>
            </a:pPr>
            <a:r>
              <a:rPr lang="en-US" altLang="zh-CN"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CD-ROM</a:t>
            </a:r>
            <a:endParaRPr lang="zh-CN" altLang="en-US" sz="16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4132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a:extLst>
              <a:ext uri="{FF2B5EF4-FFF2-40B4-BE49-F238E27FC236}">
                <a16:creationId xmlns:a16="http://schemas.microsoft.com/office/drawing/2014/main" id="{D72294B2-3833-4D07-80CB-9702665FFB06}"/>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A3C08CF1-4FBA-4187-9D1C-4A07FD42D408}" type="slidenum">
              <a:rPr lang="zh-CN" altLang="en-US" sz="1400"/>
              <a:pPr/>
              <a:t>24</a:t>
            </a:fld>
            <a:endParaRPr lang="en-US" altLang="zh-CN" sz="1400"/>
          </a:p>
        </p:txBody>
      </p:sp>
      <p:sp>
        <p:nvSpPr>
          <p:cNvPr id="65539" name="Rectangle 2">
            <a:extLst>
              <a:ext uri="{FF2B5EF4-FFF2-40B4-BE49-F238E27FC236}">
                <a16:creationId xmlns:a16="http://schemas.microsoft.com/office/drawing/2014/main" id="{83DE4FE0-968D-45BA-8B1A-FB510A2B66D6}"/>
              </a:ext>
            </a:extLst>
          </p:cNvPr>
          <p:cNvSpPr>
            <a:spLocks noGrp="1" noChangeArrowheads="1"/>
          </p:cNvSpPr>
          <p:nvPr>
            <p:ph type="title"/>
          </p:nvPr>
        </p:nvSpPr>
        <p:spPr>
          <a:xfrm>
            <a:off x="629445" y="137097"/>
            <a:ext cx="7886701" cy="1325333"/>
          </a:xfrm>
        </p:spPr>
        <p:txBody>
          <a:bodyPr>
            <a:normAutofit/>
          </a:bodyPr>
          <a:lstStyle/>
          <a:p>
            <a:pPr algn="ctr" eaLnBrk="1" hangingPunct="1"/>
            <a:r>
              <a:rPr lang="en-US" altLang="zh-CN" sz="3799" b="1" dirty="0"/>
              <a:t>Input/Output System Calls in Linux</a:t>
            </a:r>
            <a:endParaRPr lang="zh-CN" altLang="en-US" sz="3799" b="1" dirty="0"/>
          </a:p>
        </p:txBody>
      </p:sp>
      <p:sp>
        <p:nvSpPr>
          <p:cNvPr id="65540" name="Rectangle 3">
            <a:extLst>
              <a:ext uri="{FF2B5EF4-FFF2-40B4-BE49-F238E27FC236}">
                <a16:creationId xmlns:a16="http://schemas.microsoft.com/office/drawing/2014/main" id="{97B24D68-B35A-4BC7-9C53-404A03C3F12D}"/>
              </a:ext>
            </a:extLst>
          </p:cNvPr>
          <p:cNvSpPr>
            <a:spLocks noGrp="1" noChangeArrowheads="1"/>
          </p:cNvSpPr>
          <p:nvPr>
            <p:ph type="body" idx="1"/>
          </p:nvPr>
        </p:nvSpPr>
        <p:spPr>
          <a:xfrm>
            <a:off x="145764" y="5874971"/>
            <a:ext cx="9142413" cy="787472"/>
          </a:xfrm>
        </p:spPr>
        <p:txBody>
          <a:bodyPr/>
          <a:lstStyle/>
          <a:p>
            <a:pPr algn="ctr" eaLnBrk="1" hangingPunct="1">
              <a:buFontTx/>
              <a:buNone/>
            </a:pPr>
            <a:r>
              <a:rPr lang="en-US" altLang="zh-CN" dirty="0"/>
              <a:t>The main POSIX calls for managing the terminal</a:t>
            </a:r>
            <a:endParaRPr lang="zh-CN" altLang="en-US" dirty="0"/>
          </a:p>
        </p:txBody>
      </p:sp>
      <p:pic>
        <p:nvPicPr>
          <p:cNvPr id="65541" name="Picture 4">
            <a:extLst>
              <a:ext uri="{FF2B5EF4-FFF2-40B4-BE49-F238E27FC236}">
                <a16:creationId xmlns:a16="http://schemas.microsoft.com/office/drawing/2014/main" id="{18C2368E-46E4-45CC-8641-D47577452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041" y="3222844"/>
            <a:ext cx="6095603" cy="248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29443" y="1367701"/>
            <a:ext cx="7886700" cy="1815369"/>
          </a:xfrm>
          <a:prstGeom prst="rect">
            <a:avLst/>
          </a:prstGeom>
          <a:noFill/>
        </p:spPr>
        <p:txBody>
          <a:bodyPr wrap="square" rtlCol="0">
            <a:spAutoFit/>
          </a:bodyPr>
          <a:lstStyle/>
          <a:p>
            <a:pPr marL="342831" indent="-342831">
              <a:buFont typeface="Wingdings" panose="05000000000000000000" pitchFamily="2" charset="2"/>
              <a:buChar char="l"/>
            </a:pPr>
            <a:r>
              <a:rPr lang="en-US" altLang="zh-CN" sz="2799" dirty="0">
                <a:latin typeface="Times New Roman" panose="02020603050405020304" pitchFamily="18" charset="0"/>
                <a:ea typeface="华文中宋" panose="02010600040101010101" pitchFamily="2" charset="-122"/>
                <a:cs typeface="Times New Roman" panose="02020603050405020304" pitchFamily="18" charset="0"/>
              </a:rPr>
              <a:t>Each I/O device in a Linux system generally has a special file associated with it. Most I/O can be done by just using the proper file.</a:t>
            </a:r>
          </a:p>
          <a:p>
            <a:pPr marL="342831" indent="-342831">
              <a:buFont typeface="Wingdings" panose="05000000000000000000" pitchFamily="2" charset="2"/>
              <a:buChar char="l"/>
            </a:pPr>
            <a:r>
              <a:rPr lang="en-US" altLang="zh-CN" sz="2799" dirty="0">
                <a:latin typeface="Times New Roman" panose="02020603050405020304" pitchFamily="18" charset="0"/>
                <a:ea typeface="华文中宋" panose="02010600040101010101" pitchFamily="2" charset="-122"/>
                <a:cs typeface="Times New Roman" panose="02020603050405020304" pitchFamily="18" charset="0"/>
              </a:rPr>
              <a:t>Some special files require special POSIX calls.</a:t>
            </a:r>
          </a:p>
        </p:txBody>
      </p:sp>
    </p:spTree>
    <p:extLst>
      <p:ext uri="{BB962C8B-B14F-4D97-AF65-F5344CB8AC3E}">
        <p14:creationId xmlns:p14="http://schemas.microsoft.com/office/powerpoint/2010/main" val="346066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a:extLst>
              <a:ext uri="{FF2B5EF4-FFF2-40B4-BE49-F238E27FC236}">
                <a16:creationId xmlns:a16="http://schemas.microsoft.com/office/drawing/2014/main" id="{F5C89DB3-1AAE-4F00-9F0A-47C9B1633383}"/>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E9212C0D-CB66-45BE-A849-1957D6D56C75}" type="slidenum">
              <a:rPr lang="zh-CN" altLang="en-US" sz="1400"/>
              <a:pPr/>
              <a:t>25</a:t>
            </a:fld>
            <a:endParaRPr lang="en-US" altLang="zh-CN" sz="1400"/>
          </a:p>
        </p:txBody>
      </p:sp>
      <p:sp>
        <p:nvSpPr>
          <p:cNvPr id="67587" name="Rectangle 2">
            <a:extLst>
              <a:ext uri="{FF2B5EF4-FFF2-40B4-BE49-F238E27FC236}">
                <a16:creationId xmlns:a16="http://schemas.microsoft.com/office/drawing/2014/main" id="{2EF0BE67-F910-4E16-94DC-FCA5FE386217}"/>
              </a:ext>
            </a:extLst>
          </p:cNvPr>
          <p:cNvSpPr>
            <a:spLocks noGrp="1" noChangeArrowheads="1"/>
          </p:cNvSpPr>
          <p:nvPr>
            <p:ph type="title"/>
          </p:nvPr>
        </p:nvSpPr>
        <p:spPr>
          <a:xfrm>
            <a:off x="794" y="137097"/>
            <a:ext cx="9144000" cy="1325333"/>
          </a:xfrm>
        </p:spPr>
        <p:txBody>
          <a:bodyPr>
            <a:normAutofit/>
          </a:bodyPr>
          <a:lstStyle/>
          <a:p>
            <a:pPr algn="ctr" eaLnBrk="1" hangingPunct="1"/>
            <a:r>
              <a:rPr lang="en-US" altLang="zh-CN" sz="3600" b="1" dirty="0"/>
              <a:t>Implementation of </a:t>
            </a:r>
            <a:r>
              <a:rPr lang="en-US" altLang="zh-CN" sz="3600" b="1" dirty="0" err="1"/>
              <a:t>Input/Output</a:t>
            </a:r>
            <a:r>
              <a:rPr lang="en-US" altLang="zh-CN" sz="3600" b="1" dirty="0"/>
              <a:t> in Linux</a:t>
            </a:r>
          </a:p>
        </p:txBody>
      </p:sp>
      <p:sp>
        <p:nvSpPr>
          <p:cNvPr id="67588" name="Rectangle 3">
            <a:extLst>
              <a:ext uri="{FF2B5EF4-FFF2-40B4-BE49-F238E27FC236}">
                <a16:creationId xmlns:a16="http://schemas.microsoft.com/office/drawing/2014/main" id="{A093465A-D445-4CB0-9B68-93056918DF05}"/>
              </a:ext>
            </a:extLst>
          </p:cNvPr>
          <p:cNvSpPr>
            <a:spLocks noGrp="1" noChangeArrowheads="1"/>
          </p:cNvSpPr>
          <p:nvPr>
            <p:ph type="body" idx="1"/>
          </p:nvPr>
        </p:nvSpPr>
        <p:spPr>
          <a:xfrm>
            <a:off x="628759" y="6030724"/>
            <a:ext cx="7952668" cy="390368"/>
          </a:xfrm>
        </p:spPr>
        <p:txBody>
          <a:bodyPr>
            <a:normAutofit/>
          </a:bodyPr>
          <a:lstStyle/>
          <a:p>
            <a:pPr algn="ctr" eaLnBrk="1" hangingPunct="1">
              <a:buFontTx/>
              <a:buNone/>
            </a:pPr>
            <a:r>
              <a:rPr lang="en-US" altLang="zh-CN" dirty="0">
                <a:latin typeface="Times New Roman" panose="02020603050405020304" pitchFamily="18" charset="0"/>
                <a:cs typeface="Times New Roman" panose="02020603050405020304" pitchFamily="18" charset="0"/>
              </a:rPr>
              <a:t>Some of the file operations supported for typical character devices</a:t>
            </a:r>
          </a:p>
        </p:txBody>
      </p:sp>
      <p:pic>
        <p:nvPicPr>
          <p:cNvPr id="67589" name="Picture 4">
            <a:extLst>
              <a:ext uri="{FF2B5EF4-FFF2-40B4-BE49-F238E27FC236}">
                <a16:creationId xmlns:a16="http://schemas.microsoft.com/office/drawing/2014/main" id="{249B1459-0230-4C0A-A34D-439683F3A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916" y="4091289"/>
            <a:ext cx="6922938" cy="177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a:extLst>
              <a:ext uri="{FF2B5EF4-FFF2-40B4-BE49-F238E27FC236}">
                <a16:creationId xmlns:a16="http://schemas.microsoft.com/office/drawing/2014/main" id="{A093465A-D445-4CB0-9B68-93056918DF05}"/>
              </a:ext>
            </a:extLst>
          </p:cNvPr>
          <p:cNvSpPr txBox="1">
            <a:spLocks noChangeArrowheads="1"/>
          </p:cNvSpPr>
          <p:nvPr/>
        </p:nvSpPr>
        <p:spPr>
          <a:xfrm>
            <a:off x="408287" y="1426269"/>
            <a:ext cx="8273361" cy="2665019"/>
          </a:xfrm>
          <a:prstGeom prst="rect">
            <a:avLst/>
          </a:prstGeom>
        </p:spPr>
        <p:txBody>
          <a:bodyPr vert="horz" lIns="91424" tIns="45712" rIns="91424" bIns="45712" rtlCol="0">
            <a:normAutofit fontScale="92500" lnSpcReduction="10000"/>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3200" dirty="0"/>
              <a:t>Each special file is associated with a device driver that handles the corresponding device.</a:t>
            </a:r>
            <a:endParaRPr lang="zh-CN" altLang="en-US" sz="3200" dirty="0"/>
          </a:p>
          <a:p>
            <a:pPr marL="514350" indent="-514350">
              <a:buFont typeface="+mj-ea"/>
              <a:buAutoNum type="circleNumDbPlain"/>
            </a:pPr>
            <a:r>
              <a:rPr lang="en-US" altLang="zh-CN" sz="2400" b="1" dirty="0"/>
              <a:t>Major</a:t>
            </a:r>
            <a:r>
              <a:rPr lang="zh-CN" altLang="en-US" sz="2400" b="1" dirty="0"/>
              <a:t> </a:t>
            </a:r>
            <a:r>
              <a:rPr lang="en-US" altLang="zh-CN" sz="2400" b="1" dirty="0"/>
              <a:t>device</a:t>
            </a:r>
            <a:r>
              <a:rPr lang="zh-CN" altLang="en-US" sz="2400" b="1" dirty="0"/>
              <a:t> </a:t>
            </a:r>
            <a:r>
              <a:rPr lang="en-US" altLang="zh-CN" sz="2400" b="1" dirty="0"/>
              <a:t>number</a:t>
            </a:r>
            <a:r>
              <a:rPr lang="en-US" altLang="zh-CN" sz="2400" dirty="0"/>
              <a:t>——to identify the types of devices</a:t>
            </a:r>
          </a:p>
          <a:p>
            <a:pPr marL="514350" indent="-514350">
              <a:buFont typeface="+mj-ea"/>
              <a:buAutoNum type="circleNumDbPlain"/>
            </a:pPr>
            <a:r>
              <a:rPr lang="en-US" altLang="zh-CN" sz="2400" b="1" dirty="0"/>
              <a:t>Minor</a:t>
            </a:r>
            <a:r>
              <a:rPr lang="zh-CN" altLang="en-US" sz="2400" b="1" dirty="0"/>
              <a:t> </a:t>
            </a:r>
            <a:r>
              <a:rPr lang="en-US" altLang="zh-CN" sz="2400" b="1" dirty="0"/>
              <a:t>device number</a:t>
            </a:r>
            <a:r>
              <a:rPr lang="en-US" altLang="zh-CN" sz="2400" dirty="0"/>
              <a:t>——to identify devices of the same type</a:t>
            </a:r>
          </a:p>
          <a:p>
            <a:pPr algn="just">
              <a:buFont typeface="Wingdings" panose="05000000000000000000" pitchFamily="2" charset="2"/>
              <a:buChar char="l"/>
            </a:pPr>
            <a:r>
              <a:rPr lang="en-US" altLang="zh-CN" sz="2799" dirty="0"/>
              <a:t>The system indexes into the hash table of character devices to select the proper structure, then calls the corresponding function to have the work performed.</a:t>
            </a:r>
          </a:p>
        </p:txBody>
      </p:sp>
    </p:spTree>
    <p:extLst>
      <p:ext uri="{BB962C8B-B14F-4D97-AF65-F5344CB8AC3E}">
        <p14:creationId xmlns:p14="http://schemas.microsoft.com/office/powerpoint/2010/main" val="962627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6">
            <a:extLst>
              <a:ext uri="{FF2B5EF4-FFF2-40B4-BE49-F238E27FC236}">
                <a16:creationId xmlns:a16="http://schemas.microsoft.com/office/drawing/2014/main" id="{C2B67153-91E0-4494-8FA4-55EC1879A4A0}"/>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5F198DEC-7CBE-49FA-A578-B154483B3761}" type="slidenum">
              <a:rPr lang="zh-CN" altLang="en-US" sz="1400">
                <a:cs typeface="Times New Roman" panose="02020603050405020304" pitchFamily="18" charset="0"/>
              </a:rPr>
              <a:pPr/>
              <a:t>26</a:t>
            </a:fld>
            <a:endParaRPr lang="en-US" altLang="zh-CN" sz="1400">
              <a:cs typeface="Times New Roman" panose="02020603050405020304" pitchFamily="18" charset="0"/>
            </a:endParaRPr>
          </a:p>
        </p:txBody>
      </p:sp>
      <p:sp>
        <p:nvSpPr>
          <p:cNvPr id="73732" name="Rectangle 3">
            <a:extLst>
              <a:ext uri="{FF2B5EF4-FFF2-40B4-BE49-F238E27FC236}">
                <a16:creationId xmlns:a16="http://schemas.microsoft.com/office/drawing/2014/main" id="{309D945F-A14A-49E9-B901-B73A083ABE26}"/>
              </a:ext>
            </a:extLst>
          </p:cNvPr>
          <p:cNvSpPr>
            <a:spLocks noGrp="1" noChangeArrowheads="1"/>
          </p:cNvSpPr>
          <p:nvPr>
            <p:ph type="body" sz="half" idx="1"/>
          </p:nvPr>
        </p:nvSpPr>
        <p:spPr>
          <a:xfrm>
            <a:off x="71803" y="6141816"/>
            <a:ext cx="9144000" cy="579089"/>
          </a:xfrm>
        </p:spPr>
        <p:txBody>
          <a:bodyPr/>
          <a:lstStyle/>
          <a:p>
            <a:pPr algn="ctr" eaLnBrk="1" hangingPunct="1">
              <a:buFontTx/>
              <a:buNone/>
            </a:pPr>
            <a:r>
              <a:rPr lang="en-US" altLang="zh-CN" sz="2400" dirty="0"/>
              <a:t>Some important directories found in most Linux systems</a:t>
            </a:r>
            <a:endParaRPr lang="zh-CN" altLang="en-US" sz="2400" dirty="0"/>
          </a:p>
        </p:txBody>
      </p:sp>
      <p:graphicFrame>
        <p:nvGraphicFramePr>
          <p:cNvPr id="27685" name="Group 37">
            <a:extLst>
              <a:ext uri="{FF2B5EF4-FFF2-40B4-BE49-F238E27FC236}">
                <a16:creationId xmlns:a16="http://schemas.microsoft.com/office/drawing/2014/main" id="{0029247F-CAEF-460D-BD0F-96130EE7A0CF}"/>
              </a:ext>
            </a:extLst>
          </p:cNvPr>
          <p:cNvGraphicFramePr>
            <a:graphicFrameLocks noGrp="1"/>
          </p:cNvGraphicFramePr>
          <p:nvPr>
            <p:ph sz="half" idx="2"/>
          </p:nvPr>
        </p:nvGraphicFramePr>
        <p:xfrm>
          <a:off x="1669556" y="3398835"/>
          <a:ext cx="6035687" cy="2479686"/>
        </p:xfrm>
        <a:graphic>
          <a:graphicData uri="http://schemas.openxmlformats.org/drawingml/2006/table">
            <a:tbl>
              <a:tblPr/>
              <a:tblGrid>
                <a:gridCol w="2160747">
                  <a:extLst>
                    <a:ext uri="{9D8B030D-6E8A-4147-A177-3AD203B41FA5}">
                      <a16:colId xmlns:a16="http://schemas.microsoft.com/office/drawing/2014/main" val="3899858692"/>
                    </a:ext>
                  </a:extLst>
                </a:gridCol>
                <a:gridCol w="3874940">
                  <a:extLst>
                    <a:ext uri="{9D8B030D-6E8A-4147-A177-3AD203B41FA5}">
                      <a16:colId xmlns:a16="http://schemas.microsoft.com/office/drawing/2014/main" val="889623062"/>
                    </a:ext>
                  </a:extLst>
                </a:gridCol>
              </a:tblGrid>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Directory</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Contents</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530512"/>
                  </a:ext>
                </a:extLst>
              </a:tr>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bin</a:t>
                      </a: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Binary</a:t>
                      </a: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(executable) programs</a:t>
                      </a: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8114307"/>
                  </a:ext>
                </a:extLst>
              </a:tr>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dev</a:t>
                      </a: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Special files for I/O devices</a:t>
                      </a: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72948815"/>
                  </a:ext>
                </a:extLst>
              </a:tr>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etc</a:t>
                      </a: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Miscellaneous</a:t>
                      </a: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system</a:t>
                      </a: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files</a:t>
                      </a: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3275539"/>
                  </a:ext>
                </a:extLst>
              </a:tr>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lib</a:t>
                      </a: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Libraries</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5545453"/>
                  </a:ext>
                </a:extLst>
              </a:tr>
              <a:tr h="413281">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usr</a:t>
                      </a:r>
                    </a:p>
                  </a:txBody>
                  <a:tcPr marL="91424" marR="91424"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User</a:t>
                      </a: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directories</a:t>
                      </a:r>
                    </a:p>
                  </a:txBody>
                  <a:tcPr marL="91424" marR="91424"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6810420"/>
                  </a:ext>
                </a:extLst>
              </a:tr>
            </a:tbl>
          </a:graphicData>
        </a:graphic>
      </p:graphicFrame>
      <p:sp>
        <p:nvSpPr>
          <p:cNvPr id="7" name="Rectangle 2">
            <a:extLst>
              <a:ext uri="{FF2B5EF4-FFF2-40B4-BE49-F238E27FC236}">
                <a16:creationId xmlns:a16="http://schemas.microsoft.com/office/drawing/2014/main" id="{9D548A08-CA33-455E-A670-20CB08453BD1}"/>
              </a:ext>
            </a:extLst>
          </p:cNvPr>
          <p:cNvSpPr txBox="1">
            <a:spLocks noChangeArrowheads="1"/>
          </p:cNvSpPr>
          <p:nvPr/>
        </p:nvSpPr>
        <p:spPr>
          <a:xfrm>
            <a:off x="700453" y="137097"/>
            <a:ext cx="7886701"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799" b="1" dirty="0">
                <a:solidFill>
                  <a:prstClr val="black"/>
                </a:solidFill>
              </a:rPr>
              <a:t>The Linux File System</a:t>
            </a:r>
            <a:endParaRPr lang="en-US" altLang="zh-CN" sz="3799" b="1" dirty="0"/>
          </a:p>
        </p:txBody>
      </p:sp>
      <p:sp>
        <p:nvSpPr>
          <p:cNvPr id="8" name="Rectangle 3">
            <a:extLst>
              <a:ext uri="{FF2B5EF4-FFF2-40B4-BE49-F238E27FC236}">
                <a16:creationId xmlns:a16="http://schemas.microsoft.com/office/drawing/2014/main" id="{A093465A-D445-4CB0-9B68-93056918DF05}"/>
              </a:ext>
            </a:extLst>
          </p:cNvPr>
          <p:cNvSpPr txBox="1">
            <a:spLocks noChangeArrowheads="1"/>
          </p:cNvSpPr>
          <p:nvPr/>
        </p:nvSpPr>
        <p:spPr>
          <a:xfrm>
            <a:off x="462370" y="1312871"/>
            <a:ext cx="8450059" cy="2085964"/>
          </a:xfrm>
          <a:prstGeom prst="rect">
            <a:avLst/>
          </a:prstGeom>
        </p:spPr>
        <p:txBody>
          <a:bodyPr vert="horz" lIns="91424" tIns="45712" rIns="91424" bIns="45712"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Font typeface="Wingdings" panose="05000000000000000000" pitchFamily="2" charset="2"/>
              <a:buChar char="l"/>
            </a:pPr>
            <a:r>
              <a:rPr lang="en-US" altLang="zh-CN" sz="2799" dirty="0"/>
              <a:t>Files can be grouped together in directories; Directories are stored as files; Directories can contain subdirectories.</a:t>
            </a:r>
          </a:p>
          <a:p>
            <a:pPr algn="just">
              <a:buFont typeface="Wingdings" panose="05000000000000000000" pitchFamily="2" charset="2"/>
              <a:buChar char="l"/>
            </a:pPr>
            <a:r>
              <a:rPr lang="en-US" altLang="zh-CN" sz="2799" dirty="0"/>
              <a:t>The root directory is called / </a:t>
            </a:r>
            <a:r>
              <a:rPr lang="zh-CN" altLang="en-US" sz="2799" dirty="0"/>
              <a:t>（</a:t>
            </a:r>
            <a:r>
              <a:rPr lang="en-US" altLang="zh-CN" sz="2799" dirty="0"/>
              <a:t>slash), and the / character is also used to separate directory names.</a:t>
            </a:r>
            <a:endParaRPr lang="en-US" altLang="zh-CN" sz="2799" dirty="0">
              <a:ea typeface="宋体" panose="02010600030101010101" pitchFamily="2" charset="-122"/>
            </a:endParaRPr>
          </a:p>
        </p:txBody>
      </p:sp>
    </p:spTree>
    <p:extLst>
      <p:ext uri="{BB962C8B-B14F-4D97-AF65-F5344CB8AC3E}">
        <p14:creationId xmlns:p14="http://schemas.microsoft.com/office/powerpoint/2010/main" val="4018689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a:extLst>
              <a:ext uri="{FF2B5EF4-FFF2-40B4-BE49-F238E27FC236}">
                <a16:creationId xmlns:a16="http://schemas.microsoft.com/office/drawing/2014/main" id="{CD008395-011E-467B-850A-09D67625B214}"/>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0B13E7C5-24B1-4DD8-81F5-D16E518B32AC}" type="slidenum">
              <a:rPr lang="zh-CN" altLang="en-US" sz="1400"/>
              <a:pPr/>
              <a:t>27</a:t>
            </a:fld>
            <a:endParaRPr lang="en-US" altLang="zh-CN" sz="1400"/>
          </a:p>
        </p:txBody>
      </p:sp>
      <p:sp>
        <p:nvSpPr>
          <p:cNvPr id="81924" name="Rectangle 3">
            <a:extLst>
              <a:ext uri="{FF2B5EF4-FFF2-40B4-BE49-F238E27FC236}">
                <a16:creationId xmlns:a16="http://schemas.microsoft.com/office/drawing/2014/main" id="{AFA7CD45-DCDA-4183-BF3B-4C39895FA1A4}"/>
              </a:ext>
            </a:extLst>
          </p:cNvPr>
          <p:cNvSpPr>
            <a:spLocks noGrp="1" noChangeArrowheads="1"/>
          </p:cNvSpPr>
          <p:nvPr>
            <p:ph type="body" idx="1"/>
          </p:nvPr>
        </p:nvSpPr>
        <p:spPr>
          <a:xfrm>
            <a:off x="894959" y="4727327"/>
            <a:ext cx="6699018" cy="606343"/>
          </a:xfrm>
        </p:spPr>
        <p:txBody>
          <a:bodyPr>
            <a:noAutofit/>
          </a:bodyPr>
          <a:lstStyle/>
          <a:p>
            <a:pPr marL="0" indent="0" algn="just">
              <a:buNone/>
            </a:pPr>
            <a:r>
              <a:rPr lang="en-US" altLang="zh-CN" sz="1600" dirty="0"/>
              <a:t>The return code s is -1 if an error has occurred; </a:t>
            </a:r>
            <a:r>
              <a:rPr lang="en-US" altLang="zh-CN" sz="1600" dirty="0" err="1"/>
              <a:t>fd</a:t>
            </a:r>
            <a:r>
              <a:rPr lang="en-US" altLang="zh-CN" sz="1600" dirty="0"/>
              <a:t> is a file descriptor, and position is a file offset. The parameters should be self explanatory</a:t>
            </a:r>
          </a:p>
        </p:txBody>
      </p:sp>
      <p:pic>
        <p:nvPicPr>
          <p:cNvPr id="81925" name="Picture 4">
            <a:extLst>
              <a:ext uri="{FF2B5EF4-FFF2-40B4-BE49-F238E27FC236}">
                <a16:creationId xmlns:a16="http://schemas.microsoft.com/office/drawing/2014/main" id="{2C794F31-9F59-4B98-8C4C-0B72B7382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959" y="1690992"/>
            <a:ext cx="6699018" cy="288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B3E2D6E8-2650-4567-BA20-B1D5D91EBD89}"/>
              </a:ext>
            </a:extLst>
          </p:cNvPr>
          <p:cNvSpPr>
            <a:spLocks noGrp="1" noChangeArrowheads="1"/>
          </p:cNvSpPr>
          <p:nvPr>
            <p:ph type="title"/>
          </p:nvPr>
        </p:nvSpPr>
        <p:spPr>
          <a:xfrm>
            <a:off x="629445" y="136305"/>
            <a:ext cx="7886701" cy="1325333"/>
          </a:xfrm>
        </p:spPr>
        <p:txBody>
          <a:bodyPr>
            <a:normAutofit/>
          </a:bodyPr>
          <a:lstStyle/>
          <a:p>
            <a:pPr algn="ctr"/>
            <a:r>
              <a:rPr lang="en-US" altLang="zh-CN" sz="3799" b="1" dirty="0"/>
              <a:t>Some system calls for files</a:t>
            </a:r>
          </a:p>
        </p:txBody>
      </p:sp>
    </p:spTree>
    <p:extLst>
      <p:ext uri="{BB962C8B-B14F-4D97-AF65-F5344CB8AC3E}">
        <p14:creationId xmlns:p14="http://schemas.microsoft.com/office/powerpoint/2010/main" val="3516815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a:extLst>
              <a:ext uri="{FF2B5EF4-FFF2-40B4-BE49-F238E27FC236}">
                <a16:creationId xmlns:a16="http://schemas.microsoft.com/office/drawing/2014/main" id="{0666E853-7FEA-4754-BB65-BBCE775E1AE3}"/>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28C4B0-A079-4542-8991-F5631A6CEFDA}" type="slidenum">
              <a:rPr lang="zh-CN" altLang="en-US" sz="1400"/>
              <a:pPr/>
              <a:t>28</a:t>
            </a:fld>
            <a:endParaRPr lang="en-US" altLang="zh-CN" sz="1400"/>
          </a:p>
        </p:txBody>
      </p:sp>
      <p:sp>
        <p:nvSpPr>
          <p:cNvPr id="7" name="Rectangle 2">
            <a:extLst>
              <a:ext uri="{FF2B5EF4-FFF2-40B4-BE49-F238E27FC236}">
                <a16:creationId xmlns:a16="http://schemas.microsoft.com/office/drawing/2014/main" id="{B3E2D6E8-2650-4567-BA20-B1D5D91EBD89}"/>
              </a:ext>
            </a:extLst>
          </p:cNvPr>
          <p:cNvSpPr>
            <a:spLocks noGrp="1" noChangeArrowheads="1"/>
          </p:cNvSpPr>
          <p:nvPr>
            <p:ph type="title"/>
          </p:nvPr>
        </p:nvSpPr>
        <p:spPr>
          <a:xfrm>
            <a:off x="677311" y="136525"/>
            <a:ext cx="7888070" cy="1184276"/>
          </a:xfrm>
        </p:spPr>
        <p:txBody>
          <a:bodyPr>
            <a:normAutofit/>
          </a:bodyPr>
          <a:lstStyle/>
          <a:p>
            <a:pPr algn="ctr" eaLnBrk="1" hangingPunct="1"/>
            <a:r>
              <a:rPr lang="en-US" altLang="zh-CN" sz="3800" b="1" dirty="0">
                <a:ea typeface="宋体" panose="02010600030101010101" pitchFamily="2" charset="-122"/>
              </a:rPr>
              <a:t>Stat  System Call</a:t>
            </a:r>
          </a:p>
        </p:txBody>
      </p:sp>
      <p:sp>
        <p:nvSpPr>
          <p:cNvPr id="5" name="文本框 4"/>
          <p:cNvSpPr txBox="1"/>
          <p:nvPr/>
        </p:nvSpPr>
        <p:spPr>
          <a:xfrm>
            <a:off x="628759" y="1462087"/>
            <a:ext cx="8400941" cy="707886"/>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latin typeface="华文中宋" panose="02010600040101010101" pitchFamily="2" charset="-122"/>
                <a:ea typeface="华文中宋" panose="02010600040101010101" pitchFamily="2" charset="-122"/>
              </a:rPr>
              <a:t>For each file, Linux records its file type, size, last modification time, etc., which can be viewed by using </a:t>
            </a:r>
            <a:r>
              <a:rPr lang="en-US" altLang="zh-CN" sz="2000" b="1" dirty="0">
                <a:solidFill>
                  <a:srgbClr val="C00000"/>
                </a:solidFill>
                <a:latin typeface="华文中宋" panose="02010600040101010101" pitchFamily="2" charset="-122"/>
                <a:ea typeface="华文中宋" panose="02010600040101010101" pitchFamily="2" charset="-122"/>
              </a:rPr>
              <a:t>stat</a:t>
            </a:r>
            <a:r>
              <a:rPr lang="en-US" altLang="zh-CN" sz="2000" dirty="0">
                <a:latin typeface="华文中宋" panose="02010600040101010101" pitchFamily="2" charset="-122"/>
                <a:ea typeface="华文中宋" panose="02010600040101010101" pitchFamily="2" charset="-122"/>
              </a:rPr>
              <a:t> system call</a:t>
            </a:r>
            <a:endParaRPr lang="zh-CN" altLang="en-US" sz="20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4D5B3F6B-F4EA-4B96-85EF-2F863DC8D56A}"/>
              </a:ext>
            </a:extLst>
          </p:cNvPr>
          <p:cNvSpPr/>
          <p:nvPr/>
        </p:nvSpPr>
        <p:spPr>
          <a:xfrm>
            <a:off x="279759" y="2511854"/>
            <a:ext cx="3870212" cy="2554545"/>
          </a:xfrm>
          <a:prstGeom prst="rect">
            <a:avLst/>
          </a:prstGeom>
        </p:spPr>
        <p:txBody>
          <a:bodyPr wrap="square">
            <a:spAutoFit/>
          </a:bodyPr>
          <a:lstStyle/>
          <a:p>
            <a:r>
              <a:rPr lang="en-US" altLang="zh-CN" sz="1600" dirty="0">
                <a:solidFill>
                  <a:srgbClr val="333333"/>
                </a:solidFill>
                <a:latin typeface="Microsoft YaHei" panose="020B0503020204020204" pitchFamily="34" charset="-122"/>
                <a:ea typeface="Microsoft YaHei" panose="020B0503020204020204" pitchFamily="34" charset="-122"/>
              </a:rPr>
              <a:t>#include &lt;sys/</a:t>
            </a:r>
            <a:r>
              <a:rPr lang="en-US" altLang="zh-CN" sz="1600" dirty="0" err="1">
                <a:solidFill>
                  <a:srgbClr val="333333"/>
                </a:solidFill>
                <a:latin typeface="Microsoft YaHei" panose="020B0503020204020204" pitchFamily="34" charset="-122"/>
                <a:ea typeface="Microsoft YaHei" panose="020B0503020204020204" pitchFamily="34" charset="-122"/>
              </a:rPr>
              <a:t>stat.h</a:t>
            </a:r>
            <a:r>
              <a:rPr lang="en-US" altLang="zh-CN" sz="1600" dirty="0">
                <a:solidFill>
                  <a:srgbClr val="333333"/>
                </a:solidFill>
                <a:latin typeface="Microsoft YaHei" panose="020B0503020204020204" pitchFamily="34" charset="-122"/>
                <a:ea typeface="Microsoft YaHei" panose="020B0503020204020204" pitchFamily="34" charset="-122"/>
              </a:rPr>
              <a:t>&gt;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#include &lt;</a:t>
            </a:r>
            <a:r>
              <a:rPr lang="en-US" altLang="zh-CN" sz="1600" dirty="0" err="1">
                <a:solidFill>
                  <a:srgbClr val="333333"/>
                </a:solidFill>
                <a:latin typeface="Microsoft YaHei" panose="020B0503020204020204" pitchFamily="34" charset="-122"/>
                <a:ea typeface="Microsoft YaHei" panose="020B0503020204020204" pitchFamily="34" charset="-122"/>
              </a:rPr>
              <a:t>unistd.h</a:t>
            </a:r>
            <a:r>
              <a:rPr lang="en-US" altLang="zh-CN" sz="1600" dirty="0">
                <a:solidFill>
                  <a:srgbClr val="333333"/>
                </a:solidFill>
                <a:latin typeface="Microsoft YaHei" panose="020B0503020204020204" pitchFamily="34" charset="-122"/>
                <a:ea typeface="Microsoft YaHei" panose="020B0503020204020204" pitchFamily="34" charset="-122"/>
              </a:rPr>
              <a:t>&gt;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#include &lt;</a:t>
            </a:r>
            <a:r>
              <a:rPr lang="en-US" altLang="zh-CN" sz="1600" dirty="0" err="1">
                <a:solidFill>
                  <a:srgbClr val="333333"/>
                </a:solidFill>
                <a:latin typeface="Microsoft YaHei" panose="020B0503020204020204" pitchFamily="34" charset="-122"/>
                <a:ea typeface="Microsoft YaHei" panose="020B0503020204020204" pitchFamily="34" charset="-122"/>
              </a:rPr>
              <a:t>stdio.h</a:t>
            </a:r>
            <a:r>
              <a:rPr lang="en-US" altLang="zh-CN" sz="1600" dirty="0">
                <a:solidFill>
                  <a:srgbClr val="333333"/>
                </a:solidFill>
                <a:latin typeface="Microsoft YaHei" panose="020B0503020204020204" pitchFamily="34" charset="-122"/>
                <a:ea typeface="Microsoft YaHei" panose="020B0503020204020204" pitchFamily="34" charset="-122"/>
              </a:rPr>
              <a:t>&gt;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int main() {</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    struct stat </a:t>
            </a:r>
            <a:r>
              <a:rPr lang="en-US" altLang="zh-CN" sz="1600" dirty="0" err="1">
                <a:solidFill>
                  <a:srgbClr val="333333"/>
                </a:solidFill>
                <a:latin typeface="Microsoft YaHei" panose="020B0503020204020204" pitchFamily="34" charset="-122"/>
                <a:ea typeface="Microsoft YaHei" panose="020B0503020204020204" pitchFamily="34" charset="-122"/>
              </a:rPr>
              <a:t>buf</a:t>
            </a:r>
            <a:r>
              <a:rPr lang="en-US" altLang="zh-CN" sz="1600" dirty="0">
                <a:solidFill>
                  <a:srgbClr val="333333"/>
                </a:solidFill>
                <a:latin typeface="Microsoft YaHei" panose="020B0503020204020204" pitchFamily="34" charset="-122"/>
                <a:ea typeface="Microsoft YaHei" panose="020B0503020204020204" pitchFamily="34" charset="-122"/>
              </a:rPr>
              <a: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    stat("/</a:t>
            </a:r>
            <a:r>
              <a:rPr lang="en-US" altLang="zh-CN" sz="1600" dirty="0" err="1">
                <a:solidFill>
                  <a:srgbClr val="333333"/>
                </a:solidFill>
                <a:latin typeface="Microsoft YaHei" panose="020B0503020204020204" pitchFamily="34" charset="-122"/>
                <a:ea typeface="Microsoft YaHei" panose="020B0503020204020204" pitchFamily="34" charset="-122"/>
              </a:rPr>
              <a:t>etc</a:t>
            </a:r>
            <a:r>
              <a:rPr lang="en-US" altLang="zh-CN" sz="1600" dirty="0">
                <a:solidFill>
                  <a:srgbClr val="333333"/>
                </a:solidFill>
                <a:latin typeface="Microsoft YaHei" panose="020B0503020204020204" pitchFamily="34" charset="-122"/>
                <a:ea typeface="Microsoft YaHei" panose="020B0503020204020204" pitchFamily="34" charset="-122"/>
              </a:rPr>
              <a:t>/hosts", &amp;</a:t>
            </a:r>
            <a:r>
              <a:rPr lang="en-US" altLang="zh-CN" sz="1600" dirty="0" err="1">
                <a:solidFill>
                  <a:srgbClr val="333333"/>
                </a:solidFill>
                <a:latin typeface="Microsoft YaHei" panose="020B0503020204020204" pitchFamily="34" charset="-122"/>
                <a:ea typeface="Microsoft YaHei" panose="020B0503020204020204" pitchFamily="34" charset="-122"/>
              </a:rPr>
              <a:t>buf</a:t>
            </a:r>
            <a:r>
              <a:rPr lang="en-US" altLang="zh-CN" sz="1600" dirty="0">
                <a:solidFill>
                  <a:srgbClr val="333333"/>
                </a:solidFill>
                <a:latin typeface="Microsoft YaHei" panose="020B0503020204020204" pitchFamily="34" charset="-122"/>
                <a:ea typeface="Microsoft YaHei" panose="020B0503020204020204" pitchFamily="34" charset="-122"/>
              </a:rPr>
              <a: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    </a:t>
            </a:r>
            <a:r>
              <a:rPr lang="en-US" altLang="zh-CN" sz="1600" dirty="0" err="1">
                <a:solidFill>
                  <a:srgbClr val="333333"/>
                </a:solidFill>
                <a:latin typeface="Microsoft YaHei" panose="020B0503020204020204" pitchFamily="34" charset="-122"/>
                <a:ea typeface="Microsoft YaHei" panose="020B0503020204020204" pitchFamily="34" charset="-122"/>
              </a:rPr>
              <a:t>printf</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err="1">
                <a:solidFill>
                  <a:srgbClr val="333333"/>
                </a:solidFill>
                <a:latin typeface="Microsoft YaHei" panose="020B0503020204020204" pitchFamily="34" charset="-122"/>
                <a:ea typeface="Microsoft YaHei" panose="020B0503020204020204" pitchFamily="34" charset="-122"/>
              </a:rPr>
              <a:t>etc</a:t>
            </a:r>
            <a:r>
              <a:rPr lang="en-US" altLang="zh-CN" sz="1600" dirty="0">
                <a:solidFill>
                  <a:srgbClr val="333333"/>
                </a:solidFill>
                <a:latin typeface="Microsoft YaHei" panose="020B0503020204020204" pitchFamily="34" charset="-122"/>
                <a:ea typeface="Microsoft YaHei" panose="020B0503020204020204" pitchFamily="34" charset="-122"/>
              </a:rPr>
              <a:t>/hosts file size = %d\n",    </a:t>
            </a:r>
            <a:r>
              <a:rPr lang="en-US" altLang="zh-CN" sz="1600" dirty="0" err="1">
                <a:solidFill>
                  <a:srgbClr val="333333"/>
                </a:solidFill>
                <a:latin typeface="Microsoft YaHei" panose="020B0503020204020204" pitchFamily="34" charset="-122"/>
                <a:ea typeface="Microsoft YaHei" panose="020B0503020204020204" pitchFamily="34" charset="-122"/>
              </a:rPr>
              <a:t>buf.st_size</a:t>
            </a:r>
            <a:r>
              <a:rPr lang="en-US" altLang="zh-CN" sz="1600" dirty="0">
                <a:solidFill>
                  <a:srgbClr val="333333"/>
                </a:solidFill>
                <a:latin typeface="Microsoft YaHei" panose="020B0503020204020204" pitchFamily="34" charset="-122"/>
                <a:ea typeface="Microsoft YaHei" panose="020B0503020204020204" pitchFamily="34" charset="-122"/>
              </a:rPr>
              <a:t>);</a:t>
            </a:r>
          </a:p>
          <a:p>
            <a:r>
              <a:rPr lang="en-US" altLang="zh-CN" sz="1600" dirty="0">
                <a:solidFill>
                  <a:srgbClr val="333333"/>
                </a:solidFill>
                <a:latin typeface="Microsoft YaHei" panose="020B0503020204020204" pitchFamily="34" charset="-122"/>
                <a:ea typeface="Microsoft YaHei" panose="020B0503020204020204" pitchFamily="34" charset="-122"/>
              </a:rPr>
              <a:t>    return 1</a:t>
            </a:r>
            <a:r>
              <a:rPr lang="zh-CN" altLang="en-US" sz="1600" dirty="0">
                <a:solidFill>
                  <a:srgbClr val="333333"/>
                </a:solidFill>
                <a:latin typeface="Microsoft YaHei" panose="020B0503020204020204" pitchFamily="34" charset="-122"/>
                <a:ea typeface="Microsoft YaHei" panose="020B0503020204020204" pitchFamily="34" charset="-122"/>
              </a:rPr>
              <a:t>；</a:t>
            </a:r>
            <a:br>
              <a:rPr lang="en-US" altLang="zh-CN" sz="1600" dirty="0"/>
            </a:br>
            <a:r>
              <a:rPr lang="en-US" altLang="zh-CN" sz="1600" dirty="0">
                <a:solidFill>
                  <a:srgbClr val="333333"/>
                </a:solidFill>
                <a:latin typeface="Microsoft YaHei" panose="020B0503020204020204" pitchFamily="34" charset="-122"/>
                <a:ea typeface="Microsoft YaHei" panose="020B0503020204020204" pitchFamily="34" charset="-122"/>
              </a:rPr>
              <a:t>}</a:t>
            </a:r>
            <a:endParaRPr lang="zh-CN" altLang="en-US" sz="1600" dirty="0"/>
          </a:p>
        </p:txBody>
      </p:sp>
      <p:pic>
        <p:nvPicPr>
          <p:cNvPr id="11" name="图片 10">
            <a:extLst>
              <a:ext uri="{FF2B5EF4-FFF2-40B4-BE49-F238E27FC236}">
                <a16:creationId xmlns:a16="http://schemas.microsoft.com/office/drawing/2014/main" id="{C94FD102-0460-4BD8-B140-DC2106D87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697" y="2278613"/>
            <a:ext cx="4975003" cy="3468330"/>
          </a:xfrm>
          <a:prstGeom prst="rect">
            <a:avLst/>
          </a:prstGeom>
        </p:spPr>
      </p:pic>
    </p:spTree>
    <p:extLst>
      <p:ext uri="{BB962C8B-B14F-4D97-AF65-F5344CB8AC3E}">
        <p14:creationId xmlns:p14="http://schemas.microsoft.com/office/powerpoint/2010/main" val="375160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D711907F-2C58-42B5-A063-5366483F2429}"/>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E0E7DEB0-FA3F-41A5-B3E7-EB07945D088C}" type="slidenum">
              <a:rPr lang="zh-CN" altLang="en-US" sz="1400">
                <a:cs typeface="Times New Roman" panose="02020603050405020304" pitchFamily="18" charset="0"/>
              </a:rPr>
              <a:pPr/>
              <a:t>29</a:t>
            </a:fld>
            <a:endParaRPr lang="en-US" altLang="zh-CN" sz="1400">
              <a:cs typeface="Times New Roman" panose="02020603050405020304" pitchFamily="18" charset="0"/>
            </a:endParaRPr>
          </a:p>
        </p:txBody>
      </p:sp>
      <p:pic>
        <p:nvPicPr>
          <p:cNvPr id="86021" name="Picture 4">
            <a:extLst>
              <a:ext uri="{FF2B5EF4-FFF2-40B4-BE49-F238E27FC236}">
                <a16:creationId xmlns:a16="http://schemas.microsoft.com/office/drawing/2014/main" id="{07747A6C-5241-4C88-AC4D-B4206AF16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603" y="3231875"/>
            <a:ext cx="6670288" cy="295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B3E2D6E8-2650-4567-BA20-B1D5D91EBD89}"/>
              </a:ext>
            </a:extLst>
          </p:cNvPr>
          <p:cNvSpPr>
            <a:spLocks noGrp="1" noChangeArrowheads="1"/>
          </p:cNvSpPr>
          <p:nvPr>
            <p:ph type="title"/>
          </p:nvPr>
        </p:nvSpPr>
        <p:spPr>
          <a:xfrm>
            <a:off x="629445" y="137097"/>
            <a:ext cx="7886701" cy="1186318"/>
          </a:xfrm>
        </p:spPr>
        <p:txBody>
          <a:bodyPr>
            <a:normAutofit/>
          </a:bodyPr>
          <a:lstStyle/>
          <a:p>
            <a:pPr algn="ctr" eaLnBrk="1" hangingPunct="1"/>
            <a:r>
              <a:rPr lang="en-US" altLang="zh-CN" sz="3799" b="1" dirty="0"/>
              <a:t>Some System Calls  for Directories</a:t>
            </a:r>
          </a:p>
        </p:txBody>
      </p:sp>
      <p:sp>
        <p:nvSpPr>
          <p:cNvPr id="3" name="文本框 2"/>
          <p:cNvSpPr txBox="1"/>
          <p:nvPr/>
        </p:nvSpPr>
        <p:spPr>
          <a:xfrm>
            <a:off x="548538" y="1384977"/>
            <a:ext cx="8044506" cy="1938655"/>
          </a:xfrm>
          <a:prstGeom prst="rect">
            <a:avLst/>
          </a:prstGeom>
          <a:noFill/>
        </p:spPr>
        <p:txBody>
          <a:bodyPr wrap="square" rtlCol="0">
            <a:spAutoFit/>
          </a:bodyPr>
          <a:lstStyle/>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mkdir, </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rmkdir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to create and to destroy directories (A directory can only be removed if it is empty)</a:t>
            </a:r>
          </a:p>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link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to create a link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unlink</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to delete a link</a:t>
            </a:r>
          </a:p>
          <a:p>
            <a:pPr marL="342831" indent="-342831">
              <a:buFont typeface="Wingdings" panose="05000000000000000000" pitchFamily="2" charset="2"/>
              <a:buChar char="l"/>
            </a:pP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chdir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to</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change</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the</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working directory</a:t>
            </a:r>
          </a:p>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opendir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closedir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readdir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err="1">
                <a:latin typeface="Times New Roman" panose="02020603050405020304" pitchFamily="18" charset="0"/>
                <a:ea typeface="华文中宋" panose="02010600040101010101" pitchFamily="2" charset="-122"/>
                <a:cs typeface="Times New Roman" panose="02020603050405020304" pitchFamily="18" charset="0"/>
              </a:rPr>
              <a:t>rewinddir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for</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reading</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directories</a:t>
            </a: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606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575687-B65B-4040-835F-933C88E94461}"/>
              </a:ext>
            </a:extLst>
          </p:cNvPr>
          <p:cNvPicPr/>
          <p:nvPr/>
        </p:nvPicPr>
        <p:blipFill>
          <a:blip r:embed="rId2"/>
          <a:stretch>
            <a:fillRect/>
          </a:stretch>
        </p:blipFill>
        <p:spPr>
          <a:xfrm>
            <a:off x="514091" y="1093763"/>
            <a:ext cx="7531091" cy="2748253"/>
          </a:xfrm>
          <a:prstGeom prst="rect">
            <a:avLst/>
          </a:prstGeom>
        </p:spPr>
      </p:pic>
      <p:sp>
        <p:nvSpPr>
          <p:cNvPr id="3" name="文本框 2">
            <a:extLst>
              <a:ext uri="{FF2B5EF4-FFF2-40B4-BE49-F238E27FC236}">
                <a16:creationId xmlns:a16="http://schemas.microsoft.com/office/drawing/2014/main" id="{A77FE766-CCCF-4D79-AF16-6AE07115B89B}"/>
              </a:ext>
            </a:extLst>
          </p:cNvPr>
          <p:cNvSpPr txBox="1"/>
          <p:nvPr/>
        </p:nvSpPr>
        <p:spPr>
          <a:xfrm>
            <a:off x="514091" y="646809"/>
            <a:ext cx="8183496" cy="369332"/>
          </a:xfrm>
          <a:prstGeom prst="rect">
            <a:avLst/>
          </a:prstGeom>
          <a:noFill/>
        </p:spPr>
        <p:txBody>
          <a:bodyPr wrap="square">
            <a:spAutoFit/>
          </a:bodyPr>
          <a:lstStyle/>
          <a:p>
            <a:r>
              <a:rPr lang="en-US" altLang="zh-CN" sz="1800" b="1" i="0" dirty="0">
                <a:solidFill>
                  <a:srgbClr val="231F20"/>
                </a:solidFill>
                <a:effectLst/>
                <a:latin typeface="Times-Roman"/>
              </a:rPr>
              <a:t>Chapter 3</a:t>
            </a:r>
          </a:p>
        </p:txBody>
      </p:sp>
      <p:sp>
        <p:nvSpPr>
          <p:cNvPr id="5" name="文本框 4">
            <a:extLst>
              <a:ext uri="{FF2B5EF4-FFF2-40B4-BE49-F238E27FC236}">
                <a16:creationId xmlns:a16="http://schemas.microsoft.com/office/drawing/2014/main" id="{FD503FD1-AA77-47DB-B667-C96FD32C3985}"/>
              </a:ext>
            </a:extLst>
          </p:cNvPr>
          <p:cNvSpPr txBox="1"/>
          <p:nvPr/>
        </p:nvSpPr>
        <p:spPr>
          <a:xfrm>
            <a:off x="514091" y="4142475"/>
            <a:ext cx="8398649" cy="1477328"/>
          </a:xfrm>
          <a:prstGeom prst="rect">
            <a:avLst/>
          </a:prstGeom>
          <a:noFill/>
        </p:spPr>
        <p:txBody>
          <a:bodyPr wrap="square">
            <a:spAutoFit/>
          </a:bodyPr>
          <a:lstStyle/>
          <a:p>
            <a:pPr algn="just">
              <a:spcAft>
                <a:spcPts val="0"/>
              </a:spcAft>
            </a:pPr>
            <a:r>
              <a:rPr lang="en-US" altLang="zh-CN" sz="1800" b="1" kern="100" dirty="0">
                <a:effectLst/>
                <a:latin typeface="Microsoft YaHei UI" panose="020B0503020204020204" pitchFamily="34" charset="-122"/>
                <a:ea typeface="等线" panose="02010600030101010101" pitchFamily="2" charset="-122"/>
                <a:cs typeface="Times New Roman" panose="02020603050405020304" pitchFamily="18" charset="0"/>
              </a:rPr>
              <a:t>Answer: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lphaLcParenBoth"/>
            </a:pPr>
            <a:r>
              <a:rPr lang="en-US" altLang="zh-CN" sz="1800" b="1" kern="100" dirty="0">
                <a:effectLst/>
                <a:latin typeface="Microsoft YaHei UI" panose="020B0503020204020204" pitchFamily="34" charset="-122"/>
                <a:ea typeface="等线" panose="02010600030101010101" pitchFamily="2" charset="-122"/>
                <a:cs typeface="Times New Roman" panose="02020603050405020304" pitchFamily="18" charset="0"/>
              </a:rPr>
              <a:t>Page 2, because both R and M bit are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lphaLcParenBoth"/>
            </a:pPr>
            <a:r>
              <a:rPr lang="en-US" altLang="zh-CN" sz="1800" b="1" kern="100" dirty="0">
                <a:effectLst/>
                <a:latin typeface="Microsoft YaHei UI" panose="020B0503020204020204" pitchFamily="34" charset="-122"/>
                <a:ea typeface="等线" panose="02010600030101010101" pitchFamily="2" charset="-122"/>
                <a:cs typeface="Times New Roman" panose="02020603050405020304" pitchFamily="18" charset="0"/>
              </a:rPr>
              <a:t>Page 3, because it loaded at 110 time, which is the earliest.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lphaLcParenBoth"/>
            </a:pPr>
            <a:r>
              <a:rPr lang="en-US" altLang="zh-CN" sz="1800" b="1" kern="100" dirty="0">
                <a:effectLst/>
                <a:latin typeface="Microsoft YaHei UI" panose="020B0503020204020204" pitchFamily="34" charset="-122"/>
                <a:ea typeface="等线" panose="02010600030101010101" pitchFamily="2" charset="-122"/>
                <a:cs typeface="Times New Roman" panose="02020603050405020304" pitchFamily="18" charset="0"/>
              </a:rPr>
              <a:t>Page 1, because its last reference at 265, which is the earliest.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lphaLcParenBoth"/>
            </a:pPr>
            <a:r>
              <a:rPr lang="en-US" altLang="zh-CN" sz="1800" b="1" kern="100" dirty="0">
                <a:effectLst/>
                <a:latin typeface="Microsoft YaHei UI" panose="020B0503020204020204" pitchFamily="34" charset="-122"/>
                <a:ea typeface="等线" panose="02010600030101010101" pitchFamily="2" charset="-122"/>
                <a:cs typeface="Times New Roman" panose="02020603050405020304" pitchFamily="18" charset="0"/>
              </a:rPr>
              <a:t>Page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866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A30337-3D01-4F7E-98B9-239ADAD0D779}"/>
              </a:ext>
            </a:extLst>
          </p:cNvPr>
          <p:cNvSpPr/>
          <p:nvPr/>
        </p:nvSpPr>
        <p:spPr>
          <a:xfrm>
            <a:off x="1189758" y="680109"/>
            <a:ext cx="7081406" cy="5262979"/>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#include &lt;sys/types.h&gt;</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#include &lt;dirent.h&gt;</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#include &lt;unistd.h&gt;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Int </a:t>
            </a:r>
            <a:r>
              <a:rPr lang="zh-CN" altLang="en-US" sz="2400" dirty="0">
                <a:latin typeface="Times New Roman" panose="02020603050405020304" pitchFamily="18" charset="0"/>
                <a:cs typeface="Times New Roman" panose="02020603050405020304" pitchFamily="18" charset="0"/>
              </a:rPr>
              <a:t>main()</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    DIR * dir;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struct dirent * ptr;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int i;</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dir = opendir("/etc/rc.d");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while((ptr = readdir(dir)) != NULL)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printf("d_name : %s\n", ptr-&gt;d_name);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closedir(dir);</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 1</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29691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9" name="Picture 4">
            <a:extLst>
              <a:ext uri="{FF2B5EF4-FFF2-40B4-BE49-F238E27FC236}">
                <a16:creationId xmlns:a16="http://schemas.microsoft.com/office/drawing/2014/main" id="{69B3D54C-780C-454E-A635-9C1633BF3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835" y="4155798"/>
            <a:ext cx="7326394" cy="1971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6" name="灯片编号占位符 5">
            <a:extLst>
              <a:ext uri="{FF2B5EF4-FFF2-40B4-BE49-F238E27FC236}">
                <a16:creationId xmlns:a16="http://schemas.microsoft.com/office/drawing/2014/main" id="{BF11D1DB-D67D-4D92-ABB2-3681A6F5984E}"/>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524E8160-A903-4D35-A392-11C23C2F9C0D}" type="slidenum">
              <a:rPr lang="zh-CN" altLang="en-US" sz="1400"/>
              <a:pPr/>
              <a:t>31</a:t>
            </a:fld>
            <a:endParaRPr lang="en-US" altLang="zh-CN" sz="1400"/>
          </a:p>
        </p:txBody>
      </p:sp>
      <p:sp>
        <p:nvSpPr>
          <p:cNvPr id="98308" name="Rectangle 3">
            <a:extLst>
              <a:ext uri="{FF2B5EF4-FFF2-40B4-BE49-F238E27FC236}">
                <a16:creationId xmlns:a16="http://schemas.microsoft.com/office/drawing/2014/main" id="{BC62DF9F-74FF-4A5C-9CDE-241AA909D270}"/>
              </a:ext>
            </a:extLst>
          </p:cNvPr>
          <p:cNvSpPr>
            <a:spLocks noGrp="1" noChangeArrowheads="1"/>
          </p:cNvSpPr>
          <p:nvPr>
            <p:ph type="body" idx="1"/>
          </p:nvPr>
        </p:nvSpPr>
        <p:spPr>
          <a:xfrm>
            <a:off x="45292" y="6089900"/>
            <a:ext cx="9144000" cy="396627"/>
          </a:xfrm>
        </p:spPr>
        <p:txBody>
          <a:bodyPr>
            <a:normAutofit/>
          </a:bodyPr>
          <a:lstStyle/>
          <a:p>
            <a:pPr algn="ctr" eaLnBrk="1" hangingPunct="1">
              <a:buFontTx/>
              <a:buNone/>
            </a:pPr>
            <a:r>
              <a:rPr lang="en-US" altLang="zh-CN" sz="1400" b="1" dirty="0"/>
              <a:t>Disk layout of the Linux ext2 file system</a:t>
            </a:r>
          </a:p>
        </p:txBody>
      </p:sp>
      <p:sp>
        <p:nvSpPr>
          <p:cNvPr id="3" name="文本框 2"/>
          <p:cNvSpPr txBox="1"/>
          <p:nvPr/>
        </p:nvSpPr>
        <p:spPr>
          <a:xfrm>
            <a:off x="870816" y="1423646"/>
            <a:ext cx="7886701" cy="2584874"/>
          </a:xfrm>
          <a:prstGeom prst="rect">
            <a:avLst/>
          </a:prstGeom>
          <a:noFill/>
        </p:spPr>
        <p:txBody>
          <a:bodyPr wrap="square" rtlCol="0">
            <a:spAutoFit/>
          </a:bodyPr>
          <a:lstStyle/>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block 0</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contains code to boot the computer</a:t>
            </a:r>
          </a:p>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superblock</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contains information about the layout of the file system(number of i-nodes, number of disk blocks, etc.)</a:t>
            </a:r>
          </a:p>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group</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descriptor</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contains information about the location of the bitmaps, the number of free blocks and i-nodes in the group, etc. </a:t>
            </a:r>
          </a:p>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two</a:t>
            </a:r>
            <a:r>
              <a:rPr lang="zh-CN" altLang="en-US"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bitmaps</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keep track of the free blocks and free i-nodes, respectively</a:t>
            </a:r>
          </a:p>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i-nodes</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contains accounting information as well as enough information to locate all the disk blocks that hold the file’s data</a:t>
            </a:r>
          </a:p>
          <a:p>
            <a:pPr marL="342831" indent="-342831">
              <a:buFont typeface="Wingdings" panose="05000000000000000000" pitchFamily="2" charset="2"/>
              <a:buChar char="l"/>
            </a:pP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data blocks</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areas where all files and directories store</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 name="Rectangle 2">
            <a:extLst>
              <a:ext uri="{FF2B5EF4-FFF2-40B4-BE49-F238E27FC236}">
                <a16:creationId xmlns:a16="http://schemas.microsoft.com/office/drawing/2014/main" id="{C5C8E371-6C90-4180-AD67-633A8C0A00B5}"/>
              </a:ext>
            </a:extLst>
          </p:cNvPr>
          <p:cNvSpPr txBox="1">
            <a:spLocks noChangeArrowheads="1"/>
          </p:cNvSpPr>
          <p:nvPr/>
        </p:nvSpPr>
        <p:spPr>
          <a:xfrm>
            <a:off x="870816" y="137097"/>
            <a:ext cx="7886701"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799" b="1" dirty="0"/>
              <a:t>The Linux Ext2 File System</a:t>
            </a:r>
          </a:p>
        </p:txBody>
      </p:sp>
      <p:grpSp>
        <p:nvGrpSpPr>
          <p:cNvPr id="8" name="组合 7">
            <a:extLst>
              <a:ext uri="{FF2B5EF4-FFF2-40B4-BE49-F238E27FC236}">
                <a16:creationId xmlns:a16="http://schemas.microsoft.com/office/drawing/2014/main" id="{2EDDD12C-FBE2-43C6-B082-B767341430FD}"/>
              </a:ext>
            </a:extLst>
          </p:cNvPr>
          <p:cNvGrpSpPr/>
          <p:nvPr/>
        </p:nvGrpSpPr>
        <p:grpSpPr>
          <a:xfrm>
            <a:off x="347867" y="1600518"/>
            <a:ext cx="701968" cy="3005568"/>
            <a:chOff x="347133" y="1600200"/>
            <a:chExt cx="702090" cy="2531533"/>
          </a:xfrm>
        </p:grpSpPr>
        <p:cxnSp>
          <p:nvCxnSpPr>
            <p:cNvPr id="9" name="直接连接符 8">
              <a:extLst>
                <a:ext uri="{FF2B5EF4-FFF2-40B4-BE49-F238E27FC236}">
                  <a16:creationId xmlns:a16="http://schemas.microsoft.com/office/drawing/2014/main" id="{E5C03AA4-71F8-4A05-8DA6-80CDEFA7A758}"/>
                </a:ext>
              </a:extLst>
            </p:cNvPr>
            <p:cNvCxnSpPr>
              <a:cxnSpLocks/>
            </p:cNvCxnSpPr>
            <p:nvPr/>
          </p:nvCxnSpPr>
          <p:spPr>
            <a:xfrm flipV="1">
              <a:off x="347133" y="1600200"/>
              <a:ext cx="0" cy="2531533"/>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接箭头连接符 9">
              <a:extLst>
                <a:ext uri="{FF2B5EF4-FFF2-40B4-BE49-F238E27FC236}">
                  <a16:creationId xmlns:a16="http://schemas.microsoft.com/office/drawing/2014/main" id="{87ED7551-B237-4A1A-844D-4DAB1D7AA8B3}"/>
                </a:ext>
              </a:extLst>
            </p:cNvPr>
            <p:cNvCxnSpPr>
              <a:cxnSpLocks/>
            </p:cNvCxnSpPr>
            <p:nvPr/>
          </p:nvCxnSpPr>
          <p:spPr>
            <a:xfrm>
              <a:off x="347133" y="4123266"/>
              <a:ext cx="7020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直接连接符 10">
              <a:extLst>
                <a:ext uri="{FF2B5EF4-FFF2-40B4-BE49-F238E27FC236}">
                  <a16:creationId xmlns:a16="http://schemas.microsoft.com/office/drawing/2014/main" id="{47ABCD68-CCCD-4768-984A-01093E41D6EE}"/>
                </a:ext>
              </a:extLst>
            </p:cNvPr>
            <p:cNvCxnSpPr>
              <a:cxnSpLocks/>
            </p:cNvCxnSpPr>
            <p:nvPr/>
          </p:nvCxnSpPr>
          <p:spPr>
            <a:xfrm>
              <a:off x="347133" y="1608666"/>
              <a:ext cx="612565" cy="0"/>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12" name="组合 11">
            <a:extLst>
              <a:ext uri="{FF2B5EF4-FFF2-40B4-BE49-F238E27FC236}">
                <a16:creationId xmlns:a16="http://schemas.microsoft.com/office/drawing/2014/main" id="{F4FFD006-B125-4E11-9D4B-012EE2480450}"/>
              </a:ext>
            </a:extLst>
          </p:cNvPr>
          <p:cNvGrpSpPr/>
          <p:nvPr/>
        </p:nvGrpSpPr>
        <p:grpSpPr>
          <a:xfrm>
            <a:off x="605734" y="1888780"/>
            <a:ext cx="701968" cy="3842053"/>
            <a:chOff x="515519" y="1600200"/>
            <a:chExt cx="702090" cy="3403155"/>
          </a:xfrm>
        </p:grpSpPr>
        <p:cxnSp>
          <p:nvCxnSpPr>
            <p:cNvPr id="13" name="直接连接符 12">
              <a:extLst>
                <a:ext uri="{FF2B5EF4-FFF2-40B4-BE49-F238E27FC236}">
                  <a16:creationId xmlns:a16="http://schemas.microsoft.com/office/drawing/2014/main" id="{8E8CA259-6075-4888-8573-7D1161F25CAF}"/>
                </a:ext>
              </a:extLst>
            </p:cNvPr>
            <p:cNvCxnSpPr>
              <a:cxnSpLocks/>
            </p:cNvCxnSpPr>
            <p:nvPr/>
          </p:nvCxnSpPr>
          <p:spPr>
            <a:xfrm flipH="1" flipV="1">
              <a:off x="515519" y="1600200"/>
              <a:ext cx="3607" cy="3403155"/>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直接箭头连接符 13">
              <a:extLst>
                <a:ext uri="{FF2B5EF4-FFF2-40B4-BE49-F238E27FC236}">
                  <a16:creationId xmlns:a16="http://schemas.microsoft.com/office/drawing/2014/main" id="{0BE6BD78-A6F0-40CE-AD1F-C46F305BECC6}"/>
                </a:ext>
              </a:extLst>
            </p:cNvPr>
            <p:cNvCxnSpPr>
              <a:cxnSpLocks/>
            </p:cNvCxnSpPr>
            <p:nvPr/>
          </p:nvCxnSpPr>
          <p:spPr>
            <a:xfrm>
              <a:off x="515519" y="4994888"/>
              <a:ext cx="70209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直接连接符 14">
              <a:extLst>
                <a:ext uri="{FF2B5EF4-FFF2-40B4-BE49-F238E27FC236}">
                  <a16:creationId xmlns:a16="http://schemas.microsoft.com/office/drawing/2014/main" id="{18482C49-DD24-44DF-9D97-6B5969A0C973}"/>
                </a:ext>
              </a:extLst>
            </p:cNvPr>
            <p:cNvCxnSpPr>
              <a:cxnSpLocks/>
            </p:cNvCxnSpPr>
            <p:nvPr/>
          </p:nvCxnSpPr>
          <p:spPr>
            <a:xfrm>
              <a:off x="519126" y="1608666"/>
              <a:ext cx="351046"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组合 15">
            <a:extLst>
              <a:ext uri="{FF2B5EF4-FFF2-40B4-BE49-F238E27FC236}">
                <a16:creationId xmlns:a16="http://schemas.microsoft.com/office/drawing/2014/main" id="{76B01ECA-C934-4300-88E4-FF8ADEDB7545}"/>
              </a:ext>
            </a:extLst>
          </p:cNvPr>
          <p:cNvGrpSpPr/>
          <p:nvPr/>
        </p:nvGrpSpPr>
        <p:grpSpPr>
          <a:xfrm>
            <a:off x="760106" y="2420431"/>
            <a:ext cx="1620077" cy="3066464"/>
            <a:chOff x="690738" y="1600199"/>
            <a:chExt cx="1620358" cy="2721425"/>
          </a:xfrm>
        </p:grpSpPr>
        <p:cxnSp>
          <p:nvCxnSpPr>
            <p:cNvPr id="17" name="直接连接符 16">
              <a:extLst>
                <a:ext uri="{FF2B5EF4-FFF2-40B4-BE49-F238E27FC236}">
                  <a16:creationId xmlns:a16="http://schemas.microsoft.com/office/drawing/2014/main" id="{54DCDEBA-68C8-4C68-A872-7263A05315C0}"/>
                </a:ext>
              </a:extLst>
            </p:cNvPr>
            <p:cNvCxnSpPr>
              <a:cxnSpLocks/>
            </p:cNvCxnSpPr>
            <p:nvPr/>
          </p:nvCxnSpPr>
          <p:spPr>
            <a:xfrm flipV="1">
              <a:off x="690738" y="1600199"/>
              <a:ext cx="0" cy="2531533"/>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箭头连接符 35">
              <a:extLst>
                <a:ext uri="{FF2B5EF4-FFF2-40B4-BE49-F238E27FC236}">
                  <a16:creationId xmlns:a16="http://schemas.microsoft.com/office/drawing/2014/main" id="{5D60BB26-9BAD-4302-9BB2-9434DBA17AD6}"/>
                </a:ext>
              </a:extLst>
            </p:cNvPr>
            <p:cNvCxnSpPr>
              <a:cxnSpLocks/>
            </p:cNvCxnSpPr>
            <p:nvPr/>
          </p:nvCxnSpPr>
          <p:spPr>
            <a:xfrm>
              <a:off x="690738" y="4123170"/>
              <a:ext cx="1620358" cy="198454"/>
            </a:xfrm>
            <a:prstGeom prst="bentConnector3">
              <a:avLst>
                <a:gd name="adj1" fmla="val 99639"/>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直接连接符 18">
              <a:extLst>
                <a:ext uri="{FF2B5EF4-FFF2-40B4-BE49-F238E27FC236}">
                  <a16:creationId xmlns:a16="http://schemas.microsoft.com/office/drawing/2014/main" id="{45985FE2-0773-4C75-873A-419B6F352205}"/>
                </a:ext>
              </a:extLst>
            </p:cNvPr>
            <p:cNvCxnSpPr>
              <a:cxnSpLocks/>
            </p:cNvCxnSpPr>
            <p:nvPr/>
          </p:nvCxnSpPr>
          <p:spPr>
            <a:xfrm>
              <a:off x="698178" y="1608666"/>
              <a:ext cx="171994" cy="0"/>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0" name="组合 19">
            <a:extLst>
              <a:ext uri="{FF2B5EF4-FFF2-40B4-BE49-F238E27FC236}">
                <a16:creationId xmlns:a16="http://schemas.microsoft.com/office/drawing/2014/main" id="{229DA7F1-688E-4C2C-8392-7BA37FF86644}"/>
              </a:ext>
            </a:extLst>
          </p:cNvPr>
          <p:cNvGrpSpPr/>
          <p:nvPr/>
        </p:nvGrpSpPr>
        <p:grpSpPr>
          <a:xfrm flipH="1">
            <a:off x="3532051" y="3040450"/>
            <a:ext cx="4954889" cy="2428718"/>
            <a:chOff x="347130" y="1600201"/>
            <a:chExt cx="5412611" cy="2366114"/>
          </a:xfrm>
        </p:grpSpPr>
        <p:cxnSp>
          <p:nvCxnSpPr>
            <p:cNvPr id="21" name="直接连接符 20">
              <a:extLst>
                <a:ext uri="{FF2B5EF4-FFF2-40B4-BE49-F238E27FC236}">
                  <a16:creationId xmlns:a16="http://schemas.microsoft.com/office/drawing/2014/main" id="{A60ABF4A-AF10-4A85-8BCE-38773EBDAFC7}"/>
                </a:ext>
              </a:extLst>
            </p:cNvPr>
            <p:cNvCxnSpPr>
              <a:cxnSpLocks/>
            </p:cNvCxnSpPr>
            <p:nvPr/>
          </p:nvCxnSpPr>
          <p:spPr>
            <a:xfrm flipH="1" flipV="1">
              <a:off x="347133" y="1600201"/>
              <a:ext cx="0" cy="2006599"/>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箭头连接符 43">
              <a:extLst>
                <a:ext uri="{FF2B5EF4-FFF2-40B4-BE49-F238E27FC236}">
                  <a16:creationId xmlns:a16="http://schemas.microsoft.com/office/drawing/2014/main" id="{BFC3C794-5777-4A66-A166-78A0592CE421}"/>
                </a:ext>
              </a:extLst>
            </p:cNvPr>
            <p:cNvCxnSpPr>
              <a:cxnSpLocks/>
            </p:cNvCxnSpPr>
            <p:nvPr/>
          </p:nvCxnSpPr>
          <p:spPr>
            <a:xfrm rot="10800000" flipH="1" flipV="1">
              <a:off x="347131" y="3606800"/>
              <a:ext cx="5412610" cy="359515"/>
            </a:xfrm>
            <a:prstGeom prst="bentConnector3">
              <a:avLst>
                <a:gd name="adj1" fmla="val 10005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DC980D87-7D3A-4B70-9EB2-44C596267E2E}"/>
                </a:ext>
              </a:extLst>
            </p:cNvPr>
            <p:cNvCxnSpPr>
              <a:cxnSpLocks/>
            </p:cNvCxnSpPr>
            <p:nvPr/>
          </p:nvCxnSpPr>
          <p:spPr>
            <a:xfrm>
              <a:off x="347130" y="1608666"/>
              <a:ext cx="394159" cy="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24" name="组合 23">
            <a:extLst>
              <a:ext uri="{FF2B5EF4-FFF2-40B4-BE49-F238E27FC236}">
                <a16:creationId xmlns:a16="http://schemas.microsoft.com/office/drawing/2014/main" id="{DCDF3BFF-F9BF-48D6-98F9-8B326BED757B}"/>
              </a:ext>
            </a:extLst>
          </p:cNvPr>
          <p:cNvGrpSpPr/>
          <p:nvPr/>
        </p:nvGrpSpPr>
        <p:grpSpPr>
          <a:xfrm flipH="1">
            <a:off x="4699329" y="3234727"/>
            <a:ext cx="4117395" cy="2234442"/>
            <a:chOff x="347133" y="1600200"/>
            <a:chExt cx="1600304" cy="2765625"/>
          </a:xfrm>
        </p:grpSpPr>
        <p:cxnSp>
          <p:nvCxnSpPr>
            <p:cNvPr id="25" name="直接连接符 24">
              <a:extLst>
                <a:ext uri="{FF2B5EF4-FFF2-40B4-BE49-F238E27FC236}">
                  <a16:creationId xmlns:a16="http://schemas.microsoft.com/office/drawing/2014/main" id="{706E23BC-4F24-42CE-A9A3-EBA1C38CAA42}"/>
                </a:ext>
              </a:extLst>
            </p:cNvPr>
            <p:cNvCxnSpPr>
              <a:cxnSpLocks/>
            </p:cNvCxnSpPr>
            <p:nvPr/>
          </p:nvCxnSpPr>
          <p:spPr>
            <a:xfrm flipV="1">
              <a:off x="347133" y="1600200"/>
              <a:ext cx="0" cy="2531533"/>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直接箭头连接符 57">
              <a:extLst>
                <a:ext uri="{FF2B5EF4-FFF2-40B4-BE49-F238E27FC236}">
                  <a16:creationId xmlns:a16="http://schemas.microsoft.com/office/drawing/2014/main" id="{48610065-1AFA-411B-BD95-0D155F393747}"/>
                </a:ext>
              </a:extLst>
            </p:cNvPr>
            <p:cNvCxnSpPr>
              <a:cxnSpLocks/>
            </p:cNvCxnSpPr>
            <p:nvPr/>
          </p:nvCxnSpPr>
          <p:spPr>
            <a:xfrm rot="10800000" flipH="1" flipV="1">
              <a:off x="347133" y="4123270"/>
              <a:ext cx="1600304" cy="242555"/>
            </a:xfrm>
            <a:prstGeom prst="bentConnector3">
              <a:avLst>
                <a:gd name="adj1" fmla="val 9996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直接连接符 26">
              <a:extLst>
                <a:ext uri="{FF2B5EF4-FFF2-40B4-BE49-F238E27FC236}">
                  <a16:creationId xmlns:a16="http://schemas.microsoft.com/office/drawing/2014/main" id="{821B8D47-24F4-4D88-981D-61B8ADDBEE55}"/>
                </a:ext>
              </a:extLst>
            </p:cNvPr>
            <p:cNvCxnSpPr>
              <a:cxnSpLocks/>
            </p:cNvCxnSpPr>
            <p:nvPr/>
          </p:nvCxnSpPr>
          <p:spPr>
            <a:xfrm>
              <a:off x="347133" y="1608667"/>
              <a:ext cx="268419" cy="0"/>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34" name="组合 33">
            <a:extLst>
              <a:ext uri="{FF2B5EF4-FFF2-40B4-BE49-F238E27FC236}">
                <a16:creationId xmlns:a16="http://schemas.microsoft.com/office/drawing/2014/main" id="{C1641453-BD43-472D-8F6E-8D6BB50CA197}"/>
              </a:ext>
            </a:extLst>
          </p:cNvPr>
          <p:cNvGrpSpPr/>
          <p:nvPr/>
        </p:nvGrpSpPr>
        <p:grpSpPr>
          <a:xfrm flipH="1">
            <a:off x="6363078" y="3819910"/>
            <a:ext cx="1993120" cy="2137018"/>
            <a:chOff x="347133" y="1600200"/>
            <a:chExt cx="640554" cy="2541601"/>
          </a:xfrm>
        </p:grpSpPr>
        <p:cxnSp>
          <p:nvCxnSpPr>
            <p:cNvPr id="35" name="直接连接符 34">
              <a:extLst>
                <a:ext uri="{FF2B5EF4-FFF2-40B4-BE49-F238E27FC236}">
                  <a16:creationId xmlns:a16="http://schemas.microsoft.com/office/drawing/2014/main" id="{A97FEF0C-2599-4859-9E24-604E5572B012}"/>
                </a:ext>
              </a:extLst>
            </p:cNvPr>
            <p:cNvCxnSpPr>
              <a:cxnSpLocks/>
            </p:cNvCxnSpPr>
            <p:nvPr/>
          </p:nvCxnSpPr>
          <p:spPr>
            <a:xfrm flipV="1">
              <a:off x="347133" y="1600200"/>
              <a:ext cx="0" cy="2531533"/>
            </a:xfrm>
            <a:prstGeom prst="line">
              <a:avLst/>
            </a:prstGeom>
          </p:spPr>
          <p:style>
            <a:lnRef idx="3">
              <a:schemeClr val="accent3"/>
            </a:lnRef>
            <a:fillRef idx="0">
              <a:schemeClr val="accent3"/>
            </a:fillRef>
            <a:effectRef idx="2">
              <a:schemeClr val="accent3"/>
            </a:effectRef>
            <a:fontRef idx="minor">
              <a:schemeClr val="tx1"/>
            </a:fontRef>
          </p:style>
        </p:cxnSp>
        <p:cxnSp>
          <p:nvCxnSpPr>
            <p:cNvPr id="36" name="直接箭头连接符 35">
              <a:extLst>
                <a:ext uri="{FF2B5EF4-FFF2-40B4-BE49-F238E27FC236}">
                  <a16:creationId xmlns:a16="http://schemas.microsoft.com/office/drawing/2014/main" id="{A72E7E22-933C-4693-A672-E817818C85E1}"/>
                </a:ext>
              </a:extLst>
            </p:cNvPr>
            <p:cNvCxnSpPr>
              <a:cxnSpLocks/>
            </p:cNvCxnSpPr>
            <p:nvPr/>
          </p:nvCxnSpPr>
          <p:spPr>
            <a:xfrm>
              <a:off x="347133" y="4133335"/>
              <a:ext cx="232150" cy="84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直接连接符 36">
              <a:extLst>
                <a:ext uri="{FF2B5EF4-FFF2-40B4-BE49-F238E27FC236}">
                  <a16:creationId xmlns:a16="http://schemas.microsoft.com/office/drawing/2014/main" id="{BD09B352-3B72-4621-9409-1F027B726DD0}"/>
                </a:ext>
              </a:extLst>
            </p:cNvPr>
            <p:cNvCxnSpPr>
              <a:cxnSpLocks/>
            </p:cNvCxnSpPr>
            <p:nvPr/>
          </p:nvCxnSpPr>
          <p:spPr>
            <a:xfrm>
              <a:off x="347133" y="1608666"/>
              <a:ext cx="640554" cy="0"/>
            </a:xfrm>
            <a:prstGeom prst="line">
              <a:avLst/>
            </a:prstGeom>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472434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3">
            <a:extLst>
              <a:ext uri="{FF2B5EF4-FFF2-40B4-BE49-F238E27FC236}">
                <a16:creationId xmlns:a16="http://schemas.microsoft.com/office/drawing/2014/main" id="{AA3C5F25-E7A6-4F50-8DB8-09E4666DE716}"/>
              </a:ext>
            </a:extLst>
          </p:cNvPr>
          <p:cNvSpPr>
            <a:spLocks noGrp="1" noChangeArrowheads="1"/>
          </p:cNvSpPr>
          <p:nvPr>
            <p:ph type="body" idx="1"/>
          </p:nvPr>
        </p:nvSpPr>
        <p:spPr>
          <a:xfrm>
            <a:off x="814180" y="1462429"/>
            <a:ext cx="7771051" cy="4571206"/>
          </a:xfrm>
        </p:spPr>
        <p:txBody>
          <a:bodyPr>
            <a:normAutofit/>
          </a:bodyPr>
          <a:lstStyle/>
          <a:p>
            <a:pPr eaLnBrk="1" hangingPunct="1">
              <a:buFont typeface="Wingdings" panose="05000000000000000000" pitchFamily="2" charset="2"/>
              <a:buChar char="l"/>
            </a:pPr>
            <a:r>
              <a:rPr lang="en-US" altLang="zh-CN" sz="2000" dirty="0"/>
              <a:t>The directory file allows file names up to 255 characters. </a:t>
            </a:r>
          </a:p>
          <a:p>
            <a:pPr eaLnBrk="1" hangingPunct="1">
              <a:buFont typeface="Wingdings" panose="05000000000000000000" pitchFamily="2" charset="2"/>
              <a:buChar char="l"/>
            </a:pPr>
            <a:r>
              <a:rPr lang="en-US" altLang="zh-CN" sz="2000" dirty="0"/>
              <a:t>Each directory consists of some integral number of disk blocks so that directories can be written atomically to the disk.</a:t>
            </a:r>
          </a:p>
          <a:p>
            <a:pPr eaLnBrk="1" hangingPunct="1">
              <a:buFont typeface="Wingdings" panose="05000000000000000000" pitchFamily="2" charset="2"/>
              <a:buChar char="l"/>
            </a:pPr>
            <a:r>
              <a:rPr lang="en-US" altLang="zh-CN" sz="2000" dirty="0"/>
              <a:t>Entries for files and directories are in unsorted order within a directory. </a:t>
            </a:r>
          </a:p>
          <a:p>
            <a:pPr eaLnBrk="1" hangingPunct="1">
              <a:buFont typeface="Wingdings" panose="05000000000000000000" pitchFamily="2" charset="2"/>
              <a:buChar char="l"/>
            </a:pPr>
            <a:r>
              <a:rPr lang="en-US" altLang="zh-CN" sz="2000" dirty="0"/>
              <a:t>Entries may not span disk blocks. </a:t>
            </a:r>
          </a:p>
        </p:txBody>
      </p:sp>
      <p:graphicFrame>
        <p:nvGraphicFramePr>
          <p:cNvPr id="7" name="Object 5">
            <a:extLst>
              <a:ext uri="{FF2B5EF4-FFF2-40B4-BE49-F238E27FC236}">
                <a16:creationId xmlns:a16="http://schemas.microsoft.com/office/drawing/2014/main" id="{F853F25C-5BC9-442C-86AF-1AACA62E45BF}"/>
              </a:ext>
            </a:extLst>
          </p:cNvPr>
          <p:cNvGraphicFramePr>
            <a:graphicFrameLocks noChangeAspect="1"/>
          </p:cNvGraphicFramePr>
          <p:nvPr/>
        </p:nvGraphicFramePr>
        <p:xfrm>
          <a:off x="2100591" y="3233828"/>
          <a:ext cx="5101135" cy="2553652"/>
        </p:xfrm>
        <a:graphic>
          <a:graphicData uri="http://schemas.openxmlformats.org/presentationml/2006/ole">
            <mc:AlternateContent xmlns:mc="http://schemas.openxmlformats.org/markup-compatibility/2006">
              <mc:Choice xmlns:v="urn:schemas-microsoft-com:vml" Requires="v">
                <p:oleObj spid="_x0000_s2059" name="位图图像" r:id="rId4" imgW="6563641" imgH="3285714" progId="Paint.Picture">
                  <p:embed/>
                </p:oleObj>
              </mc:Choice>
              <mc:Fallback>
                <p:oleObj name="位图图像" r:id="rId4" imgW="6563641" imgH="3285714" progId="Paint.Picture">
                  <p:embed/>
                  <p:pic>
                    <p:nvPicPr>
                      <p:cNvPr id="7" name="Object 5">
                        <a:extLst>
                          <a:ext uri="{FF2B5EF4-FFF2-40B4-BE49-F238E27FC236}">
                            <a16:creationId xmlns:a16="http://schemas.microsoft.com/office/drawing/2014/main" id="{F853F25C-5BC9-442C-86AF-1AACA62E45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591" y="3233828"/>
                        <a:ext cx="5101135" cy="2553652"/>
                      </a:xfrm>
                      <a:prstGeom prst="rect">
                        <a:avLst/>
                      </a:prstGeom>
                      <a:noFill/>
                      <a:ln>
                        <a:noFill/>
                      </a:ln>
                      <a:effectLst/>
                    </p:spPr>
                  </p:pic>
                </p:oleObj>
              </mc:Fallback>
            </mc:AlternateContent>
          </a:graphicData>
        </a:graphic>
      </p:graphicFrame>
      <p:sp>
        <p:nvSpPr>
          <p:cNvPr id="94210" name="灯片编号占位符 5">
            <a:extLst>
              <a:ext uri="{FF2B5EF4-FFF2-40B4-BE49-F238E27FC236}">
                <a16:creationId xmlns:a16="http://schemas.microsoft.com/office/drawing/2014/main" id="{570C10CF-1CE7-4540-9867-4134230D2042}"/>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E3DB0644-651D-455F-9B61-8103D733127B}" type="slidenum">
              <a:rPr lang="zh-CN" altLang="en-US" sz="1400">
                <a:cs typeface="Times New Roman" panose="02020603050405020304" pitchFamily="18" charset="0"/>
              </a:rPr>
              <a:pPr/>
              <a:t>32</a:t>
            </a:fld>
            <a:endParaRPr lang="en-US" altLang="zh-CN" sz="1400" dirty="0">
              <a:cs typeface="Times New Roman" panose="02020603050405020304" pitchFamily="18" charset="0"/>
            </a:endParaRPr>
          </a:p>
        </p:txBody>
      </p:sp>
      <p:sp>
        <p:nvSpPr>
          <p:cNvPr id="8" name="Rectangle 3">
            <a:extLst>
              <a:ext uri="{FF2B5EF4-FFF2-40B4-BE49-F238E27FC236}">
                <a16:creationId xmlns:a16="http://schemas.microsoft.com/office/drawing/2014/main" id="{EE51F2FC-4BC4-4560-932A-EDD772E00E9E}"/>
              </a:ext>
            </a:extLst>
          </p:cNvPr>
          <p:cNvSpPr txBox="1">
            <a:spLocks noChangeArrowheads="1"/>
          </p:cNvSpPr>
          <p:nvPr/>
        </p:nvSpPr>
        <p:spPr>
          <a:xfrm>
            <a:off x="2100591" y="5846257"/>
            <a:ext cx="6856541" cy="1749297"/>
          </a:xfrm>
          <a:prstGeom prst="rect">
            <a:avLst/>
          </a:prstGeom>
        </p:spPr>
        <p:txBody>
          <a:bodyPr vert="horz" lIns="91424" tIns="45712" rIns="91424" bIns="45712"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1400" dirty="0">
                <a:ea typeface="宋体" panose="02010600030101010101" pitchFamily="2" charset="-122"/>
              </a:rPr>
              <a:t>(a). A Linux directory with three files</a:t>
            </a:r>
            <a:endParaRPr lang="zh-CN" altLang="en-US" sz="1400" dirty="0">
              <a:ea typeface="宋体" panose="02010600030101010101" pitchFamily="2" charset="-122"/>
            </a:endParaRPr>
          </a:p>
          <a:p>
            <a:pPr marL="0" indent="0">
              <a:buNone/>
            </a:pPr>
            <a:r>
              <a:rPr lang="en-US" altLang="zh-CN" sz="1400" dirty="0">
                <a:ea typeface="宋体" panose="02010600030101010101" pitchFamily="2" charset="-122"/>
              </a:rPr>
              <a:t>(b). The</a:t>
            </a:r>
            <a:r>
              <a:rPr lang="zh-CN" altLang="en-US" sz="1400" dirty="0">
                <a:ea typeface="宋体" panose="02010600030101010101" pitchFamily="2" charset="-122"/>
              </a:rPr>
              <a:t> </a:t>
            </a:r>
            <a:r>
              <a:rPr lang="en-US" altLang="zh-CN" sz="1400" dirty="0">
                <a:ea typeface="宋体" panose="02010600030101010101" pitchFamily="2" charset="-122"/>
              </a:rPr>
              <a:t>same</a:t>
            </a:r>
            <a:r>
              <a:rPr lang="zh-CN" altLang="en-US" sz="1400" dirty="0">
                <a:ea typeface="宋体" panose="02010600030101010101" pitchFamily="2" charset="-122"/>
              </a:rPr>
              <a:t> </a:t>
            </a:r>
            <a:r>
              <a:rPr lang="en-US" altLang="zh-CN" sz="1400" dirty="0">
                <a:ea typeface="宋体" panose="02010600030101010101" pitchFamily="2" charset="-122"/>
              </a:rPr>
              <a:t>directory</a:t>
            </a:r>
            <a:r>
              <a:rPr lang="zh-CN" altLang="en-US" sz="1400" dirty="0">
                <a:ea typeface="宋体" panose="02010600030101010101" pitchFamily="2" charset="-122"/>
              </a:rPr>
              <a:t> </a:t>
            </a:r>
            <a:r>
              <a:rPr lang="en-US" altLang="zh-CN" sz="1400" dirty="0">
                <a:ea typeface="宋体" panose="02010600030101010101" pitchFamily="2" charset="-122"/>
              </a:rPr>
              <a:t>after the file voluminous has been removed</a:t>
            </a:r>
          </a:p>
        </p:txBody>
      </p:sp>
      <p:sp>
        <p:nvSpPr>
          <p:cNvPr id="9" name="Rectangle 2">
            <a:extLst>
              <a:ext uri="{FF2B5EF4-FFF2-40B4-BE49-F238E27FC236}">
                <a16:creationId xmlns:a16="http://schemas.microsoft.com/office/drawing/2014/main" id="{EF40836C-E7A7-496F-9DCD-A6DA8C95136A}"/>
              </a:ext>
            </a:extLst>
          </p:cNvPr>
          <p:cNvSpPr txBox="1">
            <a:spLocks noChangeArrowheads="1"/>
          </p:cNvSpPr>
          <p:nvPr/>
        </p:nvSpPr>
        <p:spPr>
          <a:xfrm>
            <a:off x="870816" y="137097"/>
            <a:ext cx="7886701"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799" b="1" dirty="0"/>
              <a:t>The Linux Ext2 File System</a:t>
            </a:r>
          </a:p>
        </p:txBody>
      </p:sp>
    </p:spTree>
    <p:extLst>
      <p:ext uri="{BB962C8B-B14F-4D97-AF65-F5344CB8AC3E}">
        <p14:creationId xmlns:p14="http://schemas.microsoft.com/office/powerpoint/2010/main" val="367844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25473C6A-87FC-4CEB-95C3-BD581C1965C5}"/>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56A4D19F-8135-46D8-9C11-219CE1A35289}" type="slidenum">
              <a:rPr lang="zh-CN" altLang="en-US" sz="1400"/>
              <a:pPr/>
              <a:t>33</a:t>
            </a:fld>
            <a:endParaRPr lang="en-US" altLang="zh-CN" sz="1400"/>
          </a:p>
        </p:txBody>
      </p:sp>
      <p:pic>
        <p:nvPicPr>
          <p:cNvPr id="90117" name="Picture 4">
            <a:extLst>
              <a:ext uri="{FF2B5EF4-FFF2-40B4-BE49-F238E27FC236}">
                <a16:creationId xmlns:a16="http://schemas.microsoft.com/office/drawing/2014/main" id="{6AFB1146-B283-4EF5-A7BA-C92E0E845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3646" y="3030930"/>
            <a:ext cx="6054574" cy="269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8" name="Text Box 5">
            <a:extLst>
              <a:ext uri="{FF2B5EF4-FFF2-40B4-BE49-F238E27FC236}">
                <a16:creationId xmlns:a16="http://schemas.microsoft.com/office/drawing/2014/main" id="{A732EF3F-AF21-47D5-8D22-D9B8FCAADEBB}"/>
              </a:ext>
            </a:extLst>
          </p:cNvPr>
          <p:cNvSpPr txBox="1">
            <a:spLocks noChangeArrowheads="1"/>
          </p:cNvSpPr>
          <p:nvPr/>
        </p:nvSpPr>
        <p:spPr bwMode="auto">
          <a:xfrm>
            <a:off x="1198178" y="5831264"/>
            <a:ext cx="6289267" cy="33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sz="1600" dirty="0">
                <a:ea typeface="华文中宋" panose="02010600040101010101" pitchFamily="2" charset="-122"/>
                <a:cs typeface="Times New Roman" panose="02020603050405020304" pitchFamily="18" charset="0"/>
              </a:rPr>
              <a:t>Some fields in the i-node structure in Linux</a:t>
            </a:r>
          </a:p>
        </p:txBody>
      </p:sp>
      <p:sp>
        <p:nvSpPr>
          <p:cNvPr id="8" name="Rectangle 2">
            <a:extLst>
              <a:ext uri="{FF2B5EF4-FFF2-40B4-BE49-F238E27FC236}">
                <a16:creationId xmlns:a16="http://schemas.microsoft.com/office/drawing/2014/main" id="{B3E2D6E8-2650-4567-BA20-B1D5D91EBD89}"/>
              </a:ext>
            </a:extLst>
          </p:cNvPr>
          <p:cNvSpPr txBox="1">
            <a:spLocks noChangeArrowheads="1"/>
          </p:cNvSpPr>
          <p:nvPr/>
        </p:nvSpPr>
        <p:spPr>
          <a:xfrm>
            <a:off x="644000" y="178227"/>
            <a:ext cx="8113516"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799" b="1" dirty="0"/>
              <a:t>The Structure of I-Node</a:t>
            </a:r>
          </a:p>
        </p:txBody>
      </p:sp>
      <p:sp>
        <p:nvSpPr>
          <p:cNvPr id="3" name="文本框 2"/>
          <p:cNvSpPr txBox="1"/>
          <p:nvPr/>
        </p:nvSpPr>
        <p:spPr>
          <a:xfrm>
            <a:off x="781816" y="1406471"/>
            <a:ext cx="7650470" cy="1384755"/>
          </a:xfrm>
          <a:prstGeom prst="rect">
            <a:avLst/>
          </a:prstGeom>
          <a:noFill/>
        </p:spPr>
        <p:txBody>
          <a:bodyPr wrap="square" rtlCol="0">
            <a:spAutoFit/>
          </a:bodyPr>
          <a:lstStyle/>
          <a:p>
            <a:pPr marL="342831" indent="-342831">
              <a:buFont typeface="Wingdings" panose="05000000000000000000" pitchFamily="2" charset="2"/>
              <a:buChar char="l"/>
            </a:pPr>
            <a:r>
              <a:rPr lang="en-US" altLang="zh-CN" sz="2799" dirty="0">
                <a:latin typeface="Times New Roman" panose="02020603050405020304" pitchFamily="18" charset="0"/>
                <a:ea typeface="华文中宋" panose="02010600040101010101" pitchFamily="2" charset="-122"/>
                <a:cs typeface="Times New Roman" panose="02020603050405020304" pitchFamily="18" charset="0"/>
              </a:rPr>
              <a:t>The i-node is put in the i-node table, a kernel data structure that holds all the i-nodes for currently open files and directories. </a:t>
            </a:r>
            <a:endParaRPr lang="zh-CN" altLang="en-US" sz="2799"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201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a:extLst>
              <a:ext uri="{FF2B5EF4-FFF2-40B4-BE49-F238E27FC236}">
                <a16:creationId xmlns:a16="http://schemas.microsoft.com/office/drawing/2014/main" id="{3F22290E-2672-4EC8-B410-1B04CD39805D}"/>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pPr defTabSz="914217">
              <a:defRPr/>
            </a:pPr>
            <a:fld id="{D1EA2AAB-FD8E-4439-9339-991AB55B5FE7}" type="slidenum">
              <a:rPr lang="zh-CN" altLang="en-US" sz="1400">
                <a:solidFill>
                  <a:prstClr val="black"/>
                </a:solidFill>
                <a:ea typeface="等线" panose="02010600030101010101" pitchFamily="2" charset="-122"/>
                <a:cs typeface="Times New Roman" panose="02020603050405020304" pitchFamily="18" charset="0"/>
              </a:rPr>
              <a:pPr defTabSz="914217">
                <a:defRPr/>
              </a:pPr>
              <a:t>34</a:t>
            </a:fld>
            <a:endParaRPr lang="en-US" altLang="zh-CN" sz="1400">
              <a:solidFill>
                <a:prstClr val="black"/>
              </a:solidFill>
              <a:ea typeface="等线" panose="02010600030101010101" pitchFamily="2" charset="-122"/>
              <a:cs typeface="Times New Roman" panose="02020603050405020304" pitchFamily="18" charset="0"/>
            </a:endParaRPr>
          </a:p>
        </p:txBody>
      </p:sp>
      <p:pic>
        <p:nvPicPr>
          <p:cNvPr id="92164" name="Picture 4">
            <a:extLst>
              <a:ext uri="{FF2B5EF4-FFF2-40B4-BE49-F238E27FC236}">
                <a16:creationId xmlns:a16="http://schemas.microsoft.com/office/drawing/2014/main" id="{4499B547-AEFB-44C6-9618-3FBCDEF71B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85" y="2185071"/>
            <a:ext cx="4978745" cy="406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B3E2D6E8-2650-4567-BA20-B1D5D91EBD89}"/>
              </a:ext>
            </a:extLst>
          </p:cNvPr>
          <p:cNvSpPr txBox="1">
            <a:spLocks noChangeArrowheads="1"/>
          </p:cNvSpPr>
          <p:nvPr/>
        </p:nvSpPr>
        <p:spPr>
          <a:xfrm>
            <a:off x="870816" y="137097"/>
            <a:ext cx="7886701"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defTabSz="685754">
              <a:defRPr/>
            </a:pPr>
            <a:r>
              <a:rPr lang="en-US" altLang="zh-CN" sz="3799" b="1" dirty="0">
                <a:solidFill>
                  <a:prstClr val="black"/>
                </a:solidFill>
              </a:rPr>
              <a:t>Linux ext2 File System</a:t>
            </a:r>
          </a:p>
        </p:txBody>
      </p:sp>
      <p:sp>
        <p:nvSpPr>
          <p:cNvPr id="3" name="文本框 2"/>
          <p:cNvSpPr txBox="1"/>
          <p:nvPr/>
        </p:nvSpPr>
        <p:spPr>
          <a:xfrm>
            <a:off x="540448" y="1248098"/>
            <a:ext cx="8315543" cy="830853"/>
          </a:xfrm>
          <a:prstGeom prst="rect">
            <a:avLst/>
          </a:prstGeom>
          <a:noFill/>
        </p:spPr>
        <p:txBody>
          <a:bodyPr wrap="square" rtlCol="0">
            <a:spAutoFit/>
          </a:bodyPr>
          <a:lstStyle/>
          <a:p>
            <a:pPr marL="342831" indent="-342831" defTabSz="914217">
              <a:buFont typeface="Wingdings" panose="05000000000000000000" pitchFamily="2" charset="2"/>
              <a:buChar char="l"/>
              <a:defRPr/>
            </a:pP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If a block sizes 1KB with an address of length 4 byte,</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based on the I-node structure, what is the maximum size of a file? </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471C80D5-95E0-4FBE-88CF-98BC00907318}"/>
              </a:ext>
            </a:extLst>
          </p:cNvPr>
          <p:cNvSpPr txBox="1"/>
          <p:nvPr/>
        </p:nvSpPr>
        <p:spPr>
          <a:xfrm>
            <a:off x="2471359" y="4872834"/>
            <a:ext cx="1655670" cy="1200121"/>
          </a:xfrm>
          <a:prstGeom prst="rect">
            <a:avLst/>
          </a:prstGeom>
          <a:noFill/>
        </p:spPr>
        <p:txBody>
          <a:bodyPr wrap="square" rtlCol="0">
            <a:spAutoFit/>
          </a:bodyPr>
          <a:lstStyle/>
          <a:p>
            <a:pPr defTabSz="914217">
              <a:defRPr/>
            </a:pPr>
            <a:r>
              <a:rPr lang="en-US" altLang="zh-CN"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Ans</a:t>
            </a:r>
            <a:r>
              <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a:p>
            <a:pPr defTabSz="914217">
              <a:defRPr/>
            </a:pP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16843020KB </a:t>
            </a:r>
          </a:p>
          <a:p>
            <a:pPr defTabSz="914217">
              <a:defRPr/>
            </a:pPr>
            <a:r>
              <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16448.3MB </a:t>
            </a:r>
          </a:p>
          <a:p>
            <a:pPr defTabSz="914217">
              <a:defRPr/>
            </a:pPr>
            <a:r>
              <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16.1GB</a:t>
            </a:r>
            <a:endParaRPr lang="zh-CN" altLang="en-US"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Rectangle 3">
            <a:extLst>
              <a:ext uri="{FF2B5EF4-FFF2-40B4-BE49-F238E27FC236}">
                <a16:creationId xmlns:a16="http://schemas.microsoft.com/office/drawing/2014/main" id="{11AC9E7E-124E-46DD-8CD8-BEF4608F981C}"/>
              </a:ext>
            </a:extLst>
          </p:cNvPr>
          <p:cNvSpPr txBox="1">
            <a:spLocks noChangeArrowheads="1"/>
          </p:cNvSpPr>
          <p:nvPr/>
        </p:nvSpPr>
        <p:spPr>
          <a:xfrm>
            <a:off x="870817" y="6186969"/>
            <a:ext cx="7645329" cy="1136518"/>
          </a:xfrm>
          <a:prstGeom prst="rect">
            <a:avLst/>
          </a:prstGeom>
        </p:spPr>
        <p:txBody>
          <a:bodyPr vert="horz" lIns="91424" tIns="45712" rIns="91424" bIns="45712"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FontTx/>
              <a:buNone/>
            </a:pPr>
            <a:r>
              <a:rPr lang="en-US" altLang="zh-CN" sz="1400"/>
              <a:t>The relation between the file descriptor table, </a:t>
            </a:r>
          </a:p>
          <a:p>
            <a:pPr algn="ctr">
              <a:buFontTx/>
              <a:buNone/>
            </a:pPr>
            <a:r>
              <a:rPr lang="en-US" altLang="zh-CN" sz="1400"/>
              <a:t>the open file description table, and the i-node table</a:t>
            </a:r>
            <a:endParaRPr lang="en-US" altLang="zh-CN" sz="1400" dirty="0"/>
          </a:p>
        </p:txBody>
      </p:sp>
    </p:spTree>
    <p:extLst>
      <p:ext uri="{BB962C8B-B14F-4D97-AF65-F5344CB8AC3E}">
        <p14:creationId xmlns:p14="http://schemas.microsoft.com/office/powerpoint/2010/main" val="347097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7E92B2D-D632-41C9-A6B3-482C1FFC59FD}"/>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According to the content of the file, Linux divides the file into ( ) three categories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8B9E70A9-D5AF-457C-A99D-32CE65DB58A0}"/>
              </a:ext>
            </a:extLst>
          </p:cNvPr>
          <p:cNvSpPr txBox="1"/>
          <p:nvPr>
            <p:custDataLst>
              <p:tags r:id="rId3"/>
            </p:custDataLst>
          </p:nvPr>
        </p:nvSpPr>
        <p:spPr>
          <a:xfrm>
            <a:off x="1829117" y="2469540"/>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System file, User file and Device file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87C860A3-EF3D-40EE-8E6F-86E71E3C1CCC}"/>
              </a:ext>
            </a:extLst>
          </p:cNvPr>
          <p:cNvSpPr txBox="1"/>
          <p:nvPr>
            <p:custDataLst>
              <p:tags r:id="rId4"/>
            </p:custDataLst>
          </p:nvPr>
        </p:nvSpPr>
        <p:spPr>
          <a:xfrm>
            <a:off x="1829117" y="3326790"/>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General file, Stream file and Record file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A52DC0E-A943-445A-A9B9-FFD4D39E78EE}"/>
              </a:ext>
            </a:extLst>
          </p:cNvPr>
          <p:cNvSpPr txBox="1"/>
          <p:nvPr>
            <p:custDataLst>
              <p:tags r:id="rId5"/>
            </p:custDataLst>
          </p:nvPr>
        </p:nvSpPr>
        <p:spPr>
          <a:xfrm>
            <a:off x="1829117" y="4184040"/>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Directory file, Streaming file, Device file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F12FB4E-8C36-4874-B9A7-32E50B0E03B7}"/>
              </a:ext>
            </a:extLst>
          </p:cNvPr>
          <p:cNvSpPr txBox="1"/>
          <p:nvPr>
            <p:custDataLst>
              <p:tags r:id="rId6"/>
            </p:custDataLst>
          </p:nvPr>
        </p:nvSpPr>
        <p:spPr>
          <a:xfrm>
            <a:off x="1829117" y="5041290"/>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Common file, Directory, Special file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25FDF1A1-90E9-4632-B294-96E2F3E5FEBC}"/>
              </a:ext>
            </a:extLst>
          </p:cNvPr>
          <p:cNvSpPr>
            <a:spLocks noChangeAspect="1"/>
          </p:cNvSpPr>
          <p:nvPr>
            <p:custDataLst>
              <p:tags r:id="rId7"/>
            </p:custDataLst>
          </p:nvPr>
        </p:nvSpPr>
        <p:spPr>
          <a:xfrm>
            <a:off x="1114663" y="253383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67E1DF9-A318-4F38-9324-D04314D9C379}"/>
              </a:ext>
            </a:extLst>
          </p:cNvPr>
          <p:cNvSpPr>
            <a:spLocks noChangeAspect="1"/>
          </p:cNvSpPr>
          <p:nvPr>
            <p:custDataLst>
              <p:tags r:id="rId8"/>
            </p:custDataLst>
          </p:nvPr>
        </p:nvSpPr>
        <p:spPr>
          <a:xfrm>
            <a:off x="1114663" y="339108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B4AB9F9-D1E8-4E55-9417-AE7BE8D8BC6D}"/>
              </a:ext>
            </a:extLst>
          </p:cNvPr>
          <p:cNvSpPr>
            <a:spLocks noChangeAspect="1"/>
          </p:cNvSpPr>
          <p:nvPr>
            <p:custDataLst>
              <p:tags r:id="rId9"/>
            </p:custDataLst>
          </p:nvPr>
        </p:nvSpPr>
        <p:spPr>
          <a:xfrm>
            <a:off x="1114663" y="424833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A15B2F5B-EB49-47AC-94C8-47BFDBB4A98B}"/>
              </a:ext>
            </a:extLst>
          </p:cNvPr>
          <p:cNvSpPr>
            <a:spLocks noChangeAspect="1"/>
          </p:cNvSpPr>
          <p:nvPr>
            <p:custDataLst>
              <p:tags r:id="rId10"/>
            </p:custDataLst>
          </p:nvPr>
        </p:nvSpPr>
        <p:spPr>
          <a:xfrm>
            <a:off x="1114663" y="510558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D29C3F3E-763B-4173-A688-F647E659E32F}"/>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45B5B79-890C-404A-8634-C5ED5556EDA8}"/>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08C0DA77-985D-48D3-A840-DD38E8627560}"/>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3F3D2BD-8A21-42F7-8F77-43158708E00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8161979-0080-4727-81BB-0C66FA662D9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9334712-6F41-4B7F-B0F6-409BED46CC1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67025B8-66A6-4B84-90C6-7440F42DA18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020889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5">
            <a:extLst>
              <a:ext uri="{FF2B5EF4-FFF2-40B4-BE49-F238E27FC236}">
                <a16:creationId xmlns:a16="http://schemas.microsoft.com/office/drawing/2014/main" id="{67D263DF-7276-4A36-81BC-1D1AE872BC7D}"/>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02F26FC6-514A-48EC-A605-DF5AF89C1C70}" type="slidenum">
              <a:rPr lang="zh-CN" altLang="en-US" sz="1400"/>
              <a:pPr/>
              <a:t>36</a:t>
            </a:fld>
            <a:endParaRPr lang="en-US" altLang="zh-CN" sz="1400"/>
          </a:p>
        </p:txBody>
      </p:sp>
      <p:sp>
        <p:nvSpPr>
          <p:cNvPr id="106500" name="Rectangle 3">
            <a:extLst>
              <a:ext uri="{FF2B5EF4-FFF2-40B4-BE49-F238E27FC236}">
                <a16:creationId xmlns:a16="http://schemas.microsoft.com/office/drawing/2014/main" id="{47732EF4-9035-4473-8E58-A70D82092B5C}"/>
              </a:ext>
            </a:extLst>
          </p:cNvPr>
          <p:cNvSpPr>
            <a:spLocks noGrp="1" noChangeArrowheads="1"/>
          </p:cNvSpPr>
          <p:nvPr>
            <p:ph type="body" idx="1"/>
          </p:nvPr>
        </p:nvSpPr>
        <p:spPr>
          <a:xfrm>
            <a:off x="790284" y="5957555"/>
            <a:ext cx="7771051" cy="653936"/>
          </a:xfrm>
        </p:spPr>
        <p:txBody>
          <a:bodyPr>
            <a:normAutofit/>
          </a:bodyPr>
          <a:lstStyle/>
          <a:p>
            <a:pPr algn="ctr" eaLnBrk="1" hangingPunct="1">
              <a:buFontTx/>
              <a:buNone/>
            </a:pPr>
            <a:r>
              <a:rPr lang="en-US" altLang="zh-CN" sz="1400" dirty="0"/>
              <a:t>Some example file protection modes</a:t>
            </a:r>
            <a:endParaRPr lang="zh-CN" altLang="en-US" sz="1400" dirty="0"/>
          </a:p>
        </p:txBody>
      </p:sp>
      <p:pic>
        <p:nvPicPr>
          <p:cNvPr id="106501" name="Picture 4">
            <a:extLst>
              <a:ext uri="{FF2B5EF4-FFF2-40B4-BE49-F238E27FC236}">
                <a16:creationId xmlns:a16="http://schemas.microsoft.com/office/drawing/2014/main" id="{B8D85DB2-6E10-4EF8-ACC1-8C997ACD93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594" y="3786407"/>
            <a:ext cx="7619740" cy="217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B3E2D6E8-2650-4567-BA20-B1D5D91EBD89}"/>
              </a:ext>
            </a:extLst>
          </p:cNvPr>
          <p:cNvSpPr txBox="1">
            <a:spLocks noChangeArrowheads="1"/>
          </p:cNvSpPr>
          <p:nvPr/>
        </p:nvSpPr>
        <p:spPr>
          <a:xfrm>
            <a:off x="863534" y="166091"/>
            <a:ext cx="7886701" cy="1325333"/>
          </a:xfrm>
          <a:prstGeom prst="rect">
            <a:avLst/>
          </a:prstGeom>
        </p:spPr>
        <p:txBody>
          <a:bodyPr vert="horz" lIns="91424" tIns="45712" rIns="91424" bIns="45712"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799" b="1" dirty="0"/>
              <a:t>Security in Linux</a:t>
            </a:r>
          </a:p>
        </p:txBody>
      </p:sp>
      <p:sp>
        <p:nvSpPr>
          <p:cNvPr id="3" name="文本框 2"/>
          <p:cNvSpPr txBox="1"/>
          <p:nvPr/>
        </p:nvSpPr>
        <p:spPr>
          <a:xfrm>
            <a:off x="730053" y="1420376"/>
            <a:ext cx="7886701" cy="2246379"/>
          </a:xfrm>
          <a:prstGeom prst="rect">
            <a:avLst/>
          </a:prstGeom>
          <a:noFill/>
        </p:spPr>
        <p:txBody>
          <a:bodyPr wrap="square" rtlCol="0">
            <a:spAutoFit/>
          </a:bodyPr>
          <a:lstStyle/>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The user community for a Linux system consists of some number of registered users, each of whom has a unique UID(User ID) which is an integer between 0 and 65535.</a:t>
            </a:r>
          </a:p>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Users can be organized into groups, which are also numbered with 16-bit integers called GIDs(Group IDs).</a:t>
            </a:r>
          </a:p>
          <a:p>
            <a:pPr marL="342831" indent="-342831">
              <a:buFont typeface="Wingdings" panose="05000000000000000000" pitchFamily="2" charset="2"/>
              <a:buChar char="l"/>
            </a:pP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rPr>
              <a:t>The basic security mechanism in Linux is simple. Each process carries the UID and GID of its owner.</a:t>
            </a:r>
            <a:endParaRPr lang="zh-CN" altLang="en-US" sz="20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B3B420AC-0D00-4CB0-B46B-25C9358C1078}"/>
              </a:ext>
            </a:extLst>
          </p:cNvPr>
          <p:cNvGrpSpPr/>
          <p:nvPr/>
        </p:nvGrpSpPr>
        <p:grpSpPr>
          <a:xfrm>
            <a:off x="257590" y="4063072"/>
            <a:ext cx="928251" cy="356777"/>
            <a:chOff x="253618" y="4081347"/>
            <a:chExt cx="928412" cy="356839"/>
          </a:xfrm>
        </p:grpSpPr>
        <p:sp>
          <p:nvSpPr>
            <p:cNvPr id="9" name="椭圆 8">
              <a:extLst>
                <a:ext uri="{FF2B5EF4-FFF2-40B4-BE49-F238E27FC236}">
                  <a16:creationId xmlns:a16="http://schemas.microsoft.com/office/drawing/2014/main" id="{3199E735-7603-4355-896C-F47BC621B344}"/>
                </a:ext>
              </a:extLst>
            </p:cNvPr>
            <p:cNvSpPr/>
            <p:nvPr/>
          </p:nvSpPr>
          <p:spPr>
            <a:xfrm>
              <a:off x="1025671" y="4081347"/>
              <a:ext cx="156359" cy="356839"/>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1D82EC-A412-4ABC-8393-680CB5E1052D}"/>
                </a:ext>
              </a:extLst>
            </p:cNvPr>
            <p:cNvSpPr txBox="1"/>
            <p:nvPr/>
          </p:nvSpPr>
          <p:spPr>
            <a:xfrm>
              <a:off x="253618" y="4121266"/>
              <a:ext cx="518091" cy="276999"/>
            </a:xfrm>
            <a:prstGeom prst="rect">
              <a:avLst/>
            </a:prstGeom>
            <a:noFill/>
          </p:spPr>
          <p:txBody>
            <a:bodyPr wrap="none" rtlCol="0">
              <a:spAutoFit/>
            </a:bodyPr>
            <a:lstStyle/>
            <a:p>
              <a:r>
                <a:rPr lang="en-US" altLang="zh-CN" sz="1200" dirty="0">
                  <a:latin typeface="华文中宋" panose="02010600040101010101" pitchFamily="2" charset="-122"/>
                  <a:ea typeface="华文中宋" panose="02010600040101010101" pitchFamily="2" charset="-122"/>
                </a:rPr>
                <a:t>read</a:t>
              </a:r>
              <a:endParaRPr lang="zh-CN" altLang="en-US" sz="1200" dirty="0">
                <a:latin typeface="华文中宋" panose="02010600040101010101" pitchFamily="2" charset="-122"/>
                <a:ea typeface="华文中宋" panose="02010600040101010101" pitchFamily="2" charset="-122"/>
              </a:endParaRPr>
            </a:p>
          </p:txBody>
        </p:sp>
        <p:cxnSp>
          <p:nvCxnSpPr>
            <p:cNvPr id="11" name="直接箭头连接符 10">
              <a:extLst>
                <a:ext uri="{FF2B5EF4-FFF2-40B4-BE49-F238E27FC236}">
                  <a16:creationId xmlns:a16="http://schemas.microsoft.com/office/drawing/2014/main" id="{62A156E9-F77C-43B7-9102-30B83EB409E1}"/>
                </a:ext>
              </a:extLst>
            </p:cNvPr>
            <p:cNvCxnSpPr>
              <a:cxnSpLocks/>
              <a:stCxn id="10" idx="3"/>
              <a:endCxn id="9" idx="2"/>
            </p:cNvCxnSpPr>
            <p:nvPr/>
          </p:nvCxnSpPr>
          <p:spPr>
            <a:xfrm>
              <a:off x="771709" y="4259766"/>
              <a:ext cx="253962"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2" name="组合 11">
            <a:extLst>
              <a:ext uri="{FF2B5EF4-FFF2-40B4-BE49-F238E27FC236}">
                <a16:creationId xmlns:a16="http://schemas.microsoft.com/office/drawing/2014/main" id="{D02820D5-D0BE-466A-B91E-314117593E7F}"/>
              </a:ext>
            </a:extLst>
          </p:cNvPr>
          <p:cNvGrpSpPr/>
          <p:nvPr/>
        </p:nvGrpSpPr>
        <p:grpSpPr>
          <a:xfrm>
            <a:off x="265643" y="4336817"/>
            <a:ext cx="1037337" cy="356777"/>
            <a:chOff x="144513" y="4081347"/>
            <a:chExt cx="1037517" cy="356839"/>
          </a:xfrm>
        </p:grpSpPr>
        <p:sp>
          <p:nvSpPr>
            <p:cNvPr id="13" name="椭圆 12">
              <a:extLst>
                <a:ext uri="{FF2B5EF4-FFF2-40B4-BE49-F238E27FC236}">
                  <a16:creationId xmlns:a16="http://schemas.microsoft.com/office/drawing/2014/main" id="{55134E04-CAAC-4EA8-80FF-D5D02FAE41EE}"/>
                </a:ext>
              </a:extLst>
            </p:cNvPr>
            <p:cNvSpPr/>
            <p:nvPr/>
          </p:nvSpPr>
          <p:spPr>
            <a:xfrm>
              <a:off x="1025671" y="4081347"/>
              <a:ext cx="156359" cy="356839"/>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A009E55-E443-46CB-A194-83DFF96723BE}"/>
                </a:ext>
              </a:extLst>
            </p:cNvPr>
            <p:cNvSpPr txBox="1"/>
            <p:nvPr/>
          </p:nvSpPr>
          <p:spPr>
            <a:xfrm>
              <a:off x="144513" y="4121266"/>
              <a:ext cx="556563" cy="276999"/>
            </a:xfrm>
            <a:prstGeom prst="rect">
              <a:avLst/>
            </a:prstGeom>
            <a:noFill/>
          </p:spPr>
          <p:txBody>
            <a:bodyPr wrap="none" rtlCol="0">
              <a:spAutoFit/>
            </a:bodyPr>
            <a:lstStyle/>
            <a:p>
              <a:r>
                <a:rPr lang="en-US" altLang="zh-CN" sz="1200" dirty="0">
                  <a:latin typeface="华文中宋" panose="02010600040101010101" pitchFamily="2" charset="-122"/>
                  <a:ea typeface="华文中宋" panose="02010600040101010101" pitchFamily="2" charset="-122"/>
                </a:rPr>
                <a:t>write</a:t>
              </a:r>
              <a:endParaRPr lang="zh-CN" altLang="en-US" sz="1200" dirty="0">
                <a:latin typeface="华文中宋" panose="02010600040101010101" pitchFamily="2" charset="-122"/>
                <a:ea typeface="华文中宋" panose="02010600040101010101" pitchFamily="2" charset="-122"/>
              </a:endParaRPr>
            </a:p>
          </p:txBody>
        </p:sp>
        <p:cxnSp>
          <p:nvCxnSpPr>
            <p:cNvPr id="15" name="直接箭头连接符 14">
              <a:extLst>
                <a:ext uri="{FF2B5EF4-FFF2-40B4-BE49-F238E27FC236}">
                  <a16:creationId xmlns:a16="http://schemas.microsoft.com/office/drawing/2014/main" id="{0FF9BC0A-430D-415C-AA52-AA4BD517FB38}"/>
                </a:ext>
              </a:extLst>
            </p:cNvPr>
            <p:cNvCxnSpPr>
              <a:cxnSpLocks/>
              <a:stCxn id="14" idx="3"/>
              <a:endCxn id="13" idx="2"/>
            </p:cNvCxnSpPr>
            <p:nvPr/>
          </p:nvCxnSpPr>
          <p:spPr>
            <a:xfrm>
              <a:off x="701076" y="4259766"/>
              <a:ext cx="324595"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6" name="组合 15">
            <a:extLst>
              <a:ext uri="{FF2B5EF4-FFF2-40B4-BE49-F238E27FC236}">
                <a16:creationId xmlns:a16="http://schemas.microsoft.com/office/drawing/2014/main" id="{0A4595CB-9737-4156-AD40-1863B0D33AD2}"/>
              </a:ext>
            </a:extLst>
          </p:cNvPr>
          <p:cNvGrpSpPr/>
          <p:nvPr/>
        </p:nvGrpSpPr>
        <p:grpSpPr>
          <a:xfrm>
            <a:off x="260323" y="4587743"/>
            <a:ext cx="1149281" cy="356777"/>
            <a:chOff x="32549" y="4081347"/>
            <a:chExt cx="1149481" cy="356839"/>
          </a:xfrm>
        </p:grpSpPr>
        <p:sp>
          <p:nvSpPr>
            <p:cNvPr id="17" name="椭圆 16">
              <a:extLst>
                <a:ext uri="{FF2B5EF4-FFF2-40B4-BE49-F238E27FC236}">
                  <a16:creationId xmlns:a16="http://schemas.microsoft.com/office/drawing/2014/main" id="{39065C8E-9BD9-450C-8174-C42F88EADFA8}"/>
                </a:ext>
              </a:extLst>
            </p:cNvPr>
            <p:cNvSpPr/>
            <p:nvPr/>
          </p:nvSpPr>
          <p:spPr>
            <a:xfrm>
              <a:off x="1025671" y="4081347"/>
              <a:ext cx="156359" cy="356839"/>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4A78F4F-9ED2-4C32-B5D0-74BF1E5D6ECE}"/>
                </a:ext>
              </a:extLst>
            </p:cNvPr>
            <p:cNvSpPr txBox="1"/>
            <p:nvPr/>
          </p:nvSpPr>
          <p:spPr>
            <a:xfrm>
              <a:off x="32549" y="4121266"/>
              <a:ext cx="753732" cy="276999"/>
            </a:xfrm>
            <a:prstGeom prst="rect">
              <a:avLst/>
            </a:prstGeom>
            <a:noFill/>
          </p:spPr>
          <p:txBody>
            <a:bodyPr wrap="none" rtlCol="0">
              <a:spAutoFit/>
            </a:bodyPr>
            <a:lstStyle/>
            <a:p>
              <a:r>
                <a:rPr lang="en-US" altLang="zh-CN" sz="1200" dirty="0">
                  <a:latin typeface="华文中宋" panose="02010600040101010101" pitchFamily="2" charset="-122"/>
                  <a:ea typeface="华文中宋" panose="02010600040101010101" pitchFamily="2" charset="-122"/>
                </a:rPr>
                <a:t>execute</a:t>
              </a:r>
              <a:endParaRPr lang="zh-CN" altLang="en-US" sz="1200" dirty="0">
                <a:latin typeface="华文中宋" panose="02010600040101010101" pitchFamily="2" charset="-122"/>
                <a:ea typeface="华文中宋" panose="02010600040101010101" pitchFamily="2" charset="-122"/>
              </a:endParaRPr>
            </a:p>
          </p:txBody>
        </p:sp>
        <p:cxnSp>
          <p:nvCxnSpPr>
            <p:cNvPr id="19" name="直接箭头连接符 18">
              <a:extLst>
                <a:ext uri="{FF2B5EF4-FFF2-40B4-BE49-F238E27FC236}">
                  <a16:creationId xmlns:a16="http://schemas.microsoft.com/office/drawing/2014/main" id="{12DB3073-6BA0-423E-91E4-3BC742A3B4F2}"/>
                </a:ext>
              </a:extLst>
            </p:cNvPr>
            <p:cNvCxnSpPr>
              <a:cxnSpLocks/>
              <a:stCxn id="18" idx="3"/>
              <a:endCxn id="17" idx="2"/>
            </p:cNvCxnSpPr>
            <p:nvPr/>
          </p:nvCxnSpPr>
          <p:spPr>
            <a:xfrm>
              <a:off x="786281" y="4259766"/>
              <a:ext cx="239390"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0" name="组合 19">
            <a:extLst>
              <a:ext uri="{FF2B5EF4-FFF2-40B4-BE49-F238E27FC236}">
                <a16:creationId xmlns:a16="http://schemas.microsoft.com/office/drawing/2014/main" id="{04530F22-2672-43DA-A755-29BE5ADEA333}"/>
              </a:ext>
            </a:extLst>
          </p:cNvPr>
          <p:cNvGrpSpPr/>
          <p:nvPr/>
        </p:nvGrpSpPr>
        <p:grpSpPr>
          <a:xfrm>
            <a:off x="881900" y="5899537"/>
            <a:ext cx="742742" cy="793798"/>
            <a:chOff x="904699" y="5927076"/>
            <a:chExt cx="742871" cy="793936"/>
          </a:xfrm>
        </p:grpSpPr>
        <p:sp>
          <p:nvSpPr>
            <p:cNvPr id="21" name="右大括号 20">
              <a:extLst>
                <a:ext uri="{FF2B5EF4-FFF2-40B4-BE49-F238E27FC236}">
                  <a16:creationId xmlns:a16="http://schemas.microsoft.com/office/drawing/2014/main" id="{06D7A24D-FD7E-4077-872C-256AA51886FA}"/>
                </a:ext>
              </a:extLst>
            </p:cNvPr>
            <p:cNvSpPr/>
            <p:nvPr/>
          </p:nvSpPr>
          <p:spPr>
            <a:xfrm rot="5400000" flipV="1">
              <a:off x="947311" y="6038889"/>
              <a:ext cx="549650" cy="32602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53D46EA-4920-42D7-B78C-F2035C591102}"/>
                </a:ext>
              </a:extLst>
            </p:cNvPr>
            <p:cNvSpPr txBox="1"/>
            <p:nvPr/>
          </p:nvSpPr>
          <p:spPr>
            <a:xfrm>
              <a:off x="904699" y="6444013"/>
              <a:ext cx="742871" cy="276999"/>
            </a:xfrm>
            <a:prstGeom prst="rect">
              <a:avLst/>
            </a:prstGeom>
            <a:noFill/>
          </p:spPr>
          <p:txBody>
            <a:bodyPr wrap="square" rtlCol="0">
              <a:spAutoFit/>
            </a:bodyPr>
            <a:lstStyle/>
            <a:p>
              <a:pPr algn="ctr"/>
              <a:r>
                <a:rPr lang="en-US" altLang="zh-CN" sz="1200" dirty="0">
                  <a:latin typeface="华文中宋" panose="02010600040101010101" pitchFamily="2" charset="-122"/>
                  <a:ea typeface="华文中宋" panose="02010600040101010101" pitchFamily="2" charset="-122"/>
                </a:rPr>
                <a:t>Owner</a:t>
              </a:r>
              <a:endParaRPr lang="zh-CN" altLang="en-US" sz="1200" dirty="0">
                <a:latin typeface="华文中宋" panose="02010600040101010101" pitchFamily="2" charset="-122"/>
                <a:ea typeface="华文中宋" panose="02010600040101010101" pitchFamily="2" charset="-122"/>
              </a:endParaRPr>
            </a:p>
          </p:txBody>
        </p:sp>
      </p:grpSp>
      <p:grpSp>
        <p:nvGrpSpPr>
          <p:cNvPr id="23" name="组合 22">
            <a:extLst>
              <a:ext uri="{FF2B5EF4-FFF2-40B4-BE49-F238E27FC236}">
                <a16:creationId xmlns:a16="http://schemas.microsoft.com/office/drawing/2014/main" id="{A4A16B34-11DB-453D-91F6-783481E1BC8A}"/>
              </a:ext>
            </a:extLst>
          </p:cNvPr>
          <p:cNvGrpSpPr/>
          <p:nvPr/>
        </p:nvGrpSpPr>
        <p:grpSpPr>
          <a:xfrm>
            <a:off x="1156898" y="5878675"/>
            <a:ext cx="742742" cy="647030"/>
            <a:chOff x="861446" y="5952893"/>
            <a:chExt cx="742871" cy="647142"/>
          </a:xfrm>
        </p:grpSpPr>
        <p:sp>
          <p:nvSpPr>
            <p:cNvPr id="24" name="右大括号 23">
              <a:extLst>
                <a:ext uri="{FF2B5EF4-FFF2-40B4-BE49-F238E27FC236}">
                  <a16:creationId xmlns:a16="http://schemas.microsoft.com/office/drawing/2014/main" id="{0B948CCA-FB67-4045-8840-D0523C1E8156}"/>
                </a:ext>
              </a:extLst>
            </p:cNvPr>
            <p:cNvSpPr/>
            <p:nvPr/>
          </p:nvSpPr>
          <p:spPr>
            <a:xfrm rot="5400000" flipV="1">
              <a:off x="1051249" y="5972444"/>
              <a:ext cx="365125" cy="32602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F747940-3E5F-4AAB-B298-4AF85D46DF70}"/>
                </a:ext>
              </a:extLst>
            </p:cNvPr>
            <p:cNvSpPr txBox="1"/>
            <p:nvPr/>
          </p:nvSpPr>
          <p:spPr>
            <a:xfrm>
              <a:off x="861446" y="6323036"/>
              <a:ext cx="742871" cy="276999"/>
            </a:xfrm>
            <a:prstGeom prst="rect">
              <a:avLst/>
            </a:prstGeom>
            <a:noFill/>
          </p:spPr>
          <p:txBody>
            <a:bodyPr wrap="square" rtlCol="0">
              <a:spAutoFit/>
            </a:bodyPr>
            <a:lstStyle/>
            <a:p>
              <a:pPr algn="ctr"/>
              <a:r>
                <a:rPr lang="en-US" altLang="zh-CN" sz="1200" dirty="0">
                  <a:latin typeface="华文中宋" panose="02010600040101010101" pitchFamily="2" charset="-122"/>
                  <a:ea typeface="华文中宋" panose="02010600040101010101" pitchFamily="2" charset="-122"/>
                </a:rPr>
                <a:t>group</a:t>
              </a:r>
              <a:endParaRPr lang="zh-CN" altLang="en-US" sz="1200" dirty="0">
                <a:latin typeface="华文中宋" panose="02010600040101010101" pitchFamily="2" charset="-122"/>
                <a:ea typeface="华文中宋" panose="02010600040101010101" pitchFamily="2" charset="-122"/>
              </a:endParaRPr>
            </a:p>
          </p:txBody>
        </p:sp>
      </p:grpSp>
      <p:grpSp>
        <p:nvGrpSpPr>
          <p:cNvPr id="26" name="组合 25">
            <a:extLst>
              <a:ext uri="{FF2B5EF4-FFF2-40B4-BE49-F238E27FC236}">
                <a16:creationId xmlns:a16="http://schemas.microsoft.com/office/drawing/2014/main" id="{F612F9FD-231C-405C-B9DB-90E173093E43}"/>
              </a:ext>
            </a:extLst>
          </p:cNvPr>
          <p:cNvGrpSpPr/>
          <p:nvPr/>
        </p:nvGrpSpPr>
        <p:grpSpPr>
          <a:xfrm>
            <a:off x="1486814" y="5873963"/>
            <a:ext cx="742742" cy="481881"/>
            <a:chOff x="861851" y="5925172"/>
            <a:chExt cx="742871" cy="481965"/>
          </a:xfrm>
        </p:grpSpPr>
        <p:sp>
          <p:nvSpPr>
            <p:cNvPr id="27" name="右大括号 26">
              <a:extLst>
                <a:ext uri="{FF2B5EF4-FFF2-40B4-BE49-F238E27FC236}">
                  <a16:creationId xmlns:a16="http://schemas.microsoft.com/office/drawing/2014/main" id="{91A8168D-1690-4DEA-BFF6-CCB62A30B166}"/>
                </a:ext>
              </a:extLst>
            </p:cNvPr>
            <p:cNvSpPr/>
            <p:nvPr/>
          </p:nvSpPr>
          <p:spPr>
            <a:xfrm rot="5400000" flipV="1">
              <a:off x="1169381" y="5826066"/>
              <a:ext cx="127812" cy="32602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6964382-8DF0-47EA-B02C-831D3C371023}"/>
                </a:ext>
              </a:extLst>
            </p:cNvPr>
            <p:cNvSpPr txBox="1"/>
            <p:nvPr/>
          </p:nvSpPr>
          <p:spPr>
            <a:xfrm>
              <a:off x="861851" y="6130138"/>
              <a:ext cx="742871" cy="276999"/>
            </a:xfrm>
            <a:prstGeom prst="rect">
              <a:avLst/>
            </a:prstGeom>
            <a:noFill/>
          </p:spPr>
          <p:txBody>
            <a:bodyPr wrap="square" rtlCol="0">
              <a:spAutoFit/>
            </a:bodyPr>
            <a:lstStyle/>
            <a:p>
              <a:pPr algn="ctr"/>
              <a:r>
                <a:rPr lang="en-US" altLang="zh-CN" sz="1200" dirty="0">
                  <a:latin typeface="华文中宋" panose="02010600040101010101" pitchFamily="2" charset="-122"/>
                  <a:ea typeface="华文中宋" panose="02010600040101010101" pitchFamily="2" charset="-122"/>
                </a:rPr>
                <a:t>others</a:t>
              </a:r>
              <a:endParaRPr lang="zh-CN" altLang="en-US" sz="1200" dirty="0">
                <a:latin typeface="华文中宋" panose="02010600040101010101" pitchFamily="2" charset="-122"/>
                <a:ea typeface="华文中宋" panose="02010600040101010101" pitchFamily="2" charset="-122"/>
              </a:endParaRPr>
            </a:p>
          </p:txBody>
        </p:sp>
      </p:grpSp>
      <p:grpSp>
        <p:nvGrpSpPr>
          <p:cNvPr id="29" name="组合 28">
            <a:extLst>
              <a:ext uri="{FF2B5EF4-FFF2-40B4-BE49-F238E27FC236}">
                <a16:creationId xmlns:a16="http://schemas.microsoft.com/office/drawing/2014/main" id="{F31B51E1-6D40-4533-9238-49934CABE943}"/>
              </a:ext>
            </a:extLst>
          </p:cNvPr>
          <p:cNvGrpSpPr/>
          <p:nvPr/>
        </p:nvGrpSpPr>
        <p:grpSpPr>
          <a:xfrm>
            <a:off x="2198440" y="4419848"/>
            <a:ext cx="6317705" cy="1537708"/>
            <a:chOff x="2228608" y="4398265"/>
            <a:chExt cx="6344879" cy="1528811"/>
          </a:xfrm>
        </p:grpSpPr>
        <p:sp>
          <p:nvSpPr>
            <p:cNvPr id="30" name="矩形 29">
              <a:extLst>
                <a:ext uri="{FF2B5EF4-FFF2-40B4-BE49-F238E27FC236}">
                  <a16:creationId xmlns:a16="http://schemas.microsoft.com/office/drawing/2014/main" id="{54803FA2-51B1-4179-AEB0-AF99FC79B5C6}"/>
                </a:ext>
              </a:extLst>
            </p:cNvPr>
            <p:cNvSpPr/>
            <p:nvPr/>
          </p:nvSpPr>
          <p:spPr>
            <a:xfrm>
              <a:off x="2228608" y="4398265"/>
              <a:ext cx="6344879" cy="1528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FECD778-1830-4A06-A3BE-13C6B1E44B1A}"/>
                </a:ext>
              </a:extLst>
            </p:cNvPr>
            <p:cNvSpPr txBox="1"/>
            <p:nvPr/>
          </p:nvSpPr>
          <p:spPr>
            <a:xfrm>
              <a:off x="3967252" y="4912226"/>
              <a:ext cx="2810933" cy="369332"/>
            </a:xfrm>
            <a:prstGeom prst="rect">
              <a:avLst/>
            </a:prstGeom>
            <a:noFill/>
          </p:spPr>
          <p:txBody>
            <a:bodyPr wrap="square" rtlCol="0">
              <a:spAutoFit/>
            </a:bodyPr>
            <a:lstStyle/>
            <a:p>
              <a:pPr algn="ctr"/>
              <a:r>
                <a:rPr lang="en-US" altLang="zh-CN" b="1" dirty="0">
                  <a:latin typeface="Times New Roman" panose="02020603050405020304" pitchFamily="18" charset="0"/>
                  <a:ea typeface="华文中宋" panose="02010600040101010101" pitchFamily="2" charset="-122"/>
                  <a:cs typeface="Times New Roman" panose="02020603050405020304" pitchFamily="18" charset="0"/>
                </a:rPr>
                <a:t>Please try the others</a:t>
              </a:r>
              <a:endParaRPr lang="zh-CN" altLang="en-US" b="1" dirty="0">
                <a:latin typeface="Times New Roman" panose="02020603050405020304" pitchFamily="18" charset="0"/>
                <a:ea typeface="华文中宋" panose="02010600040101010101" pitchFamily="2" charset="-122"/>
                <a:cs typeface="Times New Roman" panose="02020603050405020304" pitchFamily="18" charset="0"/>
              </a:endParaRPr>
            </a:p>
          </p:txBody>
        </p:sp>
      </p:grpSp>
    </p:spTree>
    <p:extLst>
      <p:ext uri="{BB962C8B-B14F-4D97-AF65-F5344CB8AC3E}">
        <p14:creationId xmlns:p14="http://schemas.microsoft.com/office/powerpoint/2010/main" val="33991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6">
            <a:extLst>
              <a:ext uri="{FF2B5EF4-FFF2-40B4-BE49-F238E27FC236}">
                <a16:creationId xmlns:a16="http://schemas.microsoft.com/office/drawing/2014/main" id="{8B074450-5759-4DF0-896D-1E9994B8FA2E}"/>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801" indent="-285693">
              <a:defRPr sz="2400">
                <a:solidFill>
                  <a:schemeClr val="tx1"/>
                </a:solidFill>
                <a:latin typeface="Times New Roman" panose="02020603050405020304" pitchFamily="18" charset="0"/>
              </a:defRPr>
            </a:lvl2pPr>
            <a:lvl3pPr marL="1142771" indent="-228554">
              <a:defRPr sz="2400">
                <a:solidFill>
                  <a:schemeClr val="tx1"/>
                </a:solidFill>
                <a:latin typeface="Times New Roman" panose="02020603050405020304" pitchFamily="18" charset="0"/>
              </a:defRPr>
            </a:lvl3pPr>
            <a:lvl4pPr marL="1599880" indent="-228554">
              <a:defRPr sz="2400">
                <a:solidFill>
                  <a:schemeClr val="tx1"/>
                </a:solidFill>
                <a:latin typeface="Times New Roman" panose="02020603050405020304" pitchFamily="18" charset="0"/>
              </a:defRPr>
            </a:lvl4pPr>
            <a:lvl5pPr marL="2056989" indent="-228554">
              <a:defRPr sz="2400">
                <a:solidFill>
                  <a:schemeClr val="tx1"/>
                </a:solidFill>
                <a:latin typeface="Times New Roman" panose="02020603050405020304" pitchFamily="18" charset="0"/>
              </a:defRPr>
            </a:lvl5pPr>
            <a:lvl6pPr marL="2514097" indent="-228554" eaLnBrk="0" fontAlgn="base" hangingPunct="0">
              <a:spcBef>
                <a:spcPct val="0"/>
              </a:spcBef>
              <a:spcAft>
                <a:spcPct val="0"/>
              </a:spcAft>
              <a:defRPr sz="2400">
                <a:solidFill>
                  <a:schemeClr val="tx1"/>
                </a:solidFill>
                <a:latin typeface="Times New Roman" panose="02020603050405020304" pitchFamily="18" charset="0"/>
              </a:defRPr>
            </a:lvl6pPr>
            <a:lvl7pPr marL="2971206" indent="-228554" eaLnBrk="0" fontAlgn="base" hangingPunct="0">
              <a:spcBef>
                <a:spcPct val="0"/>
              </a:spcBef>
              <a:spcAft>
                <a:spcPct val="0"/>
              </a:spcAft>
              <a:defRPr sz="2400">
                <a:solidFill>
                  <a:schemeClr val="tx1"/>
                </a:solidFill>
                <a:latin typeface="Times New Roman" panose="02020603050405020304" pitchFamily="18" charset="0"/>
              </a:defRPr>
            </a:lvl7pPr>
            <a:lvl8pPr marL="3428314" indent="-228554" eaLnBrk="0" fontAlgn="base" hangingPunct="0">
              <a:spcBef>
                <a:spcPct val="0"/>
              </a:spcBef>
              <a:spcAft>
                <a:spcPct val="0"/>
              </a:spcAft>
              <a:defRPr sz="2400">
                <a:solidFill>
                  <a:schemeClr val="tx1"/>
                </a:solidFill>
                <a:latin typeface="Times New Roman" panose="02020603050405020304" pitchFamily="18" charset="0"/>
              </a:defRPr>
            </a:lvl8pPr>
            <a:lvl9pPr marL="3885423" indent="-228554" eaLnBrk="0" fontAlgn="base" hangingPunct="0">
              <a:spcBef>
                <a:spcPct val="0"/>
              </a:spcBef>
              <a:spcAft>
                <a:spcPct val="0"/>
              </a:spcAft>
              <a:defRPr sz="2400">
                <a:solidFill>
                  <a:schemeClr val="tx1"/>
                </a:solidFill>
                <a:latin typeface="Times New Roman" panose="02020603050405020304" pitchFamily="18" charset="0"/>
              </a:defRPr>
            </a:lvl9pPr>
          </a:lstStyle>
          <a:p>
            <a:fld id="{4AF2C5FE-6112-48B8-85D4-781EF4D2621F}" type="slidenum">
              <a:rPr lang="zh-CN" altLang="en-US" sz="1400">
                <a:cs typeface="Times New Roman" panose="02020603050405020304" pitchFamily="18" charset="0"/>
              </a:rPr>
              <a:pPr/>
              <a:t>37</a:t>
            </a:fld>
            <a:endParaRPr lang="en-US" altLang="zh-CN" sz="1400">
              <a:cs typeface="Times New Roman" panose="02020603050405020304" pitchFamily="18" charset="0"/>
            </a:endParaRPr>
          </a:p>
        </p:txBody>
      </p:sp>
      <p:sp>
        <p:nvSpPr>
          <p:cNvPr id="108547" name="Rectangle 2">
            <a:extLst>
              <a:ext uri="{FF2B5EF4-FFF2-40B4-BE49-F238E27FC236}">
                <a16:creationId xmlns:a16="http://schemas.microsoft.com/office/drawing/2014/main" id="{08A8B740-0F0F-42BA-B4E2-B14B9548938E}"/>
              </a:ext>
            </a:extLst>
          </p:cNvPr>
          <p:cNvSpPr>
            <a:spLocks noGrp="1" noChangeArrowheads="1"/>
          </p:cNvSpPr>
          <p:nvPr>
            <p:ph type="title"/>
          </p:nvPr>
        </p:nvSpPr>
        <p:spPr>
          <a:xfrm>
            <a:off x="610395" y="596"/>
            <a:ext cx="7772401" cy="974921"/>
          </a:xfrm>
        </p:spPr>
        <p:txBody>
          <a:bodyPr/>
          <a:lstStyle/>
          <a:p>
            <a:pPr algn="ctr" eaLnBrk="1" hangingPunct="1"/>
            <a:r>
              <a:rPr lang="en-US" altLang="zh-CN" b="1" dirty="0">
                <a:latin typeface="Times New Roman" panose="02020603050405020304" pitchFamily="18" charset="0"/>
                <a:cs typeface="Times New Roman" panose="02020603050405020304" pitchFamily="18" charset="0"/>
              </a:rPr>
              <a:t>Security System Calls in Linux</a:t>
            </a:r>
            <a:endParaRPr lang="zh-CN" altLang="en-US" b="1" dirty="0">
              <a:latin typeface="Times New Roman" panose="02020603050405020304" pitchFamily="18" charset="0"/>
              <a:cs typeface="Times New Roman" panose="02020603050405020304" pitchFamily="18" charset="0"/>
            </a:endParaRPr>
          </a:p>
        </p:txBody>
      </p:sp>
      <p:graphicFrame>
        <p:nvGraphicFramePr>
          <p:cNvPr id="43087" name="Group 79">
            <a:extLst>
              <a:ext uri="{FF2B5EF4-FFF2-40B4-BE49-F238E27FC236}">
                <a16:creationId xmlns:a16="http://schemas.microsoft.com/office/drawing/2014/main" id="{AF8D1C6A-E563-4EC9-80E9-1AA94D581749}"/>
              </a:ext>
            </a:extLst>
          </p:cNvPr>
          <p:cNvGraphicFramePr>
            <a:graphicFrameLocks noGrp="1"/>
          </p:cNvGraphicFramePr>
          <p:nvPr>
            <p:ph sz="half" idx="2"/>
            <p:extLst/>
          </p:nvPr>
        </p:nvGraphicFramePr>
        <p:xfrm>
          <a:off x="924335" y="2894199"/>
          <a:ext cx="7144519" cy="3657500"/>
        </p:xfrm>
        <a:graphic>
          <a:graphicData uri="http://schemas.openxmlformats.org/drawingml/2006/table">
            <a:tbl>
              <a:tblPr/>
              <a:tblGrid>
                <a:gridCol w="2762281">
                  <a:extLst>
                    <a:ext uri="{9D8B030D-6E8A-4147-A177-3AD203B41FA5}">
                      <a16:colId xmlns:a16="http://schemas.microsoft.com/office/drawing/2014/main" val="2302042494"/>
                    </a:ext>
                  </a:extLst>
                </a:gridCol>
                <a:gridCol w="4382238">
                  <a:extLst>
                    <a:ext uri="{9D8B030D-6E8A-4147-A177-3AD203B41FA5}">
                      <a16:colId xmlns:a16="http://schemas.microsoft.com/office/drawing/2014/main" val="355205986"/>
                    </a:ext>
                  </a:extLst>
                </a:gridCol>
              </a:tblGrid>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System call</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Description</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2653606"/>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s=chmod(path,mode)</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Change a file’s protection mode</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0778568"/>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s=access(path,mode)</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Check access using the real UID and GID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4016087"/>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uid=getuid()</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real</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5969907"/>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uid</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geteuid</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effective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0119988"/>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gid=getgid()</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real</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4925007"/>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gid</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getegid</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effective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5107369"/>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chown</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path,owner,group</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Change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owner</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and</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group</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3584272"/>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s=setuid(uid)</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UID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4129572"/>
                  </a:ext>
                </a:extLst>
              </a:tr>
              <a:tr h="365703">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s=setgid(gid)</a:t>
                      </a:r>
                    </a:p>
                  </a:txBody>
                  <a:tcPr marL="91424" marR="91424"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defRPr sz="2800">
                          <a:solidFill>
                            <a:schemeClr val="accent2"/>
                          </a:solidFill>
                          <a:latin typeface="Times New Roman" panose="02020603050405020304" pitchFamily="18" charset="0"/>
                        </a:defRPr>
                      </a:lvl1pPr>
                      <a:lvl2pPr>
                        <a:spcBef>
                          <a:spcPct val="20000"/>
                        </a:spcBef>
                        <a:buClr>
                          <a:schemeClr val="accent2"/>
                        </a:buClr>
                        <a:defRPr sz="2400">
                          <a:solidFill>
                            <a:schemeClr val="tx1"/>
                          </a:solidFill>
                          <a:latin typeface="Times New Roman" panose="02020603050405020304" pitchFamily="18" charset="0"/>
                        </a:defRPr>
                      </a:lvl2pPr>
                      <a:lvl3pPr>
                        <a:spcBef>
                          <a:spcPct val="20000"/>
                        </a:spcBef>
                        <a:buClr>
                          <a:schemeClr val="accent2"/>
                        </a:buClr>
                        <a:defRPr sz="2000">
                          <a:solidFill>
                            <a:schemeClr val="tx1"/>
                          </a:solidFill>
                          <a:latin typeface="Times New Roman" panose="02020603050405020304" pitchFamily="18" charset="0"/>
                        </a:defRPr>
                      </a:lvl3pPr>
                      <a:lvl4pPr>
                        <a:spcBef>
                          <a:spcPct val="20000"/>
                        </a:spcBef>
                        <a:buClr>
                          <a:schemeClr val="accent2"/>
                        </a:buClr>
                        <a:defRPr>
                          <a:solidFill>
                            <a:schemeClr val="tx1"/>
                          </a:solidFill>
                          <a:latin typeface="Times New Roman" panose="02020603050405020304" pitchFamily="18" charset="0"/>
                        </a:defRPr>
                      </a:lvl4pPr>
                      <a:lvl5pPr>
                        <a:spcBef>
                          <a:spcPct val="20000"/>
                        </a:spcBef>
                        <a:buClr>
                          <a:schemeClr val="accent2"/>
                        </a:buClr>
                        <a:defRPr>
                          <a:solidFill>
                            <a:schemeClr val="tx1"/>
                          </a:solidFill>
                          <a:latin typeface="Times New Roman" panose="02020603050405020304" pitchFamily="18" charset="0"/>
                        </a:defRPr>
                      </a:lvl5pPr>
                      <a:lvl6pPr fontAlgn="base">
                        <a:spcBef>
                          <a:spcPct val="20000"/>
                        </a:spcBef>
                        <a:spcAft>
                          <a:spcPct val="0"/>
                        </a:spcAft>
                        <a:buClr>
                          <a:schemeClr val="accent2"/>
                        </a:buClr>
                        <a:defRPr>
                          <a:solidFill>
                            <a:schemeClr val="tx1"/>
                          </a:solidFill>
                          <a:latin typeface="Times New Roman" panose="02020603050405020304" pitchFamily="18" charset="0"/>
                        </a:defRPr>
                      </a:lvl6pPr>
                      <a:lvl7pPr fontAlgn="base">
                        <a:spcBef>
                          <a:spcPct val="20000"/>
                        </a:spcBef>
                        <a:spcAft>
                          <a:spcPct val="0"/>
                        </a:spcAft>
                        <a:buClr>
                          <a:schemeClr val="accent2"/>
                        </a:buClr>
                        <a:defRPr>
                          <a:solidFill>
                            <a:schemeClr val="tx1"/>
                          </a:solidFill>
                          <a:latin typeface="Times New Roman" panose="02020603050405020304" pitchFamily="18" charset="0"/>
                        </a:defRPr>
                      </a:lvl7pPr>
                      <a:lvl8pPr fontAlgn="base">
                        <a:spcBef>
                          <a:spcPct val="20000"/>
                        </a:spcBef>
                        <a:spcAft>
                          <a:spcPct val="0"/>
                        </a:spcAft>
                        <a:buClr>
                          <a:schemeClr val="accent2"/>
                        </a:buClr>
                        <a:defRPr>
                          <a:solidFill>
                            <a:schemeClr val="tx1"/>
                          </a:solidFill>
                          <a:latin typeface="Times New Roman" panose="02020603050405020304" pitchFamily="18" charset="0"/>
                        </a:defRPr>
                      </a:lvl8pPr>
                      <a:lvl9pPr fontAlgn="base">
                        <a:spcBef>
                          <a:spcPct val="20000"/>
                        </a:spcBef>
                        <a:spcAft>
                          <a:spcPct val="0"/>
                        </a:spcAft>
                        <a:buClr>
                          <a:schemeClr val="accent2"/>
                        </a:buClr>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Set</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the</a:t>
                      </a:r>
                      <a:r>
                        <a:rPr kumimoji="0" lang="zh-CN" altLang="en-US"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18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GID</a:t>
                      </a:r>
                    </a:p>
                  </a:txBody>
                  <a:tcPr marL="91424" marR="91424"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6619645"/>
                  </a:ext>
                </a:extLst>
              </a:tr>
            </a:tbl>
          </a:graphicData>
        </a:graphic>
      </p:graphicFrame>
      <p:sp>
        <p:nvSpPr>
          <p:cNvPr id="2" name="文本框 1"/>
          <p:cNvSpPr txBox="1"/>
          <p:nvPr/>
        </p:nvSpPr>
        <p:spPr>
          <a:xfrm>
            <a:off x="610394" y="1140179"/>
            <a:ext cx="7970514" cy="1754021"/>
          </a:xfrm>
          <a:prstGeom prst="rect">
            <a:avLst/>
          </a:prstGeom>
          <a:noFill/>
        </p:spPr>
        <p:txBody>
          <a:bodyPr wrap="square" rtlCol="0">
            <a:spAutoFit/>
          </a:bodyPr>
          <a:lstStyle/>
          <a:p>
            <a:pPr marL="342831" indent="-342831">
              <a:buFont typeface="Wingdings" panose="05000000000000000000" pitchFamily="2" charset="2"/>
              <a:buChar char="l"/>
            </a:pP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chmod</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the most heavily used one, to change the protection mode</a:t>
            </a:r>
          </a:p>
          <a:p>
            <a:pPr marL="342831" indent="-342831">
              <a:buFont typeface="Wingdings" panose="05000000000000000000" pitchFamily="2" charset="2"/>
              <a:buChar char="l"/>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access</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to see if a particular access would be allowed using the real UID and GID</a:t>
            </a:r>
          </a:p>
          <a:p>
            <a:pPr marL="342831" indent="-342831">
              <a:buFont typeface="Wingdings" panose="05000000000000000000" pitchFamily="2" charset="2"/>
              <a:buChar char="l"/>
            </a:pP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getuid,geteuid,getgid,getegid</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return the real and effective UIDs and GIDs</a:t>
            </a:r>
          </a:p>
          <a:p>
            <a:pPr marL="342831" indent="-342831">
              <a:buFont typeface="Wingdings" panose="05000000000000000000" pitchFamily="2" charset="2"/>
              <a:buChar char="l"/>
            </a:pPr>
            <a:r>
              <a:rPr lang="en-US" altLang="zh-CN" dirty="0" err="1">
                <a:latin typeface="Times New Roman" panose="02020603050405020304" pitchFamily="18" charset="0"/>
                <a:ea typeface="华文中宋" panose="02010600040101010101" pitchFamily="2" charset="-122"/>
                <a:cs typeface="Times New Roman" panose="02020603050405020304" pitchFamily="18" charset="0"/>
              </a:rPr>
              <a:t>chown,setuid,setgid</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only allowed for the superuser, to change a file’s owner, and to change the process’ UID and GID</a:t>
            </a:r>
          </a:p>
        </p:txBody>
      </p:sp>
    </p:spTree>
    <p:extLst>
      <p:ext uri="{BB962C8B-B14F-4D97-AF65-F5344CB8AC3E}">
        <p14:creationId xmlns:p14="http://schemas.microsoft.com/office/powerpoint/2010/main" val="1587163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EF4B51-D6BE-45D6-9F58-BE25E6CCC6BB}"/>
              </a:ext>
            </a:extLst>
          </p:cNvPr>
          <p:cNvSpPr txBox="1"/>
          <p:nvPr>
            <p:custDataLst>
              <p:tags r:id="rId2"/>
            </p:custDataLst>
          </p:nvPr>
        </p:nvSpPr>
        <p:spPr>
          <a:xfrm>
            <a:off x="990918" y="1098994"/>
            <a:ext cx="7316470" cy="3446629"/>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the size of the page is 4KB, and 4B is used for a page table entry. If a page table is required to manage the virtual address space with address structure of 36 bits, and each page table only occupies one page. How many levels are needed to meet the management requirements when using multi-level page table structure?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7AE880B1-62FE-4FBE-883D-718B8CD68325}"/>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E85F967E-303F-4437-948D-F94567F14617}"/>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078DA6D8-04C4-4B51-8832-4B6BD81B7E55}"/>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3F3184F6-16FA-49F5-B837-9B2311501D9D}"/>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A3DE63F5-35F6-4971-85AA-8313E0297119}"/>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FF6A3CA0-FDB1-4830-A2EF-FC14079438B3}"/>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3D7B5382-C924-4C5D-834F-9EF259B8B88E}"/>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DA60099-44E7-4E96-B5BA-6834EEE7D9C3}"/>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6275769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00BF9A-8A61-42F6-9231-F4060CAD9CA9}"/>
              </a:ext>
            </a:extLst>
          </p:cNvPr>
          <p:cNvSpPr txBox="1"/>
          <p:nvPr>
            <p:custDataLst>
              <p:tags r:id="rId1"/>
            </p:custDataLst>
          </p:nvPr>
        </p:nvSpPr>
        <p:spPr>
          <a:xfrm>
            <a:off x="368511" y="392063"/>
            <a:ext cx="8475812" cy="1874727"/>
          </a:xfrm>
          <a:prstGeom prst="rect">
            <a:avLst/>
          </a:prstGeom>
          <a:noFill/>
        </p:spPr>
        <p:txBody>
          <a:bodyPr vert="horz" wrap="square"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the size of the page is 4KB, and 4B is used for a page table entry. If a page table is required to manage the virtual address space with address structure of 36 bits, and each page table only occupies one page. How many levels are needed to meet the management requirements when using multi-level page table structure?</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3" name="文本框 2">
            <a:extLst>
              <a:ext uri="{FF2B5EF4-FFF2-40B4-BE49-F238E27FC236}">
                <a16:creationId xmlns:a16="http://schemas.microsoft.com/office/drawing/2014/main" id="{F220F4F5-BFB8-42B5-9342-F4B0E6CF6A7C}"/>
              </a:ext>
            </a:extLst>
          </p:cNvPr>
          <p:cNvSpPr txBox="1"/>
          <p:nvPr>
            <p:custDataLst>
              <p:tags r:id="rId2"/>
            </p:custDataLst>
          </p:nvPr>
        </p:nvSpPr>
        <p:spPr>
          <a:xfrm>
            <a:off x="368511" y="2266790"/>
            <a:ext cx="8475812" cy="1874727"/>
          </a:xfrm>
          <a:prstGeom prst="rect">
            <a:avLst/>
          </a:prstGeom>
          <a:noFill/>
        </p:spPr>
        <p:txBody>
          <a:bodyPr vert="horz" wrap="square"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Offset = 2^12, need 12 bits;</a:t>
            </a:r>
          </a:p>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One page can store 4KB/4B = 2^10 </a:t>
            </a:r>
            <a:r>
              <a:rPr lang="en-US" altLang="zh-CN"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enties</a:t>
            </a:r>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So the number of levels &gt; (36 – 12)/10 = 2.4</a:t>
            </a:r>
          </a:p>
          <a:p>
            <a:r>
              <a:rPr lang="en-US" altLang="zh-CN"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a:t>
            </a:r>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the number of levels = 3;</a:t>
            </a:r>
          </a:p>
        </p:txBody>
      </p:sp>
    </p:spTree>
    <p:extLst>
      <p:ext uri="{BB962C8B-B14F-4D97-AF65-F5344CB8AC3E}">
        <p14:creationId xmlns:p14="http://schemas.microsoft.com/office/powerpoint/2010/main" val="30836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0E01D9E-FA18-4749-BDEE-9E081DE1ED77}"/>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请您编辑题干</a:t>
            </a:r>
          </a:p>
        </p:txBody>
      </p:sp>
      <p:sp>
        <p:nvSpPr>
          <p:cNvPr id="5" name="矩形: 圆角 4">
            <a:extLst>
              <a:ext uri="{FF2B5EF4-FFF2-40B4-BE49-F238E27FC236}">
                <a16:creationId xmlns:a16="http://schemas.microsoft.com/office/drawing/2014/main" id="{23C0F2C3-98E5-4FB0-BB85-59917E9C4238}"/>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11" name="图片 10">
            <a:extLst>
              <a:ext uri="{FF2B5EF4-FFF2-40B4-BE49-F238E27FC236}">
                <a16:creationId xmlns:a16="http://schemas.microsoft.com/office/drawing/2014/main" id="{9D85B1C0-6CA3-4D5C-BBC1-668EA0C12F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53" y="1083021"/>
            <a:ext cx="7960659" cy="924723"/>
          </a:xfrm>
          <a:prstGeom prst="rect">
            <a:avLst/>
          </a:prstGeom>
        </p:spPr>
      </p:pic>
      <p:pic>
        <p:nvPicPr>
          <p:cNvPr id="12" name="图片 11">
            <a:extLst>
              <a:ext uri="{FF2B5EF4-FFF2-40B4-BE49-F238E27FC236}">
                <a16:creationId xmlns:a16="http://schemas.microsoft.com/office/drawing/2014/main" id="{2F8D6480-1E1E-4A00-A8A2-AD7E68F086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10782" y="1959763"/>
            <a:ext cx="3562847" cy="1943371"/>
          </a:xfrm>
          <a:prstGeom prst="rect">
            <a:avLst/>
          </a:prstGeom>
        </p:spPr>
      </p:pic>
      <p:grpSp>
        <p:nvGrpSpPr>
          <p:cNvPr id="10" name="组合 9">
            <a:extLst>
              <a:ext uri="{FF2B5EF4-FFF2-40B4-BE49-F238E27FC236}">
                <a16:creationId xmlns:a16="http://schemas.microsoft.com/office/drawing/2014/main" id="{7239C267-3A8B-4651-B5C9-67D25289DE45}"/>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F6CD4C26-9363-467B-BDB9-D5D3E9DA1D9B}"/>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71E5F11F-5CB8-4D45-BE36-5DC1BD18BF2B}"/>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51C3AFB0-6124-431B-84BC-6ED054ED0CA3}"/>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AF658417-CF98-4C5B-925A-9BF365C3AB92}"/>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A02BD0B-497A-4740-95FE-E887E12B332D}"/>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19194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87406" y="111996"/>
            <a:ext cx="8957386" cy="1107205"/>
          </a:xfrm>
        </p:spPr>
        <p:txBody>
          <a:bodyPr/>
          <a:lstStyle/>
          <a:p>
            <a:pPr>
              <a:lnSpc>
                <a:spcPct val="110000"/>
              </a:lnSpc>
            </a:pPr>
            <a:r>
              <a:rPr lang="en-US" altLang="zh-CN" sz="4800" dirty="0">
                <a:solidFill>
                  <a:srgbClr val="FF0000"/>
                </a:solidFill>
                <a:latin typeface="Comic Sans MS" panose="030F0702030302020204" pitchFamily="66" charset="0"/>
                <a:ea typeface="宋体" panose="02010600030101010101" pitchFamily="2" charset="-122"/>
              </a:rPr>
              <a:t>Problem Types</a:t>
            </a:r>
            <a:endParaRPr lang="zh-CN" altLang="en-US" sz="4800" dirty="0">
              <a:solidFill>
                <a:srgbClr val="FF0000"/>
              </a:solidFill>
              <a:latin typeface="Comic Sans MS" panose="030F0702030302020204" pitchFamily="66" charset="0"/>
            </a:endParaRPr>
          </a:p>
        </p:txBody>
      </p:sp>
      <p:sp>
        <p:nvSpPr>
          <p:cNvPr id="5" name="灯片编号占位符 4"/>
          <p:cNvSpPr>
            <a:spLocks noGrp="1"/>
          </p:cNvSpPr>
          <p:nvPr>
            <p:ph type="sldNum" sz="quarter" idx="11"/>
          </p:nvPr>
        </p:nvSpPr>
        <p:spPr/>
        <p:txBody>
          <a:bodyPr/>
          <a:lstStyle/>
          <a:p>
            <a:pPr defTabSz="457200" eaLnBrk="0" hangingPunct="0">
              <a:defRPr/>
            </a:pPr>
            <a:fld id="{6E8D8EDE-54C5-4774-8B45-D42FAE6FF6C7}" type="slidenum">
              <a:rPr lang="zh-CN" altLang="en-US" sz="1200" b="1">
                <a:solidFill>
                  <a:srgbClr val="7F7F7F"/>
                </a:solidFill>
                <a:latin typeface="Bell MT" charset="0"/>
                <a:ea typeface="宋体" charset="-122"/>
              </a:rPr>
              <a:pPr defTabSz="457200" eaLnBrk="0" hangingPunct="0">
                <a:defRPr/>
              </a:pPr>
              <a:t>40</a:t>
            </a:fld>
            <a:endParaRPr lang="zh-CN" altLang="en-US" sz="1200" b="1">
              <a:solidFill>
                <a:srgbClr val="7F7F7F"/>
              </a:solidFill>
              <a:latin typeface="Bell MT" charset="0"/>
              <a:ea typeface="宋体" charset="-122"/>
            </a:endParaRPr>
          </a:p>
        </p:txBody>
      </p:sp>
      <p:sp>
        <p:nvSpPr>
          <p:cNvPr id="7" name="Rectangle 3"/>
          <p:cNvSpPr txBox="1">
            <a:spLocks noChangeArrowheads="1"/>
          </p:cNvSpPr>
          <p:nvPr/>
        </p:nvSpPr>
        <p:spPr bwMode="auto">
          <a:xfrm>
            <a:off x="323893" y="1631950"/>
            <a:ext cx="8670648"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454025" indent="-454025" algn="l" rtl="0" eaLnBrk="0" fontAlgn="base" hangingPunct="0">
              <a:lnSpc>
                <a:spcPct val="90000"/>
              </a:lnSpc>
              <a:spcBef>
                <a:spcPts val="1000"/>
              </a:spcBef>
              <a:spcAft>
                <a:spcPct val="0"/>
              </a:spcAft>
              <a:buFont typeface="ZapfDingbatsITC"/>
              <a:buChar char="❖"/>
              <a:defRPr sz="2800" kern="1200">
                <a:solidFill>
                  <a:schemeClr val="tx1"/>
                </a:solidFill>
                <a:latin typeface="黑体" pitchFamily="49" charset="-122"/>
                <a:ea typeface="黑体" pitchFamily="49" charset="-122"/>
                <a:cs typeface="黑体" pitchFamily="49" charset="-122"/>
              </a:defRPr>
            </a:lvl1pPr>
            <a:lvl2pPr marL="846138" indent="-388938" algn="l" rtl="0" eaLnBrk="0" fontAlgn="base" hangingPunct="0">
              <a:lnSpc>
                <a:spcPct val="90000"/>
              </a:lnSpc>
              <a:spcBef>
                <a:spcPts val="500"/>
              </a:spcBef>
              <a:spcAft>
                <a:spcPct val="0"/>
              </a:spcAft>
              <a:buFont typeface="ZapfDingbatsITC"/>
              <a:buChar char="✤"/>
              <a:defRPr sz="2400" kern="1200">
                <a:solidFill>
                  <a:schemeClr val="tx1"/>
                </a:solidFill>
                <a:latin typeface="黑体" pitchFamily="49" charset="-122"/>
                <a:ea typeface="黑体" pitchFamily="49" charset="-122"/>
                <a:cs typeface="黑体" pitchFamily="49" charset="-122"/>
              </a:defRPr>
            </a:lvl2pPr>
            <a:lvl3pPr marL="1114425" indent="-227013" algn="l" rtl="0" eaLnBrk="0" fontAlgn="base" hangingPunct="0">
              <a:lnSpc>
                <a:spcPct val="90000"/>
              </a:lnSpc>
              <a:spcBef>
                <a:spcPts val="500"/>
              </a:spcBef>
              <a:spcAft>
                <a:spcPct val="0"/>
              </a:spcAft>
              <a:buFont typeface="LucidaGrande"/>
              <a:buChar char="•"/>
              <a:defRPr sz="2000" kern="1200">
                <a:solidFill>
                  <a:schemeClr val="tx1"/>
                </a:solidFill>
                <a:latin typeface="黑体" pitchFamily="49" charset="-122"/>
                <a:ea typeface="黑体" pitchFamily="49" charset="-122"/>
                <a:cs typeface="黑体" pitchFamily="49" charset="-122"/>
              </a:defRPr>
            </a:lvl3pPr>
            <a:lvl4pPr marL="1600200" indent="-228600" algn="l" rtl="0" eaLnBrk="0" fontAlgn="base" hangingPunct="0">
              <a:lnSpc>
                <a:spcPct val="90000"/>
              </a:lnSpc>
              <a:spcBef>
                <a:spcPts val="500"/>
              </a:spcBef>
              <a:spcAft>
                <a:spcPct val="0"/>
              </a:spcAft>
              <a:buFont typeface="ZapfDingbatsITC"/>
              <a:buChar char="❖"/>
              <a:defRPr kern="1200">
                <a:solidFill>
                  <a:schemeClr val="tx1"/>
                </a:solidFill>
                <a:latin typeface="黑体" pitchFamily="49" charset="-122"/>
                <a:ea typeface="黑体" pitchFamily="49" charset="-122"/>
                <a:cs typeface="黑体" pitchFamily="49" charset="-122"/>
              </a:defRPr>
            </a:lvl4pPr>
            <a:lvl5pPr marL="2057400" indent="-228600" algn="l" rtl="0" eaLnBrk="0" fontAlgn="base" hangingPunct="0">
              <a:lnSpc>
                <a:spcPct val="90000"/>
              </a:lnSpc>
              <a:spcBef>
                <a:spcPts val="500"/>
              </a:spcBef>
              <a:spcAft>
                <a:spcPct val="0"/>
              </a:spcAft>
              <a:buFont typeface="ZapfDingbatsITC"/>
              <a:buChar char="❖"/>
              <a:defRPr kern="1200">
                <a:solidFill>
                  <a:schemeClr val="tx1"/>
                </a:solidFill>
                <a:latin typeface="黑体" pitchFamily="49" charset="-122"/>
                <a:ea typeface="黑体" pitchFamily="49" charset="-122"/>
                <a:cs typeface="黑体" pitchFamily="49"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buFont typeface="Wingdings" panose="05000000000000000000" pitchFamily="2" charset="2"/>
              <a:buChar char="ü"/>
              <a:defRPr/>
            </a:pPr>
            <a:r>
              <a:rPr lang="en-US" altLang="zh-CN" sz="2200" dirty="0">
                <a:solidFill>
                  <a:srgbClr val="FF0000"/>
                </a:solidFill>
                <a:latin typeface="Comic Sans MS" panose="030F0702030302020204" pitchFamily="66" charset="0"/>
                <a:cs typeface="Leelawadee UI" panose="020B0502040204020203" pitchFamily="34" charset="-34"/>
              </a:rPr>
              <a:t>Type1</a:t>
            </a:r>
            <a:r>
              <a:rPr lang="zh-CN" altLang="en-US" sz="2200" dirty="0">
                <a:solidFill>
                  <a:srgbClr val="FF0000"/>
                </a:solidFill>
                <a:latin typeface="Comic Sans MS" panose="030F0702030302020204" pitchFamily="66" charset="0"/>
                <a:cs typeface="Leelawadee UI" panose="020B0502040204020203" pitchFamily="34" charset="-34"/>
              </a:rPr>
              <a:t>：</a:t>
            </a:r>
            <a:r>
              <a:rPr lang="en-US" altLang="zh-CN" sz="2200" dirty="0">
                <a:solidFill>
                  <a:srgbClr val="FF0000"/>
                </a:solidFill>
                <a:latin typeface="Comic Sans MS" panose="030F0702030302020204" pitchFamily="66" charset="0"/>
                <a:cs typeface="Leelawadee UI" panose="020B0502040204020203" pitchFamily="34" charset="-34"/>
              </a:rPr>
              <a:t>Choice questions  (5 problems, each 2 points)</a:t>
            </a:r>
          </a:p>
          <a:p>
            <a:pPr marL="0" indent="0" defTabSz="457200">
              <a:buNone/>
              <a:defRPr/>
            </a:pPr>
            <a:endParaRPr lang="en-US" altLang="zh-CN" sz="2200" dirty="0">
              <a:solidFill>
                <a:srgbClr val="FF0000"/>
              </a:solidFill>
              <a:latin typeface="Comic Sans MS" panose="030F0702030302020204" pitchFamily="66" charset="0"/>
              <a:cs typeface="Leelawadee UI" panose="020B0502040204020203" pitchFamily="34" charset="-34"/>
            </a:endParaRPr>
          </a:p>
          <a:p>
            <a:pPr defTabSz="457200">
              <a:buFont typeface="Wingdings" panose="05000000000000000000" pitchFamily="2" charset="2"/>
              <a:buChar char="ü"/>
              <a:defRPr/>
            </a:pPr>
            <a:r>
              <a:rPr lang="en-US" altLang="zh-CN" sz="2200" dirty="0">
                <a:solidFill>
                  <a:srgbClr val="FF0000"/>
                </a:solidFill>
                <a:latin typeface="Comic Sans MS" panose="030F0702030302020204" pitchFamily="66" charset="0"/>
                <a:cs typeface="Leelawadee UI" panose="020B0502040204020203" pitchFamily="34" charset="-34"/>
              </a:rPr>
              <a:t>Type2</a:t>
            </a:r>
            <a:r>
              <a:rPr lang="zh-CN" altLang="en-US" sz="2200" dirty="0">
                <a:solidFill>
                  <a:srgbClr val="FF0000"/>
                </a:solidFill>
                <a:latin typeface="Comic Sans MS" panose="030F0702030302020204" pitchFamily="66" charset="0"/>
                <a:cs typeface="Leelawadee UI" panose="020B0502040204020203" pitchFamily="34" charset="-34"/>
              </a:rPr>
              <a:t>：</a:t>
            </a:r>
            <a:r>
              <a:rPr lang="en-US" altLang="zh-CN" sz="2200" dirty="0">
                <a:solidFill>
                  <a:srgbClr val="FF0000"/>
                </a:solidFill>
                <a:latin typeface="Comic Sans MS" panose="030F0702030302020204" pitchFamily="66" charset="0"/>
                <a:cs typeface="Leelawadee UI" panose="020B0502040204020203" pitchFamily="34" charset="-34"/>
              </a:rPr>
              <a:t>Explain the meaning of items  (5 problems, each 4 points), </a:t>
            </a:r>
          </a:p>
          <a:p>
            <a:pPr marL="0" indent="0" defTabSz="457200">
              <a:buNone/>
              <a:defRPr/>
            </a:pPr>
            <a:r>
              <a:rPr lang="en-US" altLang="zh-CN" sz="2200" dirty="0">
                <a:solidFill>
                  <a:srgbClr val="FF0000"/>
                </a:solidFill>
                <a:latin typeface="Comic Sans MS" panose="030F0702030302020204" pitchFamily="66" charset="0"/>
                <a:cs typeface="Leelawadee UI" panose="020B0502040204020203" pitchFamily="34" charset="-34"/>
              </a:rPr>
              <a:t>e.g.,  	Thread, Page Table</a:t>
            </a:r>
          </a:p>
          <a:p>
            <a:pPr marL="0" indent="0" defTabSz="457200">
              <a:buNone/>
              <a:defRPr/>
            </a:pPr>
            <a:endParaRPr lang="zh-CN" altLang="zh-CN" sz="2200" dirty="0">
              <a:solidFill>
                <a:srgbClr val="FF0000"/>
              </a:solidFill>
              <a:latin typeface="Comic Sans MS" panose="030F0702030302020204" pitchFamily="66" charset="0"/>
              <a:cs typeface="Leelawadee UI" panose="020B0502040204020203" pitchFamily="34" charset="-34"/>
            </a:endParaRPr>
          </a:p>
          <a:p>
            <a:pPr>
              <a:buFont typeface="Wingdings" panose="05000000000000000000" pitchFamily="2" charset="2"/>
              <a:buChar char="ü"/>
              <a:tabLst>
                <a:tab pos="3032125" algn="ctr"/>
                <a:tab pos="4635500" algn="ctr"/>
              </a:tabLst>
              <a:defRPr/>
            </a:pPr>
            <a:r>
              <a:rPr lang="en-US" altLang="zh-CN" sz="2200" dirty="0">
                <a:solidFill>
                  <a:srgbClr val="FF0000"/>
                </a:solidFill>
                <a:latin typeface="Comic Sans MS" panose="030F0702030302020204" pitchFamily="66" charset="0"/>
                <a:cs typeface="Leelawadee UI" panose="020B0502040204020203" pitchFamily="34" charset="-34"/>
              </a:rPr>
              <a:t>Type3</a:t>
            </a:r>
            <a:r>
              <a:rPr lang="zh-CN" altLang="en-US" sz="2200" dirty="0">
                <a:solidFill>
                  <a:srgbClr val="FF0000"/>
                </a:solidFill>
                <a:latin typeface="Comic Sans MS" panose="030F0702030302020204" pitchFamily="66" charset="0"/>
                <a:cs typeface="Leelawadee UI" panose="020B0502040204020203" pitchFamily="34" charset="-34"/>
              </a:rPr>
              <a:t>：</a:t>
            </a:r>
            <a:r>
              <a:rPr lang="en-US" altLang="zh-CN" sz="2200" dirty="0">
                <a:solidFill>
                  <a:srgbClr val="FF0000"/>
                </a:solidFill>
                <a:latin typeface="Comic Sans MS" panose="030F0702030302020204" pitchFamily="66" charset="0"/>
                <a:cs typeface="Leelawadee UI" panose="020B0502040204020203" pitchFamily="34" charset="-34"/>
              </a:rPr>
              <a:t>Questions, Calculation Problems, &amp; IPC problem, </a:t>
            </a:r>
          </a:p>
          <a:p>
            <a:pPr marL="0" indent="0" algn="just">
              <a:buNone/>
            </a:pPr>
            <a:r>
              <a:rPr lang="en-US" altLang="zh-CN" sz="2200" dirty="0">
                <a:solidFill>
                  <a:srgbClr val="FF0000"/>
                </a:solidFill>
                <a:latin typeface="Comic Sans MS" panose="030F0702030302020204" pitchFamily="66" charset="0"/>
              </a:rPr>
              <a:t>e.g., Each process has three states. Draw a diagram to show the transitions between these three states. If there are multiple processes in the ready state, the scheduler will use a scheduling strategy to select one process to run the CPU. Describe the basic ideas of the following process scheduling strategies: Round robin, Priority scheduling, and shortest job first. (15 points)</a:t>
            </a:r>
            <a:endParaRPr lang="zh-CN" altLang="zh-CN" sz="2200" dirty="0">
              <a:solidFill>
                <a:srgbClr val="FF0000"/>
              </a:solidFill>
              <a:latin typeface="Comic Sans MS" panose="030F0702030302020204" pitchFamily="66" charset="0"/>
            </a:endParaRPr>
          </a:p>
          <a:p>
            <a:pPr>
              <a:buNone/>
              <a:tabLst>
                <a:tab pos="3032125" algn="ctr"/>
                <a:tab pos="4635500" algn="ctr"/>
              </a:tabLst>
              <a:defRPr/>
            </a:pPr>
            <a:endParaRPr lang="en-US" altLang="zh-CN" sz="4400" dirty="0">
              <a:solidFill>
                <a:prstClr val="black"/>
              </a:solidFill>
              <a:latin typeface="Segoe Print" panose="02000600000000000000" pitchFamily="2" charset="0"/>
              <a:cs typeface="Times New Roman" panose="02020603050405020304" pitchFamily="18" charset="0"/>
            </a:endParaRPr>
          </a:p>
          <a:p>
            <a:pPr>
              <a:buNone/>
              <a:tabLst>
                <a:tab pos="3032125" algn="ctr"/>
                <a:tab pos="4635500" algn="ctr"/>
              </a:tabLst>
              <a:defRPr/>
            </a:pPr>
            <a:endParaRPr lang="zh-CN" altLang="en-US"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784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FF0000"/>
                </a:solidFill>
                <a:latin typeface="Comic Sans MS" panose="030F0702030302020204" pitchFamily="66" charset="0"/>
              </a:rPr>
              <a:t>Answer Skills</a:t>
            </a:r>
            <a:endParaRPr lang="zh-CN" altLang="zh-CN" dirty="0">
              <a:solidFill>
                <a:srgbClr val="FF0000"/>
              </a:solidFill>
              <a:latin typeface="Comic Sans MS" panose="030F0702030302020204" pitchFamily="66" charset="0"/>
            </a:endParaRPr>
          </a:p>
        </p:txBody>
      </p:sp>
      <p:sp>
        <p:nvSpPr>
          <p:cNvPr id="4" name="灯片编号占位符 3"/>
          <p:cNvSpPr>
            <a:spLocks noGrp="1"/>
          </p:cNvSpPr>
          <p:nvPr>
            <p:ph type="sldNum" sz="quarter" idx="11"/>
          </p:nvPr>
        </p:nvSpPr>
        <p:spPr/>
        <p:txBody>
          <a:bodyPr/>
          <a:lstStyle/>
          <a:p>
            <a:pPr defTabSz="457200" eaLnBrk="0" hangingPunct="0">
              <a:defRPr/>
            </a:pPr>
            <a:fld id="{6E8D8EDE-54C5-4774-8B45-D42FAE6FF6C7}" type="slidenum">
              <a:rPr lang="zh-CN" altLang="en-US" sz="1200" b="1">
                <a:solidFill>
                  <a:srgbClr val="7F7F7F"/>
                </a:solidFill>
                <a:latin typeface="Bell MT" charset="0"/>
                <a:ea typeface="宋体" charset="-122"/>
              </a:rPr>
              <a:pPr defTabSz="457200" eaLnBrk="0" hangingPunct="0">
                <a:defRPr/>
              </a:pPr>
              <a:t>41</a:t>
            </a:fld>
            <a:endParaRPr lang="zh-CN" altLang="en-US" sz="1200" b="1">
              <a:solidFill>
                <a:srgbClr val="7F7F7F"/>
              </a:solidFill>
              <a:latin typeface="Bell MT" charset="0"/>
              <a:ea typeface="宋体" charset="-122"/>
            </a:endParaRPr>
          </a:p>
        </p:txBody>
      </p:sp>
      <p:sp>
        <p:nvSpPr>
          <p:cNvPr id="2" name="文本框 1"/>
          <p:cNvSpPr txBox="1"/>
          <p:nvPr/>
        </p:nvSpPr>
        <p:spPr>
          <a:xfrm>
            <a:off x="118620" y="1554973"/>
            <a:ext cx="8205081" cy="1077218"/>
          </a:xfrm>
          <a:prstGeom prst="rect">
            <a:avLst/>
          </a:prstGeom>
          <a:noFill/>
        </p:spPr>
        <p:txBody>
          <a:bodyPr wrap="square" rtlCol="0">
            <a:spAutoFit/>
          </a:bodyPr>
          <a:lstStyle/>
          <a:p>
            <a:pPr marL="285750" indent="-285750">
              <a:buFont typeface="Wingdings" panose="05000000000000000000" pitchFamily="2" charset="2"/>
              <a:buChar char="l"/>
            </a:pPr>
            <a:r>
              <a:rPr lang="en-US" altLang="zh-CN" sz="3200" dirty="0">
                <a:solidFill>
                  <a:srgbClr val="FF0000"/>
                </a:solidFill>
                <a:latin typeface="Comic Sans MS" panose="030F0702030302020204" pitchFamily="66" charset="0"/>
              </a:rPr>
              <a:t>Organize your answers and make the important points clear.</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65" y="2739035"/>
            <a:ext cx="7003915" cy="2015112"/>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65" y="4845051"/>
            <a:ext cx="7003915" cy="197496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100" y="3015343"/>
            <a:ext cx="1219200" cy="12192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152" y="5190719"/>
            <a:ext cx="1219200" cy="1219200"/>
          </a:xfrm>
          <a:prstGeom prst="rect">
            <a:avLst/>
          </a:prstGeom>
        </p:spPr>
      </p:pic>
    </p:spTree>
    <p:extLst>
      <p:ext uri="{BB962C8B-B14F-4D97-AF65-F5344CB8AC3E}">
        <p14:creationId xmlns:p14="http://schemas.microsoft.com/office/powerpoint/2010/main" val="3104733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rgbClr val="FF0000"/>
                </a:solidFill>
                <a:latin typeface="Comic Sans MS" panose="030F0702030302020204" pitchFamily="66" charset="0"/>
              </a:rPr>
              <a:t>Answer Skills</a:t>
            </a:r>
            <a:endParaRPr lang="zh-CN" altLang="zh-CN" dirty="0">
              <a:solidFill>
                <a:srgbClr val="FF0000"/>
              </a:solidFill>
              <a:latin typeface="Comic Sans MS" panose="030F0702030302020204" pitchFamily="66" charset="0"/>
            </a:endParaRPr>
          </a:p>
        </p:txBody>
      </p:sp>
      <p:sp>
        <p:nvSpPr>
          <p:cNvPr id="4" name="灯片编号占位符 3"/>
          <p:cNvSpPr>
            <a:spLocks noGrp="1"/>
          </p:cNvSpPr>
          <p:nvPr>
            <p:ph type="sldNum" sz="quarter" idx="11"/>
          </p:nvPr>
        </p:nvSpPr>
        <p:spPr/>
        <p:txBody>
          <a:bodyPr/>
          <a:lstStyle/>
          <a:p>
            <a:pPr defTabSz="457200" eaLnBrk="0" hangingPunct="0">
              <a:defRPr/>
            </a:pPr>
            <a:fld id="{6E8D8EDE-54C5-4774-8B45-D42FAE6FF6C7}" type="slidenum">
              <a:rPr lang="zh-CN" altLang="en-US" sz="1200" b="1">
                <a:solidFill>
                  <a:srgbClr val="7F7F7F"/>
                </a:solidFill>
                <a:latin typeface="Bell MT" charset="0"/>
                <a:ea typeface="宋体" charset="-122"/>
              </a:rPr>
              <a:pPr defTabSz="457200" eaLnBrk="0" hangingPunct="0">
                <a:defRPr/>
              </a:pPr>
              <a:t>42</a:t>
            </a:fld>
            <a:endParaRPr lang="zh-CN" altLang="en-US" sz="1200" b="1">
              <a:solidFill>
                <a:srgbClr val="7F7F7F"/>
              </a:solidFill>
              <a:latin typeface="Bell MT" charset="0"/>
              <a:ea typeface="宋体" charset="-122"/>
            </a:endParaRPr>
          </a:p>
        </p:txBody>
      </p:sp>
      <p:sp>
        <p:nvSpPr>
          <p:cNvPr id="2" name="文本框 1"/>
          <p:cNvSpPr txBox="1"/>
          <p:nvPr/>
        </p:nvSpPr>
        <p:spPr>
          <a:xfrm>
            <a:off x="118620" y="1554973"/>
            <a:ext cx="8205081" cy="707886"/>
          </a:xfrm>
          <a:prstGeom prst="rect">
            <a:avLst/>
          </a:prstGeom>
          <a:noFill/>
        </p:spPr>
        <p:txBody>
          <a:bodyPr wrap="square" rtlCol="0">
            <a:spAutoFit/>
          </a:bodyPr>
          <a:lstStyle/>
          <a:p>
            <a:pPr marL="285750" indent="-285750" defTabSz="457200">
              <a:buFont typeface="Wingdings" panose="05000000000000000000" pitchFamily="2" charset="2"/>
              <a:buChar char="l"/>
              <a:defRPr/>
            </a:pPr>
            <a:r>
              <a:rPr lang="en-US" altLang="zh-CN" sz="4000" dirty="0">
                <a:solidFill>
                  <a:srgbClr val="FF0000"/>
                </a:solidFill>
                <a:latin typeface="Comic Sans MS" panose="030F0702030302020204" pitchFamily="66" charset="0"/>
                <a:ea typeface="宋体" panose="02010600030101010101" pitchFamily="2" charset="-122"/>
              </a:rPr>
              <a:t>Explain your answers.</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52" y="2377620"/>
            <a:ext cx="2915233" cy="4010156"/>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28596"/>
          <a:stretch/>
        </p:blipFill>
        <p:spPr>
          <a:xfrm>
            <a:off x="4059462" y="2538595"/>
            <a:ext cx="3740690" cy="168592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138" y="5035820"/>
            <a:ext cx="1219200" cy="12192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5594" y="2699446"/>
            <a:ext cx="1219200" cy="1219200"/>
          </a:xfrm>
          <a:prstGeom prst="rect">
            <a:avLst/>
          </a:prstGeom>
        </p:spPr>
      </p:pic>
    </p:spTree>
    <p:extLst>
      <p:ext uri="{BB962C8B-B14F-4D97-AF65-F5344CB8AC3E}">
        <p14:creationId xmlns:p14="http://schemas.microsoft.com/office/powerpoint/2010/main" val="3950532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13A5B-EFE9-4E56-B87F-8144E3ABBBA0}"/>
              </a:ext>
            </a:extLst>
          </p:cNvPr>
          <p:cNvSpPr>
            <a:spLocks noGrp="1"/>
          </p:cNvSpPr>
          <p:nvPr>
            <p:ph type="title"/>
          </p:nvPr>
        </p:nvSpPr>
        <p:spPr>
          <a:xfrm>
            <a:off x="0" y="110226"/>
            <a:ext cx="9145588" cy="998383"/>
          </a:xfrm>
        </p:spPr>
        <p:txBody>
          <a:bodyPr>
            <a:normAutofit/>
          </a:bodyPr>
          <a:lstStyle/>
          <a:p>
            <a:pPr algn="ctr"/>
            <a:r>
              <a:rPr lang="en-US" altLang="zh-CN" sz="3800" b="1" dirty="0"/>
              <a:t>Session 1</a:t>
            </a:r>
            <a:endParaRPr lang="zh-CN" altLang="en-US" sz="3800" b="1" dirty="0"/>
          </a:p>
        </p:txBody>
      </p:sp>
      <p:sp>
        <p:nvSpPr>
          <p:cNvPr id="5" name="矩形 4">
            <a:extLst>
              <a:ext uri="{FF2B5EF4-FFF2-40B4-BE49-F238E27FC236}">
                <a16:creationId xmlns:a16="http://schemas.microsoft.com/office/drawing/2014/main" id="{F584D175-DEF7-40AA-AFE9-4CA317DBCEEC}"/>
              </a:ext>
            </a:extLst>
          </p:cNvPr>
          <p:cNvSpPr/>
          <p:nvPr/>
        </p:nvSpPr>
        <p:spPr>
          <a:xfrm>
            <a:off x="339866" y="975745"/>
            <a:ext cx="8330750" cy="4801314"/>
          </a:xfrm>
          <a:prstGeom prst="rect">
            <a:avLst/>
          </a:prstGeom>
        </p:spPr>
        <p:txBody>
          <a:bodyPr wrap="square">
            <a:spAutoFit/>
          </a:bodyPr>
          <a:lstStyle/>
          <a:p>
            <a:r>
              <a:rPr lang="zh-CN"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0" dirty="0">
                <a:solidFill>
                  <a:srgbClr val="0000FF"/>
                </a:solidFill>
                <a:latin typeface="Times New Roman" panose="02020603050405020304" pitchFamily="18" charset="0"/>
                <a:ea typeface="PMingLiU" panose="02020500000000000000" pitchFamily="18" charset="-120"/>
                <a:cs typeface="Times New Roman" panose="02020603050405020304" pitchFamily="18" charset="0"/>
              </a:rPr>
              <a:t>Objective and Requirement</a:t>
            </a:r>
            <a:r>
              <a:rPr lang="zh-CN"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kern="100" dirty="0">
                <a:latin typeface="Times New Roman" panose="02020603050405020304" pitchFamily="18" charset="0"/>
                <a:ea typeface="PMingLiU" panose="02020500000000000000" pitchFamily="18" charset="-120"/>
                <a:cs typeface="Times New Roman" panose="02020603050405020304" pitchFamily="18" charset="0"/>
              </a:rPr>
              <a:t>Objective</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Be familiar with the creation of process and thread.</a:t>
            </a:r>
            <a:endParaRPr lang="zh-CN"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kern="0" dirty="0">
                <a:solidFill>
                  <a:srgbClr val="000000"/>
                </a:solidFill>
                <a:latin typeface="Times New Roman" panose="02020603050405020304" pitchFamily="18" charset="0"/>
                <a:ea typeface="PMingLiU" panose="02020500000000000000" pitchFamily="18" charset="-120"/>
                <a:cs typeface="Times New Roman" panose="02020603050405020304" pitchFamily="18" charset="0"/>
              </a:rPr>
              <a:t>Requirement</a:t>
            </a:r>
            <a:r>
              <a:rPr lang="zh-CN" altLang="zh-CN"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Task 1: </a:t>
            </a:r>
            <a:r>
              <a:rPr lang="en-US" altLang="zh-CN" dirty="0">
                <a:latin typeface="Times New Roman" panose="02020603050405020304" pitchFamily="18" charset="0"/>
                <a:cs typeface="Times New Roman" panose="02020603050405020304" pitchFamily="18" charset="0"/>
              </a:rPr>
              <a:t>Create a console application, “child”, which keeps printing out “The child is talking at [system time]” (in a loop, one per 1s).</a:t>
            </a:r>
            <a:endParaRPr lang="zh-CN"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Task 2: </a:t>
            </a:r>
            <a:r>
              <a:rPr lang="en-US" altLang="zh-CN" dirty="0">
                <a:latin typeface="Times New Roman" panose="02020603050405020304" pitchFamily="18" charset="0"/>
                <a:cs typeface="Times New Roman" panose="02020603050405020304" pitchFamily="18" charset="0"/>
              </a:rPr>
              <a:t>Create another console application, “parent”. It create a child </a:t>
            </a:r>
            <a:r>
              <a:rPr lang="en-US" altLang="zh-CN" b="1" dirty="0">
                <a:solidFill>
                  <a:srgbClr val="FF0000"/>
                </a:solidFill>
                <a:latin typeface="Times New Roman" panose="02020603050405020304" pitchFamily="18" charset="0"/>
                <a:cs typeface="Times New Roman" panose="02020603050405020304" pitchFamily="18" charset="0"/>
              </a:rPr>
              <a:t>process</a:t>
            </a:r>
            <a:r>
              <a:rPr lang="en-US" altLang="zh-CN" dirty="0">
                <a:latin typeface="Times New Roman" panose="02020603050405020304" pitchFamily="18" charset="0"/>
                <a:cs typeface="Times New Roman" panose="02020603050405020304" pitchFamily="18" charset="0"/>
              </a:rPr>
              <a:t> to execute “child”. At the same time, the “parent” process keeps printing out “The parent is talking at [system time]”. (one per 1s).  Execute “parent” and explain the output you see. </a:t>
            </a:r>
          </a:p>
          <a:p>
            <a:r>
              <a:rPr lang="en-US" altLang="zh-CN" b="1" dirty="0">
                <a:latin typeface="Times New Roman" panose="02020603050405020304" pitchFamily="18" charset="0"/>
                <a:cs typeface="Times New Roman" panose="02020603050405020304" pitchFamily="18" charset="0"/>
              </a:rPr>
              <a:t>Task 3: C</a:t>
            </a:r>
            <a:r>
              <a:rPr lang="en-US" altLang="zh-CN" dirty="0">
                <a:latin typeface="Times New Roman" panose="02020603050405020304" pitchFamily="18" charset="0"/>
                <a:cs typeface="Times New Roman" panose="02020603050405020304" pitchFamily="18" charset="0"/>
              </a:rPr>
              <a:t>reate a child thread in the “</a:t>
            </a:r>
            <a:r>
              <a:rPr lang="en-US" altLang="zh-CN" dirty="0" err="1">
                <a:latin typeface="Times New Roman" panose="02020603050405020304" pitchFamily="18" charset="0"/>
                <a:cs typeface="Times New Roman" panose="02020603050405020304" pitchFamily="18" charset="0"/>
              </a:rPr>
              <a:t>mainThread</a:t>
            </a:r>
            <a:r>
              <a:rPr lang="en-US" altLang="zh-CN" dirty="0">
                <a:latin typeface="Times New Roman" panose="02020603050405020304" pitchFamily="18" charset="0"/>
                <a:cs typeface="Times New Roman" panose="02020603050405020304" pitchFamily="18" charset="0"/>
              </a:rPr>
              <a:t>” program. Both the main thread and the child thread keep printing out “[</a:t>
            </a:r>
            <a:r>
              <a:rPr lang="en-US" altLang="zh-CN" dirty="0" err="1">
                <a:latin typeface="Times New Roman" panose="02020603050405020304" pitchFamily="18" charset="0"/>
                <a:cs typeface="Times New Roman" panose="02020603050405020304" pitchFamily="18" charset="0"/>
              </a:rPr>
              <a:t>ThreadID</a:t>
            </a:r>
            <a:r>
              <a:rPr lang="en-US" altLang="zh-CN" dirty="0">
                <a:latin typeface="Times New Roman" panose="02020603050405020304" pitchFamily="18" charset="0"/>
                <a:cs typeface="Times New Roman" panose="02020603050405020304" pitchFamily="18" charset="0"/>
              </a:rPr>
              <a:t>] + [System time]”.</a:t>
            </a:r>
          </a:p>
          <a:p>
            <a:r>
              <a:rPr lang="en-US" altLang="zh-CN" b="1" dirty="0">
                <a:latin typeface="Times New Roman" panose="02020603050405020304" pitchFamily="18" charset="0"/>
                <a:cs typeface="Times New Roman" panose="02020603050405020304" pitchFamily="18" charset="0"/>
              </a:rPr>
              <a:t>Task 4</a:t>
            </a:r>
            <a:r>
              <a:rPr lang="en-US" altLang="zh-CN" dirty="0">
                <a:latin typeface="Times New Roman" panose="02020603050405020304" pitchFamily="18" charset="0"/>
                <a:cs typeface="Times New Roman" panose="02020603050405020304" pitchFamily="18" charset="0"/>
              </a:rPr>
              <a:t>: Create a console application, which contains a shared integer </a:t>
            </a:r>
            <a:r>
              <a:rPr lang="en-US" altLang="zh-CN" dirty="0" err="1">
                <a:latin typeface="Times New Roman" panose="02020603050405020304" pitchFamily="18" charset="0"/>
                <a:cs typeface="Times New Roman" panose="02020603050405020304" pitchFamily="18" charset="0"/>
              </a:rPr>
              <a:t>shared_var</a:t>
            </a:r>
            <a:r>
              <a:rPr lang="en-US" altLang="zh-CN" dirty="0">
                <a:latin typeface="Times New Roman" panose="02020603050405020304" pitchFamily="18" charset="0"/>
                <a:cs typeface="Times New Roman" panose="02020603050405020304" pitchFamily="18" charset="0"/>
              </a:rPr>
              <a:t>. The initial value of </a:t>
            </a:r>
            <a:r>
              <a:rPr lang="en-US" altLang="zh-CN" dirty="0" err="1">
                <a:latin typeface="Times New Roman" panose="02020603050405020304" pitchFamily="18" charset="0"/>
                <a:cs typeface="Times New Roman" panose="02020603050405020304" pitchFamily="18" charset="0"/>
              </a:rPr>
              <a:t>shared_var</a:t>
            </a:r>
            <a:r>
              <a:rPr lang="en-US" altLang="zh-CN" dirty="0">
                <a:latin typeface="Times New Roman" panose="02020603050405020304" pitchFamily="18" charset="0"/>
                <a:cs typeface="Times New Roman" panose="02020603050405020304" pitchFamily="18" charset="0"/>
              </a:rPr>
              <a:t> is 0. The application will create a child </a:t>
            </a:r>
            <a:r>
              <a:rPr lang="en-US" altLang="zh-CN" b="1" dirty="0">
                <a:latin typeface="Times New Roman" panose="02020603050405020304" pitchFamily="18" charset="0"/>
                <a:cs typeface="Times New Roman" panose="02020603050405020304" pitchFamily="18" charset="0"/>
              </a:rPr>
              <a:t>thread</a:t>
            </a:r>
            <a:r>
              <a:rPr lang="en-US" altLang="zh-CN" dirty="0">
                <a:latin typeface="Times New Roman" panose="02020603050405020304" pitchFamily="18" charset="0"/>
                <a:cs typeface="Times New Roman" panose="02020603050405020304" pitchFamily="18" charset="0"/>
              </a:rPr>
              <a:t> after it starts. The main thread keeps increasing the value of </a:t>
            </a:r>
            <a:r>
              <a:rPr lang="en-US" altLang="zh-CN" dirty="0" err="1">
                <a:latin typeface="Times New Roman" panose="02020603050405020304" pitchFamily="18" charset="0"/>
                <a:cs typeface="Times New Roman" panose="02020603050405020304" pitchFamily="18" charset="0"/>
              </a:rPr>
              <a:t>shared_var</a:t>
            </a:r>
            <a:r>
              <a:rPr lang="en-US" altLang="zh-CN" dirty="0">
                <a:latin typeface="Times New Roman" panose="02020603050405020304" pitchFamily="18" charset="0"/>
                <a:cs typeface="Times New Roman" panose="02020603050405020304" pitchFamily="18" charset="0"/>
              </a:rPr>
              <a:t> by 1, while the child thread keeps decreasing the value of </a:t>
            </a:r>
            <a:r>
              <a:rPr lang="en-US" altLang="zh-CN" dirty="0" err="1">
                <a:latin typeface="Times New Roman" panose="02020603050405020304" pitchFamily="18" charset="0"/>
                <a:cs typeface="Times New Roman" panose="02020603050405020304" pitchFamily="18" charset="0"/>
              </a:rPr>
              <a:t>shared_var</a:t>
            </a:r>
            <a:r>
              <a:rPr lang="en-US" altLang="zh-CN" dirty="0">
                <a:latin typeface="Times New Roman" panose="02020603050405020304" pitchFamily="18" charset="0"/>
                <a:cs typeface="Times New Roman" panose="02020603050405020304" pitchFamily="18" charset="0"/>
              </a:rPr>
              <a:t> by 1.  Explain the observed results.</a:t>
            </a:r>
          </a:p>
          <a:p>
            <a:endParaRPr lang="en-US" altLang="zh-CN" dirty="0">
              <a:latin typeface="Times New Roman" panose="02020603050405020304" pitchFamily="18" charset="0"/>
              <a:cs typeface="Times New Roman" panose="02020603050405020304" pitchFamily="18" charset="0"/>
            </a:endParaRPr>
          </a:p>
          <a:p>
            <a:r>
              <a:rPr lang="zh-CN"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0" dirty="0">
                <a:solidFill>
                  <a:srgbClr val="0000FF"/>
                </a:solidFill>
                <a:latin typeface="Times New Roman" panose="02020603050405020304" pitchFamily="18" charset="0"/>
                <a:ea typeface="PMingLiU" panose="02020500000000000000" pitchFamily="18" charset="-120"/>
                <a:cs typeface="Times New Roman" panose="02020603050405020304" pitchFamily="18" charset="0"/>
              </a:rPr>
              <a:t>Environment</a:t>
            </a:r>
            <a:r>
              <a:rPr lang="zh-CN"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indent="307975"/>
            <a:r>
              <a:rPr lang="en-US" altLang="zh-CN" kern="0" dirty="0">
                <a:solidFill>
                  <a:srgbClr val="000000"/>
                </a:solidFill>
                <a:latin typeface="Times New Roman" panose="02020603050405020304" pitchFamily="18" charset="0"/>
                <a:ea typeface="PMingLiU" panose="02020500000000000000" pitchFamily="18" charset="-120"/>
                <a:cs typeface="Times New Roman" panose="02020603050405020304" pitchFamily="18" charset="0"/>
              </a:rPr>
              <a:t>Operating System</a:t>
            </a:r>
            <a:r>
              <a:rPr lang="zh-CN"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Linux;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353571"/>
      </p:ext>
    </p:extLst>
  </p:cSld>
  <p:clrMapOvr>
    <a:masterClrMapping/>
  </p:clrMapOvr>
  <mc:AlternateContent xmlns:mc="http://schemas.openxmlformats.org/markup-compatibility/2006" xmlns:p14="http://schemas.microsoft.com/office/powerpoint/2010/main">
    <mc:Choice Requires="p14">
      <p:transition spd="slow" p14:dur="10000" advTm="21631"/>
    </mc:Choice>
    <mc:Fallback xmlns="">
      <p:transition spd="slow" advTm="2163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6347EA-E6F7-404F-941A-A6E2EA541CB5}"/>
              </a:ext>
            </a:extLst>
          </p:cNvPr>
          <p:cNvSpPr>
            <a:spLocks noGrp="1"/>
          </p:cNvSpPr>
          <p:nvPr>
            <p:ph idx="1"/>
          </p:nvPr>
        </p:nvSpPr>
        <p:spPr>
          <a:xfrm>
            <a:off x="0" y="1825625"/>
            <a:ext cx="9145587" cy="1052046"/>
          </a:xfrm>
        </p:spPr>
        <p:txBody>
          <a:bodyPr>
            <a:normAutofit/>
          </a:bodyPr>
          <a:lstStyle/>
          <a:p>
            <a:pPr marL="0" indent="0" algn="ctr">
              <a:buNone/>
            </a:pPr>
            <a:r>
              <a:rPr lang="en-US" altLang="zh-CN" sz="6800" dirty="0"/>
              <a:t>Brief Review</a:t>
            </a:r>
            <a:endParaRPr lang="zh-CN" altLang="en-US" sz="6800" dirty="0"/>
          </a:p>
        </p:txBody>
      </p:sp>
    </p:spTree>
    <p:extLst>
      <p:ext uri="{BB962C8B-B14F-4D97-AF65-F5344CB8AC3E}">
        <p14:creationId xmlns:p14="http://schemas.microsoft.com/office/powerpoint/2010/main" val="140478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3675" y="1054627"/>
            <a:ext cx="8335885" cy="3194721"/>
          </a:xfrm>
          <a:prstGeom prst="rect">
            <a:avLst/>
          </a:prstGeom>
        </p:spPr>
        <p:txBody>
          <a:bodyPr wrap="square">
            <a:spAutoFit/>
          </a:bodyPr>
          <a:lstStyle/>
          <a:p>
            <a:pPr>
              <a:lnSpc>
                <a:spcPct val="120000"/>
              </a:lnSpc>
              <a:buFont typeface="Wingdings" pitchFamily="2" charset="2"/>
              <a:buChar char="l"/>
            </a:pPr>
            <a:r>
              <a:rPr lang="en-US" altLang="zh-CN" sz="2800" b="1" dirty="0">
                <a:latin typeface="Times New Roman" panose="02020603050405020304" pitchFamily="18" charset="0"/>
                <a:ea typeface="宋体" pitchFamily="2" charset="-122"/>
                <a:cs typeface="Times New Roman" panose="02020603050405020304" pitchFamily="18" charset="0"/>
              </a:rPr>
              <a:t> A computer = Hardware + OS + User Programs</a:t>
            </a:r>
          </a:p>
          <a:p>
            <a:pPr>
              <a:lnSpc>
                <a:spcPct val="120000"/>
              </a:lnSpc>
              <a:buFont typeface="Wingdings" pitchFamily="2" charset="2"/>
              <a:buChar char="l"/>
            </a:pPr>
            <a:endParaRPr lang="en-US" altLang="zh-CN" sz="2800" b="1" dirty="0">
              <a:latin typeface="Times New Roman" panose="02020603050405020304" pitchFamily="18" charset="0"/>
              <a:ea typeface="宋体" pitchFamily="2" charset="-122"/>
              <a:cs typeface="Times New Roman" panose="02020603050405020304" pitchFamily="18" charset="0"/>
            </a:endParaRPr>
          </a:p>
          <a:p>
            <a:pPr>
              <a:lnSpc>
                <a:spcPct val="120000"/>
              </a:lnSpc>
              <a:buFont typeface="Wingdings" pitchFamily="2" charset="2"/>
              <a:buChar char="l"/>
            </a:pPr>
            <a:endParaRPr lang="en-US" altLang="zh-CN" sz="2800" b="1" dirty="0">
              <a:latin typeface="Times New Roman" panose="02020603050405020304" pitchFamily="18" charset="0"/>
              <a:ea typeface="宋体" pitchFamily="2" charset="-122"/>
              <a:cs typeface="Times New Roman" panose="02020603050405020304" pitchFamily="18" charset="0"/>
            </a:endParaRPr>
          </a:p>
          <a:p>
            <a:pPr>
              <a:lnSpc>
                <a:spcPct val="120000"/>
              </a:lnSpc>
            </a:pPr>
            <a:endParaRPr lang="en-US" altLang="zh-CN" sz="2800" b="1" dirty="0">
              <a:latin typeface="Times New Roman" panose="02020603050405020304" pitchFamily="18" charset="0"/>
              <a:ea typeface="宋体" pitchFamily="2" charset="-122"/>
              <a:cs typeface="Times New Roman" panose="02020603050405020304" pitchFamily="18" charset="0"/>
            </a:endParaRPr>
          </a:p>
          <a:p>
            <a:pPr>
              <a:lnSpc>
                <a:spcPct val="120000"/>
              </a:lnSpc>
            </a:pPr>
            <a:endParaRPr lang="en-US" altLang="zh-CN" sz="2800" b="1" dirty="0">
              <a:latin typeface="Times New Roman" panose="02020603050405020304" pitchFamily="18" charset="0"/>
              <a:ea typeface="宋体" pitchFamily="2" charset="-122"/>
              <a:cs typeface="Times New Roman" panose="02020603050405020304" pitchFamily="18" charset="0"/>
            </a:endParaRPr>
          </a:p>
          <a:p>
            <a:pPr>
              <a:lnSpc>
                <a:spcPct val="120000"/>
              </a:lnSpc>
              <a:buFont typeface="Wingdings" pitchFamily="2" charset="2"/>
              <a:buChar char="l"/>
            </a:pPr>
            <a:r>
              <a:rPr lang="en-US" altLang="zh-CN" sz="2800" b="1" dirty="0">
                <a:latin typeface="Times New Roman" panose="02020603050405020304" pitchFamily="18" charset="0"/>
                <a:ea typeface="宋体" pitchFamily="2" charset="-122"/>
                <a:cs typeface="Times New Roman" panose="02020603050405020304" pitchFamily="18" charset="0"/>
              </a:rPr>
              <a:t>The distinct features of OS</a:t>
            </a:r>
          </a:p>
        </p:txBody>
      </p:sp>
      <p:sp>
        <p:nvSpPr>
          <p:cNvPr id="4" name="矩形 3"/>
          <p:cNvSpPr/>
          <p:nvPr/>
        </p:nvSpPr>
        <p:spPr>
          <a:xfrm>
            <a:off x="0" y="218368"/>
            <a:ext cx="9145588" cy="546625"/>
          </a:xfrm>
          <a:prstGeom prst="rect">
            <a:avLst/>
          </a:prstGeom>
        </p:spPr>
        <p:txBody>
          <a:bodyPr wrap="square">
            <a:spAutoFit/>
          </a:bodyPr>
          <a:lstStyle/>
          <a:p>
            <a:pPr algn="ctr">
              <a:lnSpc>
                <a:spcPct val="80000"/>
              </a:lnSpc>
            </a:pPr>
            <a:r>
              <a:rPr lang="en-US" altLang="zh-CN" sz="3600" b="1" dirty="0">
                <a:latin typeface="Times New Roman" panose="02020603050405020304" pitchFamily="18" charset="0"/>
                <a:ea typeface="宋体" pitchFamily="2" charset="-122"/>
                <a:cs typeface="Times New Roman" panose="02020603050405020304" pitchFamily="18" charset="0"/>
              </a:rPr>
              <a:t>What is Operating System (OS)</a:t>
            </a:r>
            <a:endParaRPr lang="zh-CN" altLang="en-US" sz="3600" b="1" dirty="0">
              <a:latin typeface="Times New Roman" panose="02020603050405020304" pitchFamily="18" charset="0"/>
              <a:ea typeface="宋体" pitchFamily="2" charset="-122"/>
              <a:cs typeface="Times New Roman" panose="02020603050405020304" pitchFamily="18" charset="0"/>
            </a:endParaRPr>
          </a:p>
        </p:txBody>
      </p:sp>
      <p:sp>
        <p:nvSpPr>
          <p:cNvPr id="36" name="矩形 35"/>
          <p:cNvSpPr/>
          <p:nvPr/>
        </p:nvSpPr>
        <p:spPr>
          <a:xfrm>
            <a:off x="908369" y="4174804"/>
            <a:ext cx="7365991" cy="1354217"/>
          </a:xfrm>
          <a:prstGeom prst="rect">
            <a:avLst/>
          </a:prstGeom>
        </p:spPr>
        <p:txBody>
          <a:bodyPr wrap="none">
            <a:spAutoFit/>
          </a:bodyPr>
          <a:lstStyle/>
          <a:p>
            <a:pPr marL="457200" indent="-457200">
              <a:buFont typeface="Wingdings" pitchFamily="2" charset="2"/>
              <a:buChar char="p"/>
            </a:pPr>
            <a:r>
              <a:rPr lang="en-US" altLang="zh-CN" sz="2000" dirty="0">
                <a:latin typeface="Times New Roman" panose="02020603050405020304" pitchFamily="18" charset="0"/>
                <a:ea typeface="宋体" pitchFamily="2" charset="-122"/>
                <a:cs typeface="Times New Roman" panose="02020603050405020304" pitchFamily="18" charset="0"/>
              </a:rPr>
              <a:t>Run in </a:t>
            </a:r>
            <a:r>
              <a:rPr lang="en-US" altLang="zh-CN" sz="2200" dirty="0">
                <a:solidFill>
                  <a:srgbClr val="C00000"/>
                </a:solidFill>
                <a:latin typeface="Times New Roman" panose="02020603050405020304" pitchFamily="18" charset="0"/>
                <a:ea typeface="宋体" pitchFamily="2" charset="-122"/>
                <a:cs typeface="Times New Roman" panose="02020603050405020304" pitchFamily="18" charset="0"/>
              </a:rPr>
              <a:t>kernel</a:t>
            </a:r>
            <a:r>
              <a:rPr lang="en-US" altLang="zh-CN" sz="2000" dirty="0">
                <a:latin typeface="Times New Roman" panose="02020603050405020304" pitchFamily="18" charset="0"/>
                <a:ea typeface="宋体" pitchFamily="2" charset="-122"/>
                <a:cs typeface="Times New Roman" panose="02020603050405020304" pitchFamily="18" charset="0"/>
              </a:rPr>
              <a:t> mode;</a:t>
            </a:r>
          </a:p>
          <a:p>
            <a:pPr marL="457200" indent="-457200">
              <a:buFont typeface="Wingdings" pitchFamily="2" charset="2"/>
              <a:buChar char="p"/>
            </a:pPr>
            <a:r>
              <a:rPr lang="en-US" altLang="zh-CN" sz="2000" dirty="0">
                <a:latin typeface="Times New Roman" panose="02020603050405020304" pitchFamily="18" charset="0"/>
                <a:ea typeface="宋体" pitchFamily="2" charset="-122"/>
                <a:cs typeface="Times New Roman" panose="02020603050405020304" pitchFamily="18" charset="0"/>
              </a:rPr>
              <a:t>Has complete access to </a:t>
            </a:r>
            <a:r>
              <a:rPr lang="en-US" altLang="zh-CN" sz="2000" dirty="0">
                <a:solidFill>
                  <a:srgbClr val="C00000"/>
                </a:solidFill>
                <a:latin typeface="Times New Roman" panose="02020603050405020304" pitchFamily="18" charset="0"/>
                <a:ea typeface="宋体" pitchFamily="2" charset="-122"/>
                <a:cs typeface="Times New Roman" panose="02020603050405020304" pitchFamily="18" charset="0"/>
              </a:rPr>
              <a:t>all </a:t>
            </a:r>
            <a:r>
              <a:rPr lang="en-US" altLang="zh-CN" sz="2000" dirty="0">
                <a:latin typeface="Times New Roman" panose="02020603050405020304" pitchFamily="18" charset="0"/>
                <a:ea typeface="宋体" pitchFamily="2" charset="-122"/>
                <a:cs typeface="Times New Roman" panose="02020603050405020304" pitchFamily="18" charset="0"/>
              </a:rPr>
              <a:t>hardware;</a:t>
            </a:r>
          </a:p>
          <a:p>
            <a:pPr marL="457200" indent="-457200">
              <a:buFont typeface="Wingdings" pitchFamily="2" charset="2"/>
              <a:buChar char="p"/>
            </a:pPr>
            <a:r>
              <a:rPr lang="en-US" altLang="zh-CN" sz="2000" dirty="0">
                <a:latin typeface="Times New Roman" panose="02020603050405020304" pitchFamily="18" charset="0"/>
                <a:ea typeface="宋体" pitchFamily="2" charset="-122"/>
                <a:cs typeface="Times New Roman" panose="02020603050405020304" pitchFamily="18" charset="0"/>
              </a:rPr>
              <a:t>Can execute </a:t>
            </a:r>
            <a:r>
              <a:rPr lang="en-US" altLang="zh-CN" sz="2000" dirty="0">
                <a:solidFill>
                  <a:srgbClr val="C00000"/>
                </a:solidFill>
                <a:latin typeface="Times New Roman" panose="02020603050405020304" pitchFamily="18" charset="0"/>
                <a:ea typeface="宋体" pitchFamily="2" charset="-122"/>
                <a:cs typeface="Times New Roman" panose="02020603050405020304" pitchFamily="18" charset="0"/>
              </a:rPr>
              <a:t>any</a:t>
            </a:r>
            <a:r>
              <a:rPr lang="en-US" altLang="zh-CN" sz="2000" dirty="0">
                <a:latin typeface="Times New Roman" panose="02020603050405020304" pitchFamily="18" charset="0"/>
                <a:ea typeface="宋体" pitchFamily="2" charset="-122"/>
                <a:cs typeface="Times New Roman" panose="02020603050405020304" pitchFamily="18" charset="0"/>
              </a:rPr>
              <a:t> instruction the machine is capable of executing;</a:t>
            </a:r>
          </a:p>
          <a:p>
            <a:pPr marL="457200" indent="-457200">
              <a:buFont typeface="Wingdings" pitchFamily="2" charset="2"/>
              <a:buChar char="p"/>
            </a:pPr>
            <a:r>
              <a:rPr lang="en-US" altLang="zh-CN" sz="2000" dirty="0">
                <a:latin typeface="Times New Roman" panose="02020603050405020304" pitchFamily="18" charset="0"/>
                <a:ea typeface="宋体" pitchFamily="2" charset="-122"/>
                <a:cs typeface="Times New Roman" panose="02020603050405020304" pitchFamily="18" charset="0"/>
              </a:rPr>
              <a:t>Huge, complex, long-lived;</a:t>
            </a:r>
            <a:endParaRPr lang="zh-CN" altLang="en-US" sz="2000" dirty="0">
              <a:latin typeface="Times New Roman" panose="02020603050405020304" pitchFamily="18" charset="0"/>
              <a:cs typeface="Times New Roman" panose="02020603050405020304" pitchFamily="18" charset="0"/>
            </a:endParaRPr>
          </a:p>
        </p:txBody>
      </p:sp>
      <p:sp>
        <p:nvSpPr>
          <p:cNvPr id="5" name="矩形 4"/>
          <p:cNvSpPr/>
          <p:nvPr/>
        </p:nvSpPr>
        <p:spPr>
          <a:xfrm>
            <a:off x="606555" y="5655516"/>
            <a:ext cx="5673220" cy="978729"/>
          </a:xfrm>
          <a:prstGeom prst="rect">
            <a:avLst/>
          </a:prstGeom>
        </p:spPr>
        <p:txBody>
          <a:bodyPr wrap="none">
            <a:spAutoFit/>
          </a:bodyPr>
          <a:lstStyle/>
          <a:p>
            <a:pPr>
              <a:lnSpc>
                <a:spcPct val="120000"/>
              </a:lnSpc>
              <a:buFont typeface="Wingdings" pitchFamily="2" charset="2"/>
              <a:buChar char="l"/>
            </a:pPr>
            <a:r>
              <a:rPr lang="en-US" altLang="zh-CN" sz="2800" b="1" dirty="0">
                <a:latin typeface="Times New Roman" panose="02020603050405020304" pitchFamily="18" charset="0"/>
                <a:cs typeface="Times New Roman" panose="02020603050405020304" pitchFamily="18" charset="0"/>
              </a:rPr>
              <a:t> Two major tasks of OS.</a:t>
            </a:r>
          </a:p>
          <a:p>
            <a:pPr>
              <a:lnSpc>
                <a:spcPct val="120000"/>
              </a:lnSpc>
            </a:pPr>
            <a:r>
              <a:rPr lang="en-US" altLang="zh-CN" sz="2000" dirty="0">
                <a:latin typeface="Times New Roman" panose="02020603050405020304" pitchFamily="18" charset="0"/>
                <a:ea typeface="宋体" pitchFamily="2" charset="-122"/>
                <a:cs typeface="Times New Roman" panose="02020603050405020304" pitchFamily="18" charset="0"/>
              </a:rPr>
              <a:t>       To provide abstractions and to manage resources</a:t>
            </a:r>
          </a:p>
        </p:txBody>
      </p:sp>
      <p:grpSp>
        <p:nvGrpSpPr>
          <p:cNvPr id="17" name="组合 16"/>
          <p:cNvGrpSpPr/>
          <p:nvPr/>
        </p:nvGrpSpPr>
        <p:grpSpPr>
          <a:xfrm>
            <a:off x="842535" y="1813420"/>
            <a:ext cx="6040685" cy="1582356"/>
            <a:chOff x="579191" y="1905000"/>
            <a:chExt cx="6040685" cy="1582356"/>
          </a:xfrm>
        </p:grpSpPr>
        <p:sp>
          <p:nvSpPr>
            <p:cNvPr id="18" name="矩形 17"/>
            <p:cNvSpPr/>
            <p:nvPr/>
          </p:nvSpPr>
          <p:spPr>
            <a:xfrm>
              <a:off x="579191" y="2482334"/>
              <a:ext cx="1600118"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ea typeface="宋体" pitchFamily="2" charset="-122"/>
                  <a:cs typeface="Times New Roman" panose="02020603050405020304" pitchFamily="18" charset="0"/>
                </a:rPr>
                <a:t>Kernel</a:t>
              </a:r>
              <a:r>
                <a:rPr lang="en-US" altLang="zh-CN" sz="2000" b="1" dirty="0">
                  <a:latin typeface="Times New Roman" panose="02020603050405020304" pitchFamily="18" charset="0"/>
                  <a:ea typeface="宋体" pitchFamily="2"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宋体" pitchFamily="2" charset="-122"/>
                  <a:cs typeface="Times New Roman" panose="02020603050405020304" pitchFamily="18" charset="0"/>
                </a:rPr>
                <a:t>mode</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712541" y="1905000"/>
              <a:ext cx="5907335" cy="1582356"/>
              <a:chOff x="712541" y="1905000"/>
              <a:chExt cx="5907335" cy="1582356"/>
            </a:xfrm>
          </p:grpSpPr>
          <p:sp>
            <p:nvSpPr>
              <p:cNvPr id="20" name="Rectangle 8"/>
              <p:cNvSpPr>
                <a:spLocks noChangeArrowheads="1"/>
              </p:cNvSpPr>
              <p:nvPr/>
            </p:nvSpPr>
            <p:spPr bwMode="auto">
              <a:xfrm>
                <a:off x="2376488" y="2436591"/>
                <a:ext cx="4243387" cy="511466"/>
              </a:xfrm>
              <a:prstGeom prst="rect">
                <a:avLst/>
              </a:prstGeom>
              <a:solidFill>
                <a:schemeClr val="accent6">
                  <a:lumMod val="75000"/>
                </a:schemeClr>
              </a:solidFill>
              <a:ln w="9525">
                <a:noFill/>
                <a:miter lim="800000"/>
                <a:headEnd/>
                <a:tailEnd/>
              </a:ln>
              <a:effectLst>
                <a:outerShdw dist="35921" dir="2700000" algn="ctr" rotWithShape="0">
                  <a:schemeClr val="tx1"/>
                </a:outerShdw>
              </a:effectLst>
            </p:spPr>
            <p:txBody>
              <a:bodyPr wrap="none" anchor="ctr"/>
              <a:lstStyle/>
              <a:p>
                <a:r>
                  <a:rPr lang="en-US" altLang="zh-CN" sz="2400" b="1" dirty="0">
                    <a:solidFill>
                      <a:schemeClr val="bg1"/>
                    </a:solidFill>
                    <a:latin typeface="Times New Roman" panose="02020603050405020304" pitchFamily="18" charset="0"/>
                    <a:cs typeface="Times New Roman" panose="02020603050405020304" pitchFamily="18" charset="0"/>
                  </a:rPr>
                  <a:t>Operating System</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21" name="Rectangle 8"/>
              <p:cNvSpPr>
                <a:spLocks noChangeArrowheads="1"/>
              </p:cNvSpPr>
              <p:nvPr/>
            </p:nvSpPr>
            <p:spPr bwMode="auto">
              <a:xfrm>
                <a:off x="2377652" y="2975890"/>
                <a:ext cx="4237462" cy="511466"/>
              </a:xfrm>
              <a:prstGeom prst="rect">
                <a:avLst/>
              </a:prstGeom>
              <a:solidFill>
                <a:schemeClr val="bg1">
                  <a:lumMod val="50000"/>
                </a:schemeClr>
              </a:solidFill>
              <a:ln w="9525">
                <a:noFill/>
                <a:miter lim="800000"/>
                <a:headEnd/>
                <a:tailEnd/>
              </a:ln>
              <a:effectLst>
                <a:outerShdw dist="35921" dir="2700000" algn="ctr" rotWithShape="0">
                  <a:schemeClr val="tx1"/>
                </a:outerShdw>
              </a:effectLst>
            </p:spPr>
            <p:txBody>
              <a:bodyPr wrap="none" anchor="ctr"/>
              <a:lstStyle/>
              <a:p>
                <a:r>
                  <a:rPr lang="en-US" altLang="zh-CN" sz="2400" b="1" dirty="0">
                    <a:solidFill>
                      <a:schemeClr val="bg1"/>
                    </a:solidFill>
                    <a:latin typeface="Times New Roman" panose="02020603050405020304" pitchFamily="18" charset="0"/>
                    <a:cs typeface="Times New Roman" panose="02020603050405020304" pitchFamily="18" charset="0"/>
                  </a:rPr>
                  <a:t>Hardware</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Rectangle 18"/>
              <p:cNvSpPr>
                <a:spLocks noChangeArrowheads="1"/>
              </p:cNvSpPr>
              <p:nvPr/>
            </p:nvSpPr>
            <p:spPr bwMode="auto">
              <a:xfrm>
                <a:off x="2376552" y="1910589"/>
                <a:ext cx="4243324" cy="511466"/>
              </a:xfrm>
              <a:prstGeom prst="rect">
                <a:avLst/>
              </a:prstGeom>
              <a:solidFill>
                <a:schemeClr val="accent3">
                  <a:lumMod val="75000"/>
                </a:schemeClr>
              </a:solidFill>
              <a:ln w="9525">
                <a:noFill/>
                <a:miter lim="800000"/>
                <a:headEnd/>
                <a:tailEnd/>
              </a:ln>
              <a:effectLst>
                <a:outerShdw dist="35921" dir="2700000" algn="ctr" rotWithShape="0">
                  <a:schemeClr val="tx1"/>
                </a:outerShdw>
              </a:effectLst>
            </p:spPr>
            <p:txBody>
              <a:bodyPr wrap="none" anchor="ctr"/>
              <a:lstStyle/>
              <a:p>
                <a:r>
                  <a:rPr lang="en-US" altLang="zh-CN" sz="2400" b="1" dirty="0">
                    <a:solidFill>
                      <a:schemeClr val="bg1"/>
                    </a:solidFill>
                    <a:latin typeface="Times New Roman" panose="02020603050405020304" pitchFamily="18" charset="0"/>
                    <a:cs typeface="Times New Roman" panose="02020603050405020304" pitchFamily="18" charset="0"/>
                  </a:rPr>
                  <a:t>User programs</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23" name="矩形 22"/>
              <p:cNvSpPr/>
              <p:nvPr/>
            </p:nvSpPr>
            <p:spPr>
              <a:xfrm>
                <a:off x="712541" y="1920359"/>
                <a:ext cx="1346844"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ea typeface="宋体" pitchFamily="2" charset="-122"/>
                    <a:cs typeface="Times New Roman" panose="02020603050405020304" pitchFamily="18" charset="0"/>
                  </a:rPr>
                  <a:t>User</a:t>
                </a:r>
                <a:r>
                  <a:rPr lang="en-US" altLang="zh-CN" sz="2000" b="1" dirty="0">
                    <a:latin typeface="Times New Roman" panose="02020603050405020304" pitchFamily="18" charset="0"/>
                    <a:ea typeface="宋体" pitchFamily="2" charset="-122"/>
                    <a:cs typeface="Times New Roman" panose="02020603050405020304" pitchFamily="18" charset="0"/>
                  </a:rPr>
                  <a:t> </a:t>
                </a:r>
                <a:r>
                  <a:rPr lang="en-US" altLang="zh-CN" sz="2000" b="1" dirty="0">
                    <a:solidFill>
                      <a:srgbClr val="C00000"/>
                    </a:solidFill>
                    <a:latin typeface="Times New Roman" panose="02020603050405020304" pitchFamily="18" charset="0"/>
                    <a:ea typeface="宋体" pitchFamily="2" charset="-122"/>
                    <a:cs typeface="Times New Roman" panose="02020603050405020304" pitchFamily="18" charset="0"/>
                  </a:rPr>
                  <a:t>mode</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24" name="左大括号 23"/>
              <p:cNvSpPr/>
              <p:nvPr/>
            </p:nvSpPr>
            <p:spPr>
              <a:xfrm>
                <a:off x="2105025" y="2524125"/>
                <a:ext cx="257175" cy="37147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左大括号 24"/>
              <p:cNvSpPr/>
              <p:nvPr/>
            </p:nvSpPr>
            <p:spPr>
              <a:xfrm>
                <a:off x="2105025" y="1905000"/>
                <a:ext cx="257175" cy="47625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26" name="右大括号 25"/>
          <p:cNvSpPr/>
          <p:nvPr/>
        </p:nvSpPr>
        <p:spPr>
          <a:xfrm>
            <a:off x="6878458" y="1828779"/>
            <a:ext cx="295072" cy="102769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矩形 27"/>
          <p:cNvSpPr/>
          <p:nvPr/>
        </p:nvSpPr>
        <p:spPr>
          <a:xfrm>
            <a:off x="7306603" y="2142573"/>
            <a:ext cx="1162691"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ea typeface="宋体" pitchFamily="2" charset="-122"/>
                <a:cs typeface="Times New Roman" panose="02020603050405020304" pitchFamily="18" charset="0"/>
              </a:rPr>
              <a:t>Software</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txBox="1">
            <a:spLocks noGrp="1" noChangeArrowheads="1"/>
          </p:cNvSpPr>
          <p:nvPr/>
        </p:nvSpPr>
        <p:spPr bwMode="auto">
          <a:xfrm>
            <a:off x="8738394" y="6502400"/>
            <a:ext cx="4064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Helvetica" panose="020B0604020202020204" pitchFamily="34" charset="0"/>
              </a:defRPr>
            </a:lvl1pPr>
            <a:lvl2pPr marL="742950" indent="-285750" eaLnBrk="0" hangingPunct="0">
              <a:defRPr sz="1600">
                <a:solidFill>
                  <a:schemeClr val="tx1"/>
                </a:solidFill>
                <a:latin typeface="Helvetica" panose="020B0604020202020204" pitchFamily="34" charset="0"/>
              </a:defRPr>
            </a:lvl2pPr>
            <a:lvl3pPr marL="1143000" indent="-228600" eaLnBrk="0" hangingPunct="0">
              <a:defRPr sz="1600">
                <a:solidFill>
                  <a:schemeClr val="tx1"/>
                </a:solidFill>
                <a:latin typeface="Helvetica" panose="020B0604020202020204" pitchFamily="34" charset="0"/>
              </a:defRPr>
            </a:lvl3pPr>
            <a:lvl4pPr marL="1600200" indent="-228600" eaLnBrk="0" hangingPunct="0">
              <a:defRPr sz="1600">
                <a:solidFill>
                  <a:schemeClr val="tx1"/>
                </a:solidFill>
                <a:latin typeface="Helvetica" panose="020B0604020202020204" pitchFamily="34" charset="0"/>
              </a:defRPr>
            </a:lvl4pPr>
            <a:lvl5pPr marL="2057400" indent="-228600" eaLnBrk="0" hangingPunct="0">
              <a:defRPr sz="1600">
                <a:solidFill>
                  <a:schemeClr val="tx1"/>
                </a:solidFill>
                <a:latin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9pPr>
          </a:lstStyle>
          <a:p>
            <a:pPr algn="r" eaLnBrk="1" hangingPunct="1"/>
            <a:fld id="{9FD61D26-4A88-4906-A95B-9A8EE1B3F2C0}" type="slidenum">
              <a:rPr lang="zh-CN" altLang="en-US" sz="1400">
                <a:latin typeface="Times New Roman" panose="02020603050405020304" pitchFamily="18" charset="0"/>
                <a:ea typeface="宋体" panose="02010600030101010101" pitchFamily="2" charset="-122"/>
              </a:rPr>
              <a:pPr algn="r" eaLnBrk="1" hangingPunct="1"/>
              <a:t>46</a:t>
            </a:fld>
            <a:endParaRPr lang="en-US" sz="1400">
              <a:latin typeface="Times New Roman" panose="02020603050405020304" pitchFamily="18" charset="0"/>
              <a:ea typeface="宋体" panose="02010600030101010101" pitchFamily="2" charset="-122"/>
            </a:endParaRPr>
          </a:p>
        </p:txBody>
      </p:sp>
      <p:sp>
        <p:nvSpPr>
          <p:cNvPr id="50179" name="Rectangle 2"/>
          <p:cNvSpPr>
            <a:spLocks noGrp="1" noChangeArrowheads="1"/>
          </p:cNvSpPr>
          <p:nvPr>
            <p:ph type="title" idx="4294967295"/>
          </p:nvPr>
        </p:nvSpPr>
        <p:spPr>
          <a:xfrm>
            <a:off x="716757" y="91455"/>
            <a:ext cx="7888070" cy="1325563"/>
          </a:xfrm>
        </p:spPr>
        <p:txBody>
          <a:bodyPr>
            <a:normAutofit/>
          </a:bodyPr>
          <a:lstStyle/>
          <a:p>
            <a:pPr algn="ctr"/>
            <a:r>
              <a:rPr lang="en-US" altLang="zh-CN" sz="4000" b="1" dirty="0">
                <a:ea typeface="宋体" panose="02010600030101010101" pitchFamily="2" charset="-122"/>
              </a:rPr>
              <a:t>Monolithic System</a:t>
            </a:r>
            <a:endParaRPr lang="en-US" altLang="zh-CN" sz="3800" b="1" dirty="0">
              <a:ea typeface="宋体" panose="02010600030101010101" pitchFamily="2" charset="-122"/>
            </a:endParaRPr>
          </a:p>
        </p:txBody>
      </p:sp>
      <p:sp>
        <p:nvSpPr>
          <p:cNvPr id="50180" name="Rectangle 3"/>
          <p:cNvSpPr>
            <a:spLocks noGrp="1" noChangeArrowheads="1"/>
          </p:cNvSpPr>
          <p:nvPr>
            <p:ph type="body" idx="4294967295"/>
          </p:nvPr>
        </p:nvSpPr>
        <p:spPr>
          <a:xfrm>
            <a:off x="533634" y="1301962"/>
            <a:ext cx="8071193" cy="5229225"/>
          </a:xfrm>
        </p:spPr>
        <p:txBody>
          <a:bodyPr/>
          <a:lstStyle/>
          <a:p>
            <a:pPr eaLnBrk="1" hangingPunct="1">
              <a:lnSpc>
                <a:spcPct val="90000"/>
              </a:lnSpc>
              <a:buFont typeface="Wingdings" panose="05000000000000000000" pitchFamily="2" charset="2"/>
              <a:buChar char="l"/>
            </a:pPr>
            <a:r>
              <a:rPr lang="en-US" sz="2800" dirty="0">
                <a:ea typeface="宋体" panose="02010600030101010101" pitchFamily="2" charset="-122"/>
              </a:rPr>
              <a:t>All operating system operations are put into a single file. The operating system is a collection of procedures, each of which can call any of the others. (e.g., Linux, windows)</a:t>
            </a:r>
          </a:p>
        </p:txBody>
      </p:sp>
      <p:pic>
        <p:nvPicPr>
          <p:cNvPr id="5" name="Picture 4" descr="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760" y="3120628"/>
            <a:ext cx="6545235" cy="294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63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txBox="1">
            <a:spLocks noGrp="1" noChangeArrowheads="1"/>
          </p:cNvSpPr>
          <p:nvPr/>
        </p:nvSpPr>
        <p:spPr bwMode="auto">
          <a:xfrm>
            <a:off x="8738394" y="6502400"/>
            <a:ext cx="4064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Helvetica" panose="020B0604020202020204" pitchFamily="34" charset="0"/>
              </a:defRPr>
            </a:lvl1pPr>
            <a:lvl2pPr marL="742950" indent="-285750" eaLnBrk="0" hangingPunct="0">
              <a:defRPr sz="1600">
                <a:solidFill>
                  <a:schemeClr val="tx1"/>
                </a:solidFill>
                <a:latin typeface="Helvetica" panose="020B0604020202020204" pitchFamily="34" charset="0"/>
              </a:defRPr>
            </a:lvl2pPr>
            <a:lvl3pPr marL="1143000" indent="-228600" eaLnBrk="0" hangingPunct="0">
              <a:defRPr sz="1600">
                <a:solidFill>
                  <a:schemeClr val="tx1"/>
                </a:solidFill>
                <a:latin typeface="Helvetica" panose="020B0604020202020204" pitchFamily="34" charset="0"/>
              </a:defRPr>
            </a:lvl3pPr>
            <a:lvl4pPr marL="1600200" indent="-228600" eaLnBrk="0" hangingPunct="0">
              <a:defRPr sz="1600">
                <a:solidFill>
                  <a:schemeClr val="tx1"/>
                </a:solidFill>
                <a:latin typeface="Helvetica" panose="020B0604020202020204" pitchFamily="34" charset="0"/>
              </a:defRPr>
            </a:lvl4pPr>
            <a:lvl5pPr marL="2057400" indent="-228600" eaLnBrk="0" hangingPunct="0">
              <a:defRPr sz="1600">
                <a:solidFill>
                  <a:schemeClr val="tx1"/>
                </a:solidFill>
                <a:latin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Helvetica" panose="020B0604020202020204" pitchFamily="34" charset="0"/>
              </a:defRPr>
            </a:lvl9pPr>
          </a:lstStyle>
          <a:p>
            <a:pPr algn="r" eaLnBrk="1" hangingPunct="1"/>
            <a:fld id="{9FD61D26-4A88-4906-A95B-9A8EE1B3F2C0}" type="slidenum">
              <a:rPr lang="zh-CN" altLang="en-US" sz="1400">
                <a:latin typeface="Times New Roman" panose="02020603050405020304" pitchFamily="18" charset="0"/>
                <a:ea typeface="宋体" panose="02010600030101010101" pitchFamily="2" charset="-122"/>
              </a:rPr>
              <a:pPr algn="r" eaLnBrk="1" hangingPunct="1"/>
              <a:t>47</a:t>
            </a:fld>
            <a:endParaRPr lang="en-US" sz="1400">
              <a:latin typeface="Times New Roman" panose="02020603050405020304" pitchFamily="18" charset="0"/>
              <a:ea typeface="宋体" panose="02010600030101010101" pitchFamily="2" charset="-122"/>
            </a:endParaRPr>
          </a:p>
        </p:txBody>
      </p:sp>
      <p:sp>
        <p:nvSpPr>
          <p:cNvPr id="50179" name="Rectangle 2"/>
          <p:cNvSpPr>
            <a:spLocks noGrp="1" noChangeArrowheads="1"/>
          </p:cNvSpPr>
          <p:nvPr>
            <p:ph type="title" idx="4294967295"/>
          </p:nvPr>
        </p:nvSpPr>
        <p:spPr>
          <a:xfrm>
            <a:off x="716757" y="91455"/>
            <a:ext cx="7888070" cy="1325563"/>
          </a:xfrm>
        </p:spPr>
        <p:txBody>
          <a:bodyPr>
            <a:normAutofit/>
          </a:bodyPr>
          <a:lstStyle/>
          <a:p>
            <a:pPr algn="ctr">
              <a:spcBef>
                <a:spcPts val="0"/>
              </a:spcBef>
              <a:spcAft>
                <a:spcPts val="1200"/>
              </a:spcAft>
            </a:pPr>
            <a:r>
              <a:rPr lang="en-US" altLang="zh-CN" sz="4000" b="1" dirty="0">
                <a:ea typeface="宋体" panose="02010600030101010101" pitchFamily="2" charset="-122"/>
              </a:rPr>
              <a:t>Microkernels</a:t>
            </a:r>
          </a:p>
        </p:txBody>
      </p:sp>
      <p:sp>
        <p:nvSpPr>
          <p:cNvPr id="11" name="Rectangle 3">
            <a:extLst>
              <a:ext uri="{FF2B5EF4-FFF2-40B4-BE49-F238E27FC236}">
                <a16:creationId xmlns:a16="http://schemas.microsoft.com/office/drawing/2014/main" id="{34361590-C8CD-487F-BF3F-B5E3EEB1B30A}"/>
              </a:ext>
            </a:extLst>
          </p:cNvPr>
          <p:cNvSpPr txBox="1">
            <a:spLocks noChangeArrowheads="1"/>
          </p:cNvSpPr>
          <p:nvPr/>
        </p:nvSpPr>
        <p:spPr>
          <a:xfrm>
            <a:off x="716756" y="1249364"/>
            <a:ext cx="8378691" cy="5229225"/>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spcAft>
                <a:spcPts val="1200"/>
              </a:spcAft>
              <a:buFont typeface="Wingdings" panose="05000000000000000000" pitchFamily="2" charset="2"/>
              <a:buChar char="l"/>
            </a:pPr>
            <a:r>
              <a:rPr lang="en-US" sz="2600" dirty="0">
                <a:ea typeface="宋体" panose="02010600030101010101" pitchFamily="2" charset="-122"/>
              </a:rPr>
              <a:t>Split the OS into modules, only one runs in kernel mode and the rest run in user mode;  (a lot communication)</a:t>
            </a:r>
          </a:p>
          <a:p>
            <a:pPr>
              <a:spcBef>
                <a:spcPts val="0"/>
              </a:spcBef>
              <a:spcAft>
                <a:spcPts val="1200"/>
              </a:spcAft>
              <a:buFont typeface="Wingdings" panose="05000000000000000000" pitchFamily="2" charset="2"/>
              <a:buChar char="l"/>
            </a:pPr>
            <a:r>
              <a:rPr lang="en-US" sz="2600" dirty="0">
                <a:ea typeface="宋体" panose="02010600030101010101" pitchFamily="2" charset="-122"/>
              </a:rPr>
              <a:t>Put as little as possible into kernel model to improve the reliability of the system.</a:t>
            </a:r>
          </a:p>
          <a:p>
            <a:pPr>
              <a:spcBef>
                <a:spcPts val="0"/>
              </a:spcBef>
              <a:spcAft>
                <a:spcPts val="1200"/>
              </a:spcAft>
              <a:buFont typeface="Wingdings" panose="05000000000000000000" pitchFamily="2" charset="2"/>
              <a:buChar char="l"/>
            </a:pPr>
            <a:r>
              <a:rPr lang="en-US" sz="2800" dirty="0">
                <a:ea typeface="宋体" panose="02010600030101010101" pitchFamily="2" charset="-122"/>
              </a:rPr>
              <a:t>Examples:  MINIX 3</a:t>
            </a:r>
          </a:p>
        </p:txBody>
      </p:sp>
      <p:pic>
        <p:nvPicPr>
          <p:cNvPr id="12" name="图片 11">
            <a:extLst>
              <a:ext uri="{FF2B5EF4-FFF2-40B4-BE49-F238E27FC236}">
                <a16:creationId xmlns:a16="http://schemas.microsoft.com/office/drawing/2014/main" id="{78F66A20-4B19-4C26-8EDF-4B708F2FDA21}"/>
              </a:ext>
            </a:extLst>
          </p:cNvPr>
          <p:cNvPicPr>
            <a:picLocks noChangeAspect="1"/>
          </p:cNvPicPr>
          <p:nvPr/>
        </p:nvPicPr>
        <p:blipFill rotWithShape="1">
          <a:blip r:embed="rId2"/>
          <a:srcRect l="1513" t="6602" r="529" b="3450"/>
          <a:stretch/>
        </p:blipFill>
        <p:spPr>
          <a:xfrm>
            <a:off x="1614436" y="3831331"/>
            <a:ext cx="5680205" cy="2544031"/>
          </a:xfrm>
          <a:prstGeom prst="rect">
            <a:avLst/>
          </a:prstGeom>
        </p:spPr>
      </p:pic>
    </p:spTree>
    <p:extLst>
      <p:ext uri="{BB962C8B-B14F-4D97-AF65-F5344CB8AC3E}">
        <p14:creationId xmlns:p14="http://schemas.microsoft.com/office/powerpoint/2010/main" val="44368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8368"/>
            <a:ext cx="9145588" cy="683264"/>
          </a:xfrm>
          <a:prstGeom prst="rect">
            <a:avLst/>
          </a:prstGeom>
        </p:spPr>
        <p:txBody>
          <a:bodyPr wrap="square">
            <a:spAutoFit/>
          </a:bodyPr>
          <a:lstStyle/>
          <a:p>
            <a:pPr algn="ctr">
              <a:lnSpc>
                <a:spcPct val="80000"/>
              </a:lnSpc>
            </a:pPr>
            <a:r>
              <a:rPr lang="en-US" altLang="zh-CN" sz="4800" b="1" dirty="0">
                <a:latin typeface="Times New Roman" panose="02020603050405020304" pitchFamily="18" charset="0"/>
                <a:ea typeface="宋体" pitchFamily="2" charset="-122"/>
                <a:cs typeface="Times New Roman" panose="02020603050405020304" pitchFamily="18" charset="0"/>
              </a:rPr>
              <a:t>Processes</a:t>
            </a:r>
            <a:endParaRPr lang="zh-CN" altLang="en-US" sz="4800" b="1" dirty="0">
              <a:latin typeface="Times New Roman" panose="02020603050405020304" pitchFamily="18" charset="0"/>
              <a:ea typeface="宋体" pitchFamily="2" charset="-122"/>
              <a:cs typeface="Times New Roman" panose="02020603050405020304" pitchFamily="18" charset="0"/>
            </a:endParaRPr>
          </a:p>
        </p:txBody>
      </p:sp>
      <p:sp>
        <p:nvSpPr>
          <p:cNvPr id="13" name="TextBox 12"/>
          <p:cNvSpPr txBox="1"/>
          <p:nvPr/>
        </p:nvSpPr>
        <p:spPr>
          <a:xfrm>
            <a:off x="485775" y="1009650"/>
            <a:ext cx="8410575" cy="3985899"/>
          </a:xfrm>
          <a:prstGeom prst="rect">
            <a:avLst/>
          </a:prstGeom>
          <a:noFill/>
        </p:spPr>
        <p:txBody>
          <a:bodyPr wrap="square" rtlCol="0">
            <a:spAutoFit/>
          </a:bodyPr>
          <a:lstStyle/>
          <a:p>
            <a:pPr>
              <a:lnSpc>
                <a:spcPct val="128000"/>
              </a:lnSpc>
              <a:buFont typeface="Wingdings" pitchFamily="2" charset="2"/>
              <a:buChar char="l"/>
            </a:pPr>
            <a:r>
              <a:rPr lang="en-US" altLang="zh-CN" sz="28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What is a process?</a:t>
            </a:r>
          </a:p>
          <a:p>
            <a:pPr>
              <a:lnSpc>
                <a:spcPct val="128000"/>
              </a:lnSpc>
              <a:buFont typeface="Wingdings" pitchFamily="2" charset="2"/>
              <a:buChar char="l"/>
            </a:pPr>
            <a:endParaRPr lang="en-US" altLang="zh-CN" sz="3200" b="1" dirty="0">
              <a:latin typeface="Times New Roman" panose="02020603050405020304" pitchFamily="18" charset="0"/>
              <a:cs typeface="Times New Roman" panose="02020603050405020304" pitchFamily="18" charset="0"/>
            </a:endParaRPr>
          </a:p>
          <a:p>
            <a:pPr marL="514350" indent="-514350">
              <a:lnSpc>
                <a:spcPct val="128000"/>
              </a:lnSpc>
              <a:buFont typeface="+mj-ea"/>
              <a:buAutoNum type="circleNumDbPlain"/>
            </a:pPr>
            <a:r>
              <a:rPr lang="en-US" altLang="zh-CN" sz="2800" b="1" dirty="0">
                <a:solidFill>
                  <a:srgbClr val="FF0000"/>
                </a:solidFill>
                <a:latin typeface="Times New Roman" panose="02020603050405020304" pitchFamily="18" charset="0"/>
                <a:ea typeface="宋体" pitchFamily="2" charset="-122"/>
                <a:cs typeface="Times New Roman" panose="02020603050405020304" pitchFamily="18" charset="0"/>
              </a:rPr>
              <a:t>a program in execution</a:t>
            </a:r>
            <a:r>
              <a:rPr lang="en-US" altLang="zh-CN" sz="2800" dirty="0">
                <a:latin typeface="Times New Roman" panose="02020603050405020304" pitchFamily="18" charset="0"/>
                <a:ea typeface="宋体" pitchFamily="2" charset="-122"/>
                <a:cs typeface="Times New Roman" panose="02020603050405020304" pitchFamily="18" charset="0"/>
              </a:rPr>
              <a:t>.</a:t>
            </a:r>
          </a:p>
          <a:p>
            <a:pPr marL="514350" indent="-514350">
              <a:lnSpc>
                <a:spcPct val="128000"/>
              </a:lnSpc>
              <a:buFont typeface="+mj-ea"/>
              <a:buAutoNum type="circleNumDbPlain"/>
            </a:pPr>
            <a:endParaRPr lang="en-US" altLang="zh-CN" sz="2800" dirty="0">
              <a:latin typeface="Times New Roman" panose="02020603050405020304" pitchFamily="18" charset="0"/>
              <a:ea typeface="宋体" pitchFamily="2" charset="-122"/>
              <a:cs typeface="Times New Roman" panose="02020603050405020304" pitchFamily="18" charset="0"/>
            </a:endParaRPr>
          </a:p>
          <a:p>
            <a:pPr marL="514350" indent="-514350">
              <a:lnSpc>
                <a:spcPct val="128000"/>
              </a:lnSpc>
              <a:buFont typeface="+mj-ea"/>
              <a:buAutoNum type="circleNumDbPlain"/>
            </a:pPr>
            <a:r>
              <a:rPr lang="en-US" altLang="zh-CN" sz="2800" b="1" dirty="0">
                <a:solidFill>
                  <a:srgbClr val="FF0000"/>
                </a:solidFill>
                <a:latin typeface="Times New Roman" panose="02020603050405020304" pitchFamily="18" charset="0"/>
                <a:cs typeface="Times New Roman" panose="02020603050405020304" pitchFamily="18" charset="0"/>
              </a:rPr>
              <a:t>a container </a:t>
            </a:r>
            <a:r>
              <a:rPr lang="en-US" altLang="zh-CN" sz="2800" dirty="0">
                <a:latin typeface="Times New Roman" panose="02020603050405020304" pitchFamily="18" charset="0"/>
                <a:cs typeface="Times New Roman" panose="02020603050405020304" pitchFamily="18" charset="0"/>
              </a:rPr>
              <a:t>that holds all the information needed to run a program.</a:t>
            </a:r>
            <a:endParaRPr lang="zh-CN" altLang="en-US" sz="2800" dirty="0">
              <a:latin typeface="Times New Roman" panose="02020603050405020304" pitchFamily="18" charset="0"/>
              <a:cs typeface="Times New Roman" panose="02020603050405020304" pitchFamily="18" charset="0"/>
            </a:endParaRPr>
          </a:p>
          <a:p>
            <a:pPr>
              <a:lnSpc>
                <a:spcPct val="128000"/>
              </a:lnSpc>
            </a:pP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473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C5BAA035-81A1-4D11-B9C6-111842249E28}" type="slidenum">
              <a:rPr lang="zh-CN" altLang="en-US" sz="1400">
                <a:ea typeface="宋体" panose="02010600030101010101" pitchFamily="2" charset="-122"/>
              </a:rPr>
              <a:pPr algn="r" eaLnBrk="1" hangingPunct="1"/>
              <a:t>49</a:t>
            </a:fld>
            <a:endParaRPr lang="en-US" sz="1400">
              <a:ea typeface="宋体" panose="02010600030101010101" pitchFamily="2" charset="-122"/>
            </a:endParaRPr>
          </a:p>
        </p:txBody>
      </p:sp>
      <p:sp>
        <p:nvSpPr>
          <p:cNvPr id="6147" name="Rectangle 2"/>
          <p:cNvSpPr>
            <a:spLocks noGrp="1" noChangeArrowheads="1"/>
          </p:cNvSpPr>
          <p:nvPr>
            <p:ph type="title" idx="4294967295"/>
          </p:nvPr>
        </p:nvSpPr>
        <p:spPr>
          <a:xfrm>
            <a:off x="633522" y="106362"/>
            <a:ext cx="7888070" cy="1325563"/>
          </a:xfrm>
        </p:spPr>
        <p:txBody>
          <a:bodyPr>
            <a:normAutofit/>
          </a:bodyPr>
          <a:lstStyle/>
          <a:p>
            <a:pPr algn="ctr" eaLnBrk="1" hangingPunct="1"/>
            <a:r>
              <a:rPr lang="en-US" altLang="zh-CN" sz="3800" b="1" dirty="0">
                <a:ea typeface="宋体" panose="02010600030101010101" pitchFamily="2" charset="-122"/>
              </a:rPr>
              <a:t>Process Creation</a:t>
            </a:r>
          </a:p>
        </p:txBody>
      </p:sp>
      <p:sp>
        <p:nvSpPr>
          <p:cNvPr id="6148" name="Rectangle 3"/>
          <p:cNvSpPr>
            <a:spLocks noGrp="1" noChangeArrowheads="1"/>
          </p:cNvSpPr>
          <p:nvPr>
            <p:ph type="body" idx="4294967295"/>
          </p:nvPr>
        </p:nvSpPr>
        <p:spPr>
          <a:xfrm>
            <a:off x="348457" y="1431925"/>
            <a:ext cx="8458200" cy="4916488"/>
          </a:xfrm>
        </p:spPr>
        <p:txBody>
          <a:bodyPr>
            <a:normAutofit/>
          </a:bodyPr>
          <a:lstStyle/>
          <a:p>
            <a:pPr>
              <a:buFont typeface="Wingdings" panose="05000000000000000000" pitchFamily="2" charset="2"/>
              <a:buChar char="l"/>
            </a:pPr>
            <a:r>
              <a:rPr lang="en-US" sz="2800" b="1" dirty="0">
                <a:ea typeface="宋体" panose="02010600030101010101" pitchFamily="2" charset="-122"/>
              </a:rPr>
              <a:t>Events that cause process creation</a:t>
            </a:r>
          </a:p>
          <a:p>
            <a:pPr marL="990600" lvl="1" indent="-533400">
              <a:buFontTx/>
              <a:buAutoNum type="arabicPeriod"/>
            </a:pPr>
            <a:r>
              <a:rPr lang="en-US" sz="2600" dirty="0">
                <a:ea typeface="宋体" panose="02010600030101010101" pitchFamily="2" charset="-122"/>
              </a:rPr>
              <a:t>System initialization</a:t>
            </a:r>
          </a:p>
          <a:p>
            <a:pPr marL="990600" lvl="1" indent="-533400">
              <a:buFontTx/>
              <a:buAutoNum type="arabicPeriod"/>
            </a:pPr>
            <a:r>
              <a:rPr lang="en-US" sz="2600" dirty="0">
                <a:ea typeface="宋体" panose="02010600030101010101" pitchFamily="2" charset="-122"/>
              </a:rPr>
              <a:t>Created by a running process.</a:t>
            </a:r>
          </a:p>
          <a:p>
            <a:pPr marL="990600" lvl="1" indent="-533400">
              <a:buFontTx/>
              <a:buAutoNum type="arabicPeriod"/>
            </a:pPr>
            <a:r>
              <a:rPr lang="en-US" sz="2600" dirty="0">
                <a:ea typeface="宋体" panose="02010600030101010101" pitchFamily="2" charset="-122"/>
              </a:rPr>
              <a:t>User request to create a new process</a:t>
            </a:r>
          </a:p>
          <a:p>
            <a:pPr marL="990600" lvl="1" indent="-533400">
              <a:buFontTx/>
              <a:buAutoNum type="arabicPeriod"/>
            </a:pPr>
            <a:r>
              <a:rPr lang="en-US" sz="2600" dirty="0">
                <a:ea typeface="宋体" panose="02010600030101010101" pitchFamily="2" charset="-122"/>
              </a:rPr>
              <a:t>Initiation of a batch job</a:t>
            </a:r>
          </a:p>
          <a:p>
            <a:pPr>
              <a:buFont typeface="Wingdings" panose="05000000000000000000" pitchFamily="2" charset="2"/>
              <a:buChar char="l"/>
            </a:pPr>
            <a:r>
              <a:rPr lang="en-US" sz="2800" b="1" dirty="0">
                <a:ea typeface="宋体" panose="02010600030101010101" pitchFamily="2" charset="-122"/>
              </a:rPr>
              <a:t>Foreground processes</a:t>
            </a:r>
            <a:r>
              <a:rPr lang="en-US" sz="2800" dirty="0">
                <a:ea typeface="宋体" panose="02010600030101010101" pitchFamily="2" charset="-122"/>
              </a:rPr>
              <a:t>: processes that interact with users and perform work for them.</a:t>
            </a:r>
          </a:p>
          <a:p>
            <a:pPr>
              <a:buFont typeface="Wingdings" panose="05000000000000000000" pitchFamily="2" charset="2"/>
              <a:buChar char="l"/>
            </a:pPr>
            <a:r>
              <a:rPr lang="en-US" sz="2800" dirty="0">
                <a:ea typeface="宋体" panose="02010600030101010101" pitchFamily="2" charset="-122"/>
              </a:rPr>
              <a:t>Background processes that handle some incoming request are called </a:t>
            </a:r>
            <a:r>
              <a:rPr lang="en-US" sz="2800" b="1" dirty="0">
                <a:ea typeface="宋体" panose="02010600030101010101" pitchFamily="2" charset="-122"/>
              </a:rPr>
              <a:t>daemons</a:t>
            </a:r>
            <a:r>
              <a:rPr lang="en-US" sz="2800" dirty="0">
                <a:ea typeface="宋体" panose="02010600030101010101" pitchFamily="2" charset="-122"/>
              </a:rPr>
              <a:t>.</a:t>
            </a:r>
          </a:p>
        </p:txBody>
      </p:sp>
    </p:spTree>
    <p:extLst>
      <p:ext uri="{BB962C8B-B14F-4D97-AF65-F5344CB8AC3E}">
        <p14:creationId xmlns:p14="http://schemas.microsoft.com/office/powerpoint/2010/main" val="202282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5F6CCA9-5A69-43EC-A7E8-A14899DD11E1}"/>
              </a:ext>
            </a:extLst>
          </p:cNvPr>
          <p:cNvSpPr txBox="1"/>
          <p:nvPr/>
        </p:nvSpPr>
        <p:spPr>
          <a:xfrm>
            <a:off x="336582" y="239555"/>
            <a:ext cx="8183496" cy="369332"/>
          </a:xfrm>
          <a:prstGeom prst="rect">
            <a:avLst/>
          </a:prstGeom>
          <a:noFill/>
        </p:spPr>
        <p:txBody>
          <a:bodyPr wrap="square">
            <a:spAutoFit/>
          </a:bodyPr>
          <a:lstStyle/>
          <a:p>
            <a:r>
              <a:rPr lang="en-US" altLang="zh-CN" sz="1800" b="1" i="0" dirty="0">
                <a:solidFill>
                  <a:srgbClr val="231F20"/>
                </a:solidFill>
                <a:effectLst/>
                <a:latin typeface="Times-Roman"/>
              </a:rPr>
              <a:t>Chapter 4</a:t>
            </a:r>
          </a:p>
        </p:txBody>
      </p:sp>
      <p:pic>
        <p:nvPicPr>
          <p:cNvPr id="5" name="图片 4">
            <a:extLst>
              <a:ext uri="{FF2B5EF4-FFF2-40B4-BE49-F238E27FC236}">
                <a16:creationId xmlns:a16="http://schemas.microsoft.com/office/drawing/2014/main" id="{322AEB64-9294-4F9E-B907-DE3BB631A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00" y="608887"/>
            <a:ext cx="7960659" cy="924723"/>
          </a:xfrm>
          <a:prstGeom prst="rect">
            <a:avLst/>
          </a:prstGeom>
        </p:spPr>
      </p:pic>
      <p:pic>
        <p:nvPicPr>
          <p:cNvPr id="9" name="图片 8">
            <a:extLst>
              <a:ext uri="{FF2B5EF4-FFF2-40B4-BE49-F238E27FC236}">
                <a16:creationId xmlns:a16="http://schemas.microsoft.com/office/drawing/2014/main" id="{3031C82C-197D-4D2E-8F9E-1BB19AFBE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529" y="1485629"/>
            <a:ext cx="3562847" cy="1943371"/>
          </a:xfrm>
          <a:prstGeom prst="rect">
            <a:avLst/>
          </a:prstGeom>
        </p:spPr>
      </p:pic>
      <p:sp>
        <p:nvSpPr>
          <p:cNvPr id="11" name="文本框 10">
            <a:extLst>
              <a:ext uri="{FF2B5EF4-FFF2-40B4-BE49-F238E27FC236}">
                <a16:creationId xmlns:a16="http://schemas.microsoft.com/office/drawing/2014/main" id="{76758312-B93A-468F-8144-A26C583BB459}"/>
              </a:ext>
            </a:extLst>
          </p:cNvPr>
          <p:cNvSpPr txBox="1"/>
          <p:nvPr/>
        </p:nvSpPr>
        <p:spPr>
          <a:xfrm>
            <a:off x="583245" y="3574997"/>
            <a:ext cx="7825413" cy="2862322"/>
          </a:xfrm>
          <a:prstGeom prst="rect">
            <a:avLst/>
          </a:prstGeom>
          <a:noFill/>
        </p:spPr>
        <p:txBody>
          <a:bodyPr wrap="square">
            <a:spAutoFit/>
          </a:bodyPr>
          <a:lstStyle/>
          <a:p>
            <a:r>
              <a:rPr lang="en-US" altLang="zh-CN" sz="1800" b="0" i="0" dirty="0">
                <a:solidFill>
                  <a:srgbClr val="000000"/>
                </a:solidFill>
                <a:effectLst/>
                <a:latin typeface="Times-Roman"/>
              </a:rPr>
              <a:t>Answer:</a:t>
            </a:r>
          </a:p>
          <a:p>
            <a:r>
              <a:rPr lang="en-US" altLang="zh-CN" sz="1800" b="0" i="0" dirty="0">
                <a:solidFill>
                  <a:srgbClr val="000000"/>
                </a:solidFill>
                <a:effectLst/>
                <a:latin typeface="Times-Roman"/>
              </a:rPr>
              <a:t>At 15,000 rpm, the disk takes 4 </a:t>
            </a:r>
            <a:r>
              <a:rPr lang="en-US" altLang="zh-CN" sz="1800" b="0" i="0" dirty="0" err="1">
                <a:solidFill>
                  <a:srgbClr val="000000"/>
                </a:solidFill>
                <a:effectLst/>
                <a:latin typeface="Times-Roman"/>
              </a:rPr>
              <a:t>msec</a:t>
            </a:r>
            <a:r>
              <a:rPr lang="en-US" altLang="zh-CN" sz="1800" b="0" i="0" dirty="0">
                <a:solidFill>
                  <a:srgbClr val="000000"/>
                </a:solidFill>
                <a:effectLst/>
                <a:latin typeface="Times-Roman"/>
              </a:rPr>
              <a:t> to go around once. The average access</a:t>
            </a:r>
            <a:br>
              <a:rPr lang="en-US" altLang="zh-CN" sz="1800" b="0" i="0" dirty="0">
                <a:solidFill>
                  <a:srgbClr val="000000"/>
                </a:solidFill>
                <a:effectLst/>
                <a:latin typeface="Times-Roman"/>
              </a:rPr>
            </a:br>
            <a:r>
              <a:rPr lang="en-US" altLang="zh-CN" sz="1800" b="0" i="0" dirty="0">
                <a:solidFill>
                  <a:srgbClr val="000000"/>
                </a:solidFill>
                <a:effectLst/>
                <a:latin typeface="Times-Roman"/>
              </a:rPr>
              <a:t>time (in </a:t>
            </a:r>
            <a:r>
              <a:rPr lang="en-US" altLang="zh-CN" sz="1800" b="0" i="0" dirty="0" err="1">
                <a:solidFill>
                  <a:srgbClr val="000000"/>
                </a:solidFill>
                <a:effectLst/>
                <a:latin typeface="Times-Roman"/>
              </a:rPr>
              <a:t>msec</a:t>
            </a:r>
            <a:r>
              <a:rPr lang="en-US" altLang="zh-CN" sz="1800" b="0" i="0" dirty="0">
                <a:solidFill>
                  <a:srgbClr val="000000"/>
                </a:solidFill>
                <a:effectLst/>
                <a:latin typeface="Times-Roman"/>
              </a:rPr>
              <a:t>) to read </a:t>
            </a:r>
            <a:r>
              <a:rPr lang="en-US" altLang="zh-CN" sz="1800" b="0" i="1" dirty="0">
                <a:solidFill>
                  <a:srgbClr val="000000"/>
                </a:solidFill>
                <a:effectLst/>
                <a:latin typeface="Times-Italic"/>
              </a:rPr>
              <a:t>k </a:t>
            </a:r>
            <a:r>
              <a:rPr lang="en-US" altLang="zh-CN" sz="1800" b="0" i="0" dirty="0">
                <a:solidFill>
                  <a:srgbClr val="000000"/>
                </a:solidFill>
                <a:effectLst/>
                <a:latin typeface="Times-Roman"/>
              </a:rPr>
              <a:t>bytes is then 6 </a:t>
            </a:r>
            <a:r>
              <a:rPr lang="en-US" altLang="zh-CN" sz="1800" b="0" i="0" dirty="0">
                <a:solidFill>
                  <a:srgbClr val="000000"/>
                </a:solidFill>
                <a:effectLst/>
                <a:latin typeface="Symbol" panose="05050102010706020507" pitchFamily="18" charset="2"/>
              </a:rPr>
              <a:t>+ </a:t>
            </a:r>
            <a:r>
              <a:rPr lang="en-US" altLang="zh-CN" sz="1800" b="0" i="0" dirty="0">
                <a:solidFill>
                  <a:srgbClr val="000000"/>
                </a:solidFill>
                <a:effectLst/>
                <a:latin typeface="Times-Roman"/>
              </a:rPr>
              <a:t>2 </a:t>
            </a:r>
            <a:r>
              <a:rPr lang="en-US" altLang="zh-CN" sz="1800" b="0" i="0" dirty="0">
                <a:solidFill>
                  <a:srgbClr val="000000"/>
                </a:solidFill>
                <a:effectLst/>
                <a:latin typeface="Symbol" panose="05050102010706020507" pitchFamily="18" charset="2"/>
              </a:rPr>
              <a:t>+ </a:t>
            </a:r>
            <a:r>
              <a:rPr lang="en-US" altLang="zh-CN" sz="1800" b="0" i="0" dirty="0">
                <a:solidFill>
                  <a:srgbClr val="000000"/>
                </a:solidFill>
                <a:effectLst/>
                <a:latin typeface="Times-Roman"/>
              </a:rPr>
              <a:t>(</a:t>
            </a:r>
            <a:r>
              <a:rPr lang="en-US" altLang="zh-CN" sz="1800" b="0" i="1" dirty="0">
                <a:solidFill>
                  <a:srgbClr val="000000"/>
                </a:solidFill>
                <a:effectLst/>
                <a:latin typeface="Times-Italic"/>
              </a:rPr>
              <a:t>k</a:t>
            </a:r>
            <a:r>
              <a:rPr lang="en-US" altLang="zh-CN" sz="1800" b="0" i="0" dirty="0">
                <a:solidFill>
                  <a:srgbClr val="000000"/>
                </a:solidFill>
                <a:effectLst/>
                <a:latin typeface="Times-Roman"/>
              </a:rPr>
              <a:t>/1, 048, 576) </a:t>
            </a:r>
            <a:r>
              <a:rPr lang="en-US" altLang="zh-CN" sz="1800" b="0" i="0" dirty="0">
                <a:solidFill>
                  <a:srgbClr val="000000"/>
                </a:solidFill>
                <a:effectLst/>
                <a:latin typeface="Symbol" panose="05050102010706020507" pitchFamily="18" charset="2"/>
              </a:rPr>
              <a:t>× </a:t>
            </a:r>
            <a:r>
              <a:rPr lang="en-US" altLang="zh-CN" sz="1800" b="0" i="0" dirty="0">
                <a:solidFill>
                  <a:srgbClr val="000000"/>
                </a:solidFill>
                <a:effectLst/>
                <a:latin typeface="Times-Roman"/>
              </a:rPr>
              <a:t>4. </a:t>
            </a:r>
          </a:p>
          <a:p>
            <a:endParaRPr lang="en-US" altLang="zh-CN" sz="1800" b="0" i="0" dirty="0">
              <a:solidFill>
                <a:srgbClr val="000000"/>
              </a:solidFill>
              <a:effectLst/>
              <a:latin typeface="Times-Roman"/>
            </a:endParaRPr>
          </a:p>
          <a:p>
            <a:r>
              <a:rPr lang="en-US" altLang="zh-CN" sz="1800" b="0" i="0" dirty="0">
                <a:solidFill>
                  <a:srgbClr val="000000"/>
                </a:solidFill>
                <a:effectLst/>
                <a:latin typeface="Times-Roman"/>
              </a:rPr>
              <a:t>For blocks of 1 KB, 2 KB, and 4 KB, the access times are about 8.0039 </a:t>
            </a:r>
            <a:r>
              <a:rPr lang="en-US" altLang="zh-CN" sz="1800" b="0" i="0" dirty="0" err="1">
                <a:solidFill>
                  <a:srgbClr val="000000"/>
                </a:solidFill>
                <a:effectLst/>
                <a:latin typeface="Times-Roman"/>
              </a:rPr>
              <a:t>msec</a:t>
            </a:r>
            <a:r>
              <a:rPr lang="en-US" altLang="zh-CN" sz="1800" b="0" i="0" dirty="0">
                <a:solidFill>
                  <a:srgbClr val="000000"/>
                </a:solidFill>
                <a:effectLst/>
                <a:latin typeface="Times-Roman"/>
              </a:rPr>
              <a:t>, 8.0078 </a:t>
            </a:r>
            <a:r>
              <a:rPr lang="en-US" altLang="zh-CN" sz="1800" b="0" i="0" dirty="0" err="1">
                <a:solidFill>
                  <a:srgbClr val="000000"/>
                </a:solidFill>
                <a:effectLst/>
                <a:latin typeface="Times-Roman"/>
              </a:rPr>
              <a:t>msec</a:t>
            </a:r>
            <a:r>
              <a:rPr lang="en-US" altLang="zh-CN" sz="1800" b="0" i="0" dirty="0">
                <a:solidFill>
                  <a:srgbClr val="000000"/>
                </a:solidFill>
                <a:effectLst/>
                <a:latin typeface="Times-Roman"/>
              </a:rPr>
              <a:t>, and 8.0156 </a:t>
            </a:r>
            <a:r>
              <a:rPr lang="en-US" altLang="zh-CN" sz="1800" b="0" i="0" dirty="0" err="1">
                <a:solidFill>
                  <a:srgbClr val="000000"/>
                </a:solidFill>
                <a:effectLst/>
                <a:latin typeface="Times-Roman"/>
              </a:rPr>
              <a:t>msec</a:t>
            </a:r>
            <a:r>
              <a:rPr lang="en-US" altLang="zh-CN" sz="1800" b="0" i="0" dirty="0">
                <a:solidFill>
                  <a:srgbClr val="000000"/>
                </a:solidFill>
                <a:effectLst/>
                <a:latin typeface="Times-Roman"/>
              </a:rPr>
              <a:t>, respectively. </a:t>
            </a:r>
          </a:p>
          <a:p>
            <a:endParaRPr lang="en-US" altLang="zh-CN" sz="1800" b="0" i="0" dirty="0">
              <a:solidFill>
                <a:srgbClr val="000000"/>
              </a:solidFill>
              <a:effectLst/>
              <a:latin typeface="Times-Roman"/>
            </a:endParaRPr>
          </a:p>
          <a:p>
            <a:r>
              <a:rPr lang="en-US" altLang="zh-CN" sz="1800" b="0" i="0" dirty="0">
                <a:solidFill>
                  <a:srgbClr val="000000"/>
                </a:solidFill>
                <a:effectLst/>
                <a:latin typeface="Times-Roman"/>
              </a:rPr>
              <a:t>These give rates of about 124.939 KB/sec, 255.751 KB/sec, and 511.004 KB/sec, respectively</a:t>
            </a:r>
            <a:r>
              <a:rPr lang="en-US" altLang="zh-CN" dirty="0"/>
              <a:t> </a:t>
            </a:r>
            <a:br>
              <a:rPr lang="en-US" altLang="zh-CN" dirty="0"/>
            </a:br>
            <a:endParaRPr lang="zh-CN" altLang="en-US" dirty="0"/>
          </a:p>
        </p:txBody>
      </p:sp>
    </p:spTree>
    <p:extLst>
      <p:ext uri="{BB962C8B-B14F-4D97-AF65-F5344CB8AC3E}">
        <p14:creationId xmlns:p14="http://schemas.microsoft.com/office/powerpoint/2010/main" val="175510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E1306655-3FAC-4AA7-BE64-886039D89CDF}" type="slidenum">
              <a:rPr lang="zh-CN" altLang="en-US" sz="1400">
                <a:ea typeface="宋体" panose="02010600030101010101" pitchFamily="2" charset="-122"/>
              </a:rPr>
              <a:pPr algn="r" eaLnBrk="1" hangingPunct="1"/>
              <a:t>50</a:t>
            </a:fld>
            <a:endParaRPr lang="en-US" sz="1400">
              <a:ea typeface="宋体" panose="02010600030101010101" pitchFamily="2" charset="-122"/>
            </a:endParaRPr>
          </a:p>
        </p:txBody>
      </p:sp>
      <p:sp>
        <p:nvSpPr>
          <p:cNvPr id="8195" name="Rectangle 2"/>
          <p:cNvSpPr>
            <a:spLocks noGrp="1" noChangeArrowheads="1"/>
          </p:cNvSpPr>
          <p:nvPr>
            <p:ph type="title" idx="4294967295"/>
          </p:nvPr>
        </p:nvSpPr>
        <p:spPr>
          <a:xfrm>
            <a:off x="672524" y="118318"/>
            <a:ext cx="7888070" cy="1325563"/>
          </a:xfrm>
        </p:spPr>
        <p:txBody>
          <a:bodyPr>
            <a:normAutofit/>
          </a:bodyPr>
          <a:lstStyle/>
          <a:p>
            <a:pPr algn="ctr" eaLnBrk="1" hangingPunct="1"/>
            <a:r>
              <a:rPr lang="en-US" altLang="zh-CN" sz="3800" b="1" dirty="0">
                <a:ea typeface="宋体" panose="02010600030101010101" pitchFamily="2" charset="-122"/>
              </a:rPr>
              <a:t>Process Termination</a:t>
            </a:r>
          </a:p>
        </p:txBody>
      </p:sp>
      <p:sp>
        <p:nvSpPr>
          <p:cNvPr id="8196" name="Rectangle 3"/>
          <p:cNvSpPr>
            <a:spLocks noGrp="1" noChangeArrowheads="1"/>
          </p:cNvSpPr>
          <p:nvPr>
            <p:ph type="body" idx="4294967295"/>
          </p:nvPr>
        </p:nvSpPr>
        <p:spPr>
          <a:xfrm>
            <a:off x="686594" y="1489076"/>
            <a:ext cx="7772400" cy="4183219"/>
          </a:xfrm>
        </p:spPr>
        <p:txBody>
          <a:bodyPr>
            <a:normAutofit/>
          </a:bodyPr>
          <a:lstStyle/>
          <a:p>
            <a:pPr>
              <a:buFont typeface="Wingdings" panose="05000000000000000000" pitchFamily="2" charset="2"/>
              <a:buChar char="l"/>
            </a:pPr>
            <a:r>
              <a:rPr lang="en-US" sz="2800" b="1" dirty="0">
                <a:ea typeface="宋体" panose="02010600030101010101" pitchFamily="2" charset="-122"/>
              </a:rPr>
              <a:t>Conditions that cause process termination</a:t>
            </a:r>
          </a:p>
          <a:p>
            <a:pPr marL="742950" lvl="1" indent="-285750">
              <a:buFont typeface="Wingdings" panose="05000000000000000000" pitchFamily="2" charset="2"/>
              <a:buChar char="ü"/>
            </a:pPr>
            <a:r>
              <a:rPr lang="en-US" b="1" dirty="0">
                <a:ea typeface="宋体" panose="02010600030101010101" pitchFamily="2" charset="-122"/>
              </a:rPr>
              <a:t>Normal exit (voluntary)</a:t>
            </a:r>
          </a:p>
          <a:p>
            <a:pPr marL="457200" lvl="1" indent="0">
              <a:buNone/>
            </a:pPr>
            <a:r>
              <a:rPr lang="en-US" dirty="0">
                <a:ea typeface="宋体" panose="02010600030101010101" pitchFamily="2" charset="-122"/>
              </a:rPr>
              <a:t>	“Exit” in UNIX and “</a:t>
            </a:r>
            <a:r>
              <a:rPr lang="en-US" dirty="0" err="1">
                <a:ea typeface="宋体" panose="02010600030101010101" pitchFamily="2" charset="-122"/>
              </a:rPr>
              <a:t>ExitProcess</a:t>
            </a:r>
            <a:r>
              <a:rPr lang="en-US" dirty="0">
                <a:ea typeface="宋体" panose="02010600030101010101" pitchFamily="2" charset="-122"/>
              </a:rPr>
              <a:t>” in Windows.</a:t>
            </a:r>
          </a:p>
          <a:p>
            <a:pPr marL="742950" lvl="1" indent="-285750">
              <a:buFont typeface="Wingdings" panose="05000000000000000000" pitchFamily="2" charset="2"/>
              <a:buChar char="ü"/>
            </a:pPr>
            <a:r>
              <a:rPr lang="en-US" b="1" dirty="0">
                <a:ea typeface="宋体" panose="02010600030101010101" pitchFamily="2" charset="-122"/>
              </a:rPr>
              <a:t>Error exit (voluntary)</a:t>
            </a:r>
          </a:p>
          <a:p>
            <a:pPr marL="457200" lvl="1" indent="0">
              <a:buNone/>
            </a:pPr>
            <a:r>
              <a:rPr lang="en-US" dirty="0">
                <a:ea typeface="宋体" panose="02010600030101010101" pitchFamily="2" charset="-122"/>
              </a:rPr>
              <a:t>	Example: input file is not exist.</a:t>
            </a:r>
          </a:p>
          <a:p>
            <a:pPr marL="742950" lvl="1" indent="-285750">
              <a:buFont typeface="Wingdings" panose="05000000000000000000" pitchFamily="2" charset="2"/>
              <a:buChar char="ü"/>
            </a:pPr>
            <a:r>
              <a:rPr lang="en-US" b="1" dirty="0">
                <a:ea typeface="宋体" panose="02010600030101010101" pitchFamily="2" charset="-122"/>
              </a:rPr>
              <a:t>Fatal error (involuntary)</a:t>
            </a:r>
          </a:p>
          <a:p>
            <a:pPr marL="457200" lvl="1" indent="0">
              <a:buNone/>
            </a:pPr>
            <a:r>
              <a:rPr lang="en-US" dirty="0">
                <a:ea typeface="宋体" panose="02010600030101010101" pitchFamily="2" charset="-122"/>
              </a:rPr>
              <a:t>	Example: referencing nonexistent memory.</a:t>
            </a:r>
          </a:p>
          <a:p>
            <a:pPr marL="742950" lvl="1" indent="-285750">
              <a:buFont typeface="Wingdings" panose="05000000000000000000" pitchFamily="2" charset="2"/>
              <a:buChar char="ü"/>
            </a:pPr>
            <a:r>
              <a:rPr lang="en-US" b="1" dirty="0">
                <a:ea typeface="宋体" panose="02010600030101010101" pitchFamily="2" charset="-122"/>
              </a:rPr>
              <a:t>Killed by another process (involuntary)</a:t>
            </a:r>
          </a:p>
          <a:p>
            <a:pPr marL="457200" lvl="1" indent="0">
              <a:buNone/>
            </a:pPr>
            <a:r>
              <a:rPr lang="en-US" dirty="0">
                <a:ea typeface="宋体" panose="02010600030101010101" pitchFamily="2" charset="-122"/>
              </a:rPr>
              <a:t>	“Kill” in UNIX and “</a:t>
            </a:r>
            <a:r>
              <a:rPr lang="en-US" dirty="0" err="1">
                <a:ea typeface="宋体" panose="02010600030101010101" pitchFamily="2" charset="-122"/>
              </a:rPr>
              <a:t>TerminateProcess</a:t>
            </a:r>
            <a:r>
              <a:rPr lang="en-US" dirty="0">
                <a:ea typeface="宋体" panose="02010600030101010101" pitchFamily="2" charset="-122"/>
              </a:rPr>
              <a:t>” in Windows.</a:t>
            </a:r>
          </a:p>
          <a:p>
            <a:pPr marL="914400" lvl="2" indent="0">
              <a:buNone/>
            </a:pPr>
            <a:endParaRPr lang="en-US" dirty="0">
              <a:ea typeface="宋体" panose="02010600030101010101" pitchFamily="2" charset="-122"/>
            </a:endParaRPr>
          </a:p>
          <a:p>
            <a:pPr marL="914400" lvl="2" indent="0">
              <a:buNone/>
            </a:pPr>
            <a:endParaRPr lang="en-US" dirty="0">
              <a:ea typeface="宋体" panose="02010600030101010101" pitchFamily="2" charset="-122"/>
            </a:endParaRPr>
          </a:p>
        </p:txBody>
      </p:sp>
    </p:spTree>
    <p:extLst>
      <p:ext uri="{BB962C8B-B14F-4D97-AF65-F5344CB8AC3E}">
        <p14:creationId xmlns:p14="http://schemas.microsoft.com/office/powerpoint/2010/main" val="252651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640B924-CAE8-4E94-B91A-A85A8F53AC70}" type="slidenum">
              <a:rPr lang="zh-CN" altLang="en-US" sz="1400">
                <a:ea typeface="宋体" panose="02010600030101010101" pitchFamily="2" charset="-122"/>
              </a:rPr>
              <a:pPr algn="r" eaLnBrk="1" hangingPunct="1"/>
              <a:t>51</a:t>
            </a:fld>
            <a:endParaRPr lang="en-US" sz="1400">
              <a:ea typeface="宋体" panose="02010600030101010101" pitchFamily="2" charset="-122"/>
            </a:endParaRPr>
          </a:p>
        </p:txBody>
      </p:sp>
      <p:sp>
        <p:nvSpPr>
          <p:cNvPr id="5123" name="Rectangle 2"/>
          <p:cNvSpPr>
            <a:spLocks noGrp="1" noChangeArrowheads="1"/>
          </p:cNvSpPr>
          <p:nvPr>
            <p:ph type="title" idx="4294967295"/>
          </p:nvPr>
        </p:nvSpPr>
        <p:spPr>
          <a:xfrm>
            <a:off x="672524" y="122364"/>
            <a:ext cx="7888070" cy="1325563"/>
          </a:xfrm>
        </p:spPr>
        <p:txBody>
          <a:bodyPr>
            <a:normAutofit/>
          </a:bodyPr>
          <a:lstStyle/>
          <a:p>
            <a:pPr algn="ctr"/>
            <a:r>
              <a:rPr lang="en-US" altLang="zh-CN" sz="4000" dirty="0">
                <a:ea typeface="宋体" panose="02010600030101010101" pitchFamily="2" charset="-122"/>
              </a:rPr>
              <a:t>Multiprogramming</a:t>
            </a:r>
            <a:endParaRPr lang="en-US" altLang="zh-CN" sz="3800" b="1" dirty="0">
              <a:ea typeface="宋体" panose="02010600030101010101" pitchFamily="2" charset="-122"/>
            </a:endParaRPr>
          </a:p>
        </p:txBody>
      </p:sp>
      <p:sp>
        <p:nvSpPr>
          <p:cNvPr id="5126" name="Rectangle 8"/>
          <p:cNvSpPr>
            <a:spLocks noChangeArrowheads="1"/>
          </p:cNvSpPr>
          <p:nvPr/>
        </p:nvSpPr>
        <p:spPr bwMode="auto">
          <a:xfrm>
            <a:off x="241409" y="1214270"/>
            <a:ext cx="8750300" cy="52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spcBef>
                <a:spcPct val="20000"/>
              </a:spcBef>
              <a:buClr>
                <a:schemeClr val="tx1"/>
              </a:buClr>
              <a:buFont typeface="Wingdings" panose="05000000000000000000" pitchFamily="2" charset="2"/>
              <a:buChar char="l"/>
            </a:pPr>
            <a:r>
              <a:rPr lang="en-US" altLang="zh-CN" sz="2800" dirty="0">
                <a:ea typeface="宋体" panose="02010600030101010101" pitchFamily="2" charset="-122"/>
              </a:rPr>
              <a:t>The CPU switches from process to process quickly, running each for tens or hundreds of milliseconds. </a:t>
            </a:r>
          </a:p>
          <a:p>
            <a:pPr eaLnBrk="1" hangingPunct="1">
              <a:lnSpc>
                <a:spcPct val="150000"/>
              </a:lnSpc>
              <a:spcBef>
                <a:spcPct val="20000"/>
              </a:spcBef>
              <a:buClr>
                <a:schemeClr val="tx1"/>
              </a:buClr>
              <a:buFont typeface="Wingdings" panose="05000000000000000000" pitchFamily="2" charset="2"/>
              <a:buChar char="l"/>
            </a:pPr>
            <a:r>
              <a:rPr lang="en-US" altLang="zh-CN" sz="2800" dirty="0">
                <a:ea typeface="宋体" panose="02010600030101010101" pitchFamily="2" charset="-122"/>
              </a:rPr>
              <a:t>At anytime, the CPU is running only one process.  </a:t>
            </a:r>
          </a:p>
          <a:p>
            <a:pPr marL="457200" indent="-457200" eaLnBrk="1" hangingPunct="1">
              <a:spcBef>
                <a:spcPct val="20000"/>
              </a:spcBef>
              <a:buClr>
                <a:schemeClr val="tx1"/>
              </a:buClr>
              <a:buFont typeface="Wingdings" panose="05000000000000000000" pitchFamily="2" charset="2"/>
              <a:buChar char="l"/>
            </a:pPr>
            <a:endParaRPr lang="en-US" sz="2800" dirty="0">
              <a:ea typeface="宋体" panose="02010600030101010101" pitchFamily="2" charset="-122"/>
            </a:endParaRPr>
          </a:p>
        </p:txBody>
      </p:sp>
      <p:pic>
        <p:nvPicPr>
          <p:cNvPr id="27"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46" y="3393245"/>
            <a:ext cx="799782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380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灯片编号占位符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None/>
              <a:defRPr/>
            </a:pPr>
            <a:fld id="{2EEDC445-47E4-4414-BB3D-D5A8AAD5737A}" type="slidenum">
              <a:rPr lang="zh-CN" altLang="en-US" sz="1200" kern="0">
                <a:solidFill>
                  <a:srgbClr val="7F7F7F"/>
                </a:solidFill>
                <a:latin typeface="Bell MT" panose="02020503060305020303" pitchFamily="18" charset="0"/>
                <a:ea typeface="宋体" panose="02010600030101010101" pitchFamily="2" charset="-122"/>
              </a:rPr>
              <a:pPr>
                <a:lnSpc>
                  <a:spcPct val="100000"/>
                </a:lnSpc>
                <a:spcBef>
                  <a:spcPct val="0"/>
                </a:spcBef>
                <a:buNone/>
                <a:defRPr/>
              </a:pPr>
              <a:t>52</a:t>
            </a:fld>
            <a:endParaRPr lang="zh-CN" altLang="en-US" sz="1200" kern="0">
              <a:solidFill>
                <a:srgbClr val="7F7F7F"/>
              </a:solidFill>
              <a:latin typeface="Bell MT" panose="02020503060305020303" pitchFamily="18" charset="0"/>
              <a:ea typeface="宋体" panose="02010600030101010101" pitchFamily="2" charset="-122"/>
            </a:endParaRPr>
          </a:p>
        </p:txBody>
      </p:sp>
      <p:sp>
        <p:nvSpPr>
          <p:cNvPr id="4" name="椭圆 3"/>
          <p:cNvSpPr/>
          <p:nvPr/>
        </p:nvSpPr>
        <p:spPr bwMode="auto">
          <a:xfrm>
            <a:off x="3264254" y="1838131"/>
            <a:ext cx="1576874" cy="877078"/>
          </a:xfrm>
          <a:prstGeom prst="ellipse">
            <a:avLst/>
          </a:prstGeom>
          <a:noFill/>
          <a:ln w="19050">
            <a:solidFill>
              <a:srgbClr val="133381"/>
            </a:solidFill>
            <a:miter lim="800000"/>
            <a:headEnd/>
            <a:tailEnd/>
          </a:ln>
          <a:extLst>
            <a:ext uri="{909E8E84-426E-40DD-AFC4-6F175D3DCCD1}">
              <a14:hiddenFill xmlns:a14="http://schemas.microsoft.com/office/drawing/2010/main">
                <a:solidFill>
                  <a:srgbClr val="FFFFFF"/>
                </a:solidFill>
              </a14:hiddenFill>
            </a:ext>
          </a:extLst>
        </p:spPr>
        <p:txBody>
          <a:bodyPr wrap="none" rtlCol="0" anchor="ctr">
            <a:noAutofit/>
          </a:bodyPr>
          <a:lstStyle/>
          <a:p>
            <a:pPr algn="ctr" eaLnBrk="1" hangingPunct="1"/>
            <a:r>
              <a:rPr lang="en-US" altLang="zh-CN" sz="2800" b="1" dirty="0">
                <a:latin typeface="Times New Roman" panose="02020603050405020304" pitchFamily="18" charset="0"/>
                <a:ea typeface="黑体" pitchFamily="49" charset="-122"/>
                <a:cs typeface="Times New Roman" panose="02020603050405020304" pitchFamily="18" charset="0"/>
              </a:rPr>
              <a:t>Running</a:t>
            </a:r>
            <a:endParaRPr lang="zh-CN" altLang="en-US" sz="2800" b="1" dirty="0">
              <a:latin typeface="Times New Roman" panose="02020603050405020304" pitchFamily="18" charset="0"/>
              <a:ea typeface="黑体" pitchFamily="49" charset="-122"/>
              <a:cs typeface="Times New Roman" panose="02020603050405020304" pitchFamily="18" charset="0"/>
            </a:endParaRPr>
          </a:p>
        </p:txBody>
      </p:sp>
      <p:sp>
        <p:nvSpPr>
          <p:cNvPr id="8" name="椭圆 7"/>
          <p:cNvSpPr/>
          <p:nvPr/>
        </p:nvSpPr>
        <p:spPr bwMode="auto">
          <a:xfrm>
            <a:off x="4584536" y="3178628"/>
            <a:ext cx="1576874" cy="877078"/>
          </a:xfrm>
          <a:prstGeom prst="ellipse">
            <a:avLst/>
          </a:prstGeom>
          <a:noFill/>
          <a:ln w="19050">
            <a:solidFill>
              <a:srgbClr val="133381"/>
            </a:solidFill>
            <a:miter lim="800000"/>
            <a:headEnd/>
            <a:tailEnd/>
          </a:ln>
          <a:extLst>
            <a:ext uri="{909E8E84-426E-40DD-AFC4-6F175D3DCCD1}">
              <a14:hiddenFill xmlns:a14="http://schemas.microsoft.com/office/drawing/2010/main">
                <a:solidFill>
                  <a:srgbClr val="FFFFFF"/>
                </a:solidFill>
              </a14:hiddenFill>
            </a:ext>
          </a:extLst>
        </p:spPr>
        <p:txBody>
          <a:bodyPr wrap="none" rtlCol="0" anchor="ctr">
            <a:noAutofit/>
          </a:bodyPr>
          <a:lstStyle/>
          <a:p>
            <a:pPr algn="ctr" eaLnBrk="1" hangingPunct="1"/>
            <a:r>
              <a:rPr lang="en-US" altLang="zh-CN" sz="2800" b="1" dirty="0">
                <a:latin typeface="Times New Roman" panose="02020603050405020304" pitchFamily="18" charset="0"/>
                <a:ea typeface="黑体" pitchFamily="49" charset="-122"/>
                <a:cs typeface="Times New Roman" panose="02020603050405020304" pitchFamily="18" charset="0"/>
              </a:rPr>
              <a:t>Ready</a:t>
            </a:r>
            <a:endParaRPr lang="zh-CN" altLang="en-US" sz="2800" b="1" dirty="0">
              <a:latin typeface="Times New Roman" panose="02020603050405020304" pitchFamily="18" charset="0"/>
              <a:ea typeface="黑体" pitchFamily="49" charset="-122"/>
              <a:cs typeface="Times New Roman" panose="02020603050405020304" pitchFamily="18" charset="0"/>
            </a:endParaRPr>
          </a:p>
        </p:txBody>
      </p:sp>
      <p:sp>
        <p:nvSpPr>
          <p:cNvPr id="9" name="椭圆 8"/>
          <p:cNvSpPr/>
          <p:nvPr/>
        </p:nvSpPr>
        <p:spPr bwMode="auto">
          <a:xfrm>
            <a:off x="1798492" y="3178628"/>
            <a:ext cx="1576874" cy="877078"/>
          </a:xfrm>
          <a:prstGeom prst="ellipse">
            <a:avLst/>
          </a:prstGeom>
          <a:noFill/>
          <a:ln w="19050">
            <a:solidFill>
              <a:srgbClr val="133381"/>
            </a:solidFill>
            <a:miter lim="800000"/>
            <a:headEnd/>
            <a:tailEnd/>
          </a:ln>
          <a:extLst>
            <a:ext uri="{909E8E84-426E-40DD-AFC4-6F175D3DCCD1}">
              <a14:hiddenFill xmlns:a14="http://schemas.microsoft.com/office/drawing/2010/main">
                <a:solidFill>
                  <a:srgbClr val="FFFFFF"/>
                </a:solidFill>
              </a14:hiddenFill>
            </a:ext>
          </a:extLst>
        </p:spPr>
        <p:txBody>
          <a:bodyPr wrap="none" rtlCol="0" anchor="ctr">
            <a:noAutofit/>
          </a:bodyPr>
          <a:lstStyle/>
          <a:p>
            <a:pPr algn="ctr" eaLnBrk="1" hangingPunct="1"/>
            <a:r>
              <a:rPr lang="en-US" altLang="zh-CN" sz="2800" b="1" dirty="0">
                <a:latin typeface="Times New Roman" panose="02020603050405020304" pitchFamily="18" charset="0"/>
                <a:ea typeface="黑体" pitchFamily="49" charset="-122"/>
                <a:cs typeface="Times New Roman" panose="02020603050405020304" pitchFamily="18" charset="0"/>
              </a:rPr>
              <a:t>Blocked</a:t>
            </a:r>
            <a:endParaRPr lang="zh-CN" altLang="en-US" sz="2800" b="1" dirty="0">
              <a:latin typeface="Times New Roman" panose="02020603050405020304" pitchFamily="18" charset="0"/>
              <a:ea typeface="黑体" pitchFamily="49" charset="-122"/>
              <a:cs typeface="Times New Roman" panose="02020603050405020304" pitchFamily="18" charset="0"/>
            </a:endParaRPr>
          </a:p>
        </p:txBody>
      </p:sp>
      <p:cxnSp>
        <p:nvCxnSpPr>
          <p:cNvPr id="17" name="连接符: 曲线 16"/>
          <p:cNvCxnSpPr>
            <a:stCxn id="4" idx="2"/>
            <a:endCxn id="9" idx="0"/>
          </p:cNvCxnSpPr>
          <p:nvPr/>
        </p:nvCxnSpPr>
        <p:spPr>
          <a:xfrm rot="10800000" flipV="1">
            <a:off x="2586931" y="2276670"/>
            <a:ext cx="677325" cy="90195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p:cNvCxnSpPr>
            <a:stCxn id="9" idx="5"/>
            <a:endCxn id="8" idx="3"/>
          </p:cNvCxnSpPr>
          <p:nvPr/>
        </p:nvCxnSpPr>
        <p:spPr>
          <a:xfrm rot="16200000" flipH="1">
            <a:off x="3979951" y="3091748"/>
            <a:ext cx="12700" cy="1671026"/>
          </a:xfrm>
          <a:prstGeom prst="curvedConnector3">
            <a:avLst>
              <a:gd name="adj1" fmla="val 281137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p:cNvCxnSpPr>
            <a:stCxn id="8" idx="0"/>
            <a:endCxn id="4" idx="6"/>
          </p:cNvCxnSpPr>
          <p:nvPr/>
        </p:nvCxnSpPr>
        <p:spPr>
          <a:xfrm rot="16200000" flipV="1">
            <a:off x="4656072" y="2461727"/>
            <a:ext cx="901958" cy="53184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p:cNvCxnSpPr>
            <a:stCxn id="4" idx="4"/>
            <a:endCxn id="8" idx="2"/>
          </p:cNvCxnSpPr>
          <p:nvPr/>
        </p:nvCxnSpPr>
        <p:spPr>
          <a:xfrm rot="16200000" flipH="1">
            <a:off x="3867634" y="2900266"/>
            <a:ext cx="901958" cy="53184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7325" y="4879911"/>
            <a:ext cx="7072604" cy="43088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Running</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using the CPU at that instant.</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文本框 32"/>
          <p:cNvSpPr txBox="1"/>
          <p:nvPr/>
        </p:nvSpPr>
        <p:spPr>
          <a:xfrm>
            <a:off x="467326" y="5826209"/>
            <a:ext cx="8677469" cy="43088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Blocked</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unable to run until some external event happens.</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文本框 33"/>
          <p:cNvSpPr txBox="1"/>
          <p:nvPr/>
        </p:nvSpPr>
        <p:spPr>
          <a:xfrm>
            <a:off x="455739" y="5351030"/>
            <a:ext cx="8418467" cy="430887"/>
          </a:xfrm>
          <a:prstGeom prst="rect">
            <a:avLst/>
          </a:prstGeom>
          <a:noFill/>
        </p:spPr>
        <p:txBody>
          <a:bodyPr wrap="square" rtlCol="0">
            <a:spAutoFit/>
          </a:bodyPr>
          <a:lstStyle>
            <a:defPPr>
              <a:defRPr lang="en-US"/>
            </a:defPPr>
            <a:lvl1pPr>
              <a:defRPr sz="2200" b="1">
                <a:latin typeface="黑体" panose="02010609060101010101" pitchFamily="49" charset="-122"/>
                <a:ea typeface="黑体" panose="02010609060101010101" pitchFamily="49" charset="-122"/>
              </a:defRPr>
            </a:lvl1pPr>
          </a:lstStyle>
          <a:p>
            <a:pPr marL="342900" indent="-3429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Ready</a:t>
            </a:r>
            <a:r>
              <a:rPr lang="zh-CN" altLang="en-US" dirty="0">
                <a:latin typeface="Times New Roman" panose="02020603050405020304" pitchFamily="18" charset="0"/>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runnable; temporarily stopped to let another process run.</a:t>
            </a:r>
            <a:endParaRPr lang="zh-CN" altLang="en-US" b="0" dirty="0">
              <a:latin typeface="Times New Roman" panose="02020603050405020304" pitchFamily="18" charset="0"/>
              <a:cs typeface="Times New Roman" panose="02020603050405020304" pitchFamily="18" charset="0"/>
            </a:endParaRPr>
          </a:p>
        </p:txBody>
      </p:sp>
      <p:sp>
        <p:nvSpPr>
          <p:cNvPr id="2" name="等腰三角形 1"/>
          <p:cNvSpPr/>
          <p:nvPr/>
        </p:nvSpPr>
        <p:spPr bwMode="auto">
          <a:xfrm>
            <a:off x="5154830" y="1690396"/>
            <a:ext cx="242596" cy="270588"/>
          </a:xfrm>
          <a:prstGeom prst="triangle">
            <a:avLst/>
          </a:prstGeom>
          <a:solidFill>
            <a:srgbClr val="FF0000"/>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15" name="等腰三角形 14"/>
          <p:cNvSpPr/>
          <p:nvPr/>
        </p:nvSpPr>
        <p:spPr bwMode="auto">
          <a:xfrm>
            <a:off x="6313032" y="3043334"/>
            <a:ext cx="242596" cy="270588"/>
          </a:xfrm>
          <a:prstGeom prst="triangle">
            <a:avLst/>
          </a:prstGeom>
          <a:solidFill>
            <a:schemeClr val="accent4">
              <a:lumMod val="75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16" name="等腰三角形 15"/>
          <p:cNvSpPr/>
          <p:nvPr/>
        </p:nvSpPr>
        <p:spPr bwMode="auto">
          <a:xfrm>
            <a:off x="6674595" y="3043334"/>
            <a:ext cx="242596" cy="270588"/>
          </a:xfrm>
          <a:prstGeom prst="triangle">
            <a:avLst/>
          </a:prstGeom>
          <a:solidFill>
            <a:schemeClr val="accent4">
              <a:lumMod val="75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18" name="等腰三角形 17"/>
          <p:cNvSpPr/>
          <p:nvPr/>
        </p:nvSpPr>
        <p:spPr bwMode="auto">
          <a:xfrm>
            <a:off x="7418631" y="3044889"/>
            <a:ext cx="242596" cy="270588"/>
          </a:xfrm>
          <a:prstGeom prst="triangle">
            <a:avLst/>
          </a:prstGeom>
          <a:solidFill>
            <a:schemeClr val="accent4">
              <a:lumMod val="75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19" name="等腰三角形 18"/>
          <p:cNvSpPr/>
          <p:nvPr/>
        </p:nvSpPr>
        <p:spPr bwMode="auto">
          <a:xfrm>
            <a:off x="419973" y="3043334"/>
            <a:ext cx="242596" cy="270588"/>
          </a:xfrm>
          <a:prstGeom prst="triangle">
            <a:avLst/>
          </a:prstGeom>
          <a:solidFill>
            <a:schemeClr val="bg2">
              <a:lumMod val="50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20" name="等腰三角形 19"/>
          <p:cNvSpPr/>
          <p:nvPr/>
        </p:nvSpPr>
        <p:spPr bwMode="auto">
          <a:xfrm>
            <a:off x="758635" y="3046244"/>
            <a:ext cx="242596" cy="270588"/>
          </a:xfrm>
          <a:prstGeom prst="triangle">
            <a:avLst/>
          </a:prstGeom>
          <a:solidFill>
            <a:schemeClr val="bg2">
              <a:lumMod val="50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21" name="等腰三角形 20"/>
          <p:cNvSpPr/>
          <p:nvPr/>
        </p:nvSpPr>
        <p:spPr bwMode="auto">
          <a:xfrm>
            <a:off x="1404274" y="3043334"/>
            <a:ext cx="242596" cy="270588"/>
          </a:xfrm>
          <a:prstGeom prst="triangle">
            <a:avLst/>
          </a:prstGeom>
          <a:solidFill>
            <a:schemeClr val="bg2">
              <a:lumMod val="50000"/>
            </a:schemeClr>
          </a:solidFill>
          <a:ln w="19050">
            <a:solidFill>
              <a:srgbClr val="133381"/>
            </a:solidFill>
            <a:miter lim="800000"/>
            <a:headEnd/>
            <a:tailEnd/>
          </a:ln>
        </p:spPr>
        <p:txBody>
          <a:bodyPr wrap="none" rtlCol="0" anchor="ctr">
            <a:noAutofit/>
          </a:bodyPr>
          <a:lstStyle/>
          <a:p>
            <a:pPr algn="ctr" eaLnBrk="1" hangingPunct="1"/>
            <a:endParaRPr lang="zh-CN" altLang="en-US" sz="1600" dirty="0">
              <a:latin typeface="黑体" pitchFamily="49" charset="-122"/>
              <a:ea typeface="黑体" pitchFamily="49" charset="-122"/>
            </a:endParaRPr>
          </a:p>
        </p:txBody>
      </p:sp>
      <p:sp>
        <p:nvSpPr>
          <p:cNvPr id="3" name="文本框 2"/>
          <p:cNvSpPr txBox="1"/>
          <p:nvPr/>
        </p:nvSpPr>
        <p:spPr>
          <a:xfrm>
            <a:off x="5479713" y="1639338"/>
            <a:ext cx="3394494" cy="369332"/>
          </a:xfrm>
          <a:prstGeom prst="rect">
            <a:avLst/>
          </a:prstGeom>
          <a:noFill/>
        </p:spPr>
        <p:txBody>
          <a:bodyPr wrap="square" rtlCol="0">
            <a:spAutoFit/>
          </a:bodyPr>
          <a:lstStyle/>
          <a:p>
            <a:r>
              <a:rPr lang="en-US" altLang="zh-CN" dirty="0"/>
              <a:t>A single process in running state</a:t>
            </a:r>
            <a:endParaRPr lang="zh-CN" altLang="en-US" dirty="0"/>
          </a:p>
        </p:txBody>
      </p:sp>
      <p:sp>
        <p:nvSpPr>
          <p:cNvPr id="23" name="文本框 22"/>
          <p:cNvSpPr txBox="1"/>
          <p:nvPr/>
        </p:nvSpPr>
        <p:spPr>
          <a:xfrm>
            <a:off x="6191777" y="3432501"/>
            <a:ext cx="2177523" cy="369332"/>
          </a:xfrm>
          <a:prstGeom prst="rect">
            <a:avLst/>
          </a:prstGeom>
          <a:noFill/>
        </p:spPr>
        <p:txBody>
          <a:bodyPr wrap="square" rtlCol="0">
            <a:spAutoFit/>
          </a:bodyPr>
          <a:lstStyle/>
          <a:p>
            <a:r>
              <a:rPr lang="en-US" altLang="zh-CN" dirty="0"/>
              <a:t>Multiple processes</a:t>
            </a:r>
            <a:endParaRPr lang="zh-CN" altLang="en-US" dirty="0"/>
          </a:p>
        </p:txBody>
      </p:sp>
      <p:sp>
        <p:nvSpPr>
          <p:cNvPr id="25" name="文本框 24"/>
          <p:cNvSpPr txBox="1"/>
          <p:nvPr/>
        </p:nvSpPr>
        <p:spPr>
          <a:xfrm>
            <a:off x="394224" y="3362980"/>
            <a:ext cx="1404268" cy="646331"/>
          </a:xfrm>
          <a:prstGeom prst="rect">
            <a:avLst/>
          </a:prstGeom>
          <a:noFill/>
        </p:spPr>
        <p:txBody>
          <a:bodyPr wrap="square" rtlCol="0">
            <a:spAutoFit/>
          </a:bodyPr>
          <a:lstStyle/>
          <a:p>
            <a:r>
              <a:rPr lang="en-US" altLang="zh-CN" dirty="0"/>
              <a:t>Multiple processes</a:t>
            </a:r>
            <a:endParaRPr lang="zh-CN" altLang="en-US" dirty="0"/>
          </a:p>
        </p:txBody>
      </p:sp>
      <p:sp>
        <p:nvSpPr>
          <p:cNvPr id="27" name="文本框 26"/>
          <p:cNvSpPr txBox="1"/>
          <p:nvPr/>
        </p:nvSpPr>
        <p:spPr>
          <a:xfrm>
            <a:off x="7012809" y="2992810"/>
            <a:ext cx="310204" cy="369332"/>
          </a:xfrm>
          <a:prstGeom prst="rect">
            <a:avLst/>
          </a:prstGeom>
          <a:noFill/>
        </p:spPr>
        <p:txBody>
          <a:bodyPr wrap="square" rtlCol="0">
            <a:spAutoFit/>
          </a:bodyPr>
          <a:lstStyle/>
          <a:p>
            <a:r>
              <a:rPr lang="en-US" altLang="zh-CN" dirty="0"/>
              <a:t>…</a:t>
            </a:r>
            <a:endParaRPr lang="zh-CN" altLang="en-US" dirty="0"/>
          </a:p>
        </p:txBody>
      </p:sp>
      <p:sp>
        <p:nvSpPr>
          <p:cNvPr id="28" name="文本框 27"/>
          <p:cNvSpPr txBox="1"/>
          <p:nvPr/>
        </p:nvSpPr>
        <p:spPr>
          <a:xfrm>
            <a:off x="1005954" y="2944389"/>
            <a:ext cx="310204" cy="369332"/>
          </a:xfrm>
          <a:prstGeom prst="rect">
            <a:avLst/>
          </a:prstGeom>
          <a:noFill/>
        </p:spPr>
        <p:txBody>
          <a:bodyPr wrap="square" rtlCol="0">
            <a:spAutoFit/>
          </a:bodyPr>
          <a:lstStyle/>
          <a:p>
            <a:r>
              <a:rPr lang="en-US" altLang="zh-CN" dirty="0"/>
              <a:t>…</a:t>
            </a:r>
            <a:endParaRPr lang="zh-CN" altLang="en-US" dirty="0"/>
          </a:p>
        </p:txBody>
      </p:sp>
      <p:sp>
        <p:nvSpPr>
          <p:cNvPr id="30" name="Rectangle 2">
            <a:extLst>
              <a:ext uri="{FF2B5EF4-FFF2-40B4-BE49-F238E27FC236}">
                <a16:creationId xmlns:a16="http://schemas.microsoft.com/office/drawing/2014/main" id="{EA679809-3E61-4ACB-A507-79DC18DF3B79}"/>
              </a:ext>
            </a:extLst>
          </p:cNvPr>
          <p:cNvSpPr txBox="1">
            <a:spLocks noChangeArrowheads="1"/>
          </p:cNvSpPr>
          <p:nvPr/>
        </p:nvSpPr>
        <p:spPr>
          <a:xfrm>
            <a:off x="672524" y="118318"/>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kumimoji="1" lang="en-US" altLang="zh-CN" sz="4000" b="1" dirty="0">
                <a:ea typeface="微软雅黑" panose="020B0503020204020204" pitchFamily="34" charset="-122"/>
              </a:rPr>
              <a:t>Process States</a:t>
            </a:r>
            <a:endParaRPr lang="en-US" altLang="zh-CN" sz="3800" b="1" dirty="0">
              <a:ea typeface="宋体" panose="02010600030101010101" pitchFamily="2" charset="-122"/>
            </a:endParaRPr>
          </a:p>
        </p:txBody>
      </p:sp>
    </p:spTree>
    <p:extLst>
      <p:ext uri="{BB962C8B-B14F-4D97-AF65-F5344CB8AC3E}">
        <p14:creationId xmlns:p14="http://schemas.microsoft.com/office/powerpoint/2010/main" val="29901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8" grpId="0" animBg="1"/>
      <p:bldP spid="19" grpId="0" animBg="1"/>
      <p:bldP spid="20" grpId="0" animBg="1"/>
      <p:bldP spid="21" grpId="0" animBg="1"/>
      <p:bldP spid="3" grpId="0"/>
      <p:bldP spid="23" grpId="0"/>
      <p:bldP spid="25" grpId="0"/>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DB1D6BE7-2C71-42CF-A778-85E4A3E3AC0A}" type="slidenum">
              <a:rPr lang="zh-CN" altLang="en-US" sz="1400">
                <a:ea typeface="宋体" panose="02010600030101010101" pitchFamily="2" charset="-122"/>
              </a:rPr>
              <a:pPr algn="r" eaLnBrk="1" hangingPunct="1"/>
              <a:t>53</a:t>
            </a:fld>
            <a:endParaRPr lang="en-US" sz="1400">
              <a:ea typeface="宋体" panose="02010600030101010101" pitchFamily="2" charset="-122"/>
            </a:endParaRPr>
          </a:p>
        </p:txBody>
      </p:sp>
      <p:sp>
        <p:nvSpPr>
          <p:cNvPr id="12291" name="Rectangle 2"/>
          <p:cNvSpPr>
            <a:spLocks noGrp="1" noChangeArrowheads="1"/>
          </p:cNvSpPr>
          <p:nvPr>
            <p:ph type="title" idx="4294967295"/>
          </p:nvPr>
        </p:nvSpPr>
        <p:spPr>
          <a:xfrm>
            <a:off x="721818" y="142595"/>
            <a:ext cx="7888070" cy="1325563"/>
          </a:xfrm>
        </p:spPr>
        <p:txBody>
          <a:bodyPr>
            <a:normAutofit/>
          </a:bodyPr>
          <a:lstStyle/>
          <a:p>
            <a:pPr algn="ctr" eaLnBrk="1" hangingPunct="1"/>
            <a:r>
              <a:rPr lang="en-US" altLang="zh-CN" sz="3800" b="1" dirty="0">
                <a:ea typeface="宋体" panose="02010600030101010101" pitchFamily="2" charset="-122"/>
              </a:rPr>
              <a:t>Implementation of Processes</a:t>
            </a:r>
          </a:p>
        </p:txBody>
      </p:sp>
      <p:sp>
        <p:nvSpPr>
          <p:cNvPr id="12292" name="Rectangle 3"/>
          <p:cNvSpPr>
            <a:spLocks noGrp="1" noChangeArrowheads="1"/>
          </p:cNvSpPr>
          <p:nvPr>
            <p:ph type="body" idx="4294967295"/>
          </p:nvPr>
        </p:nvSpPr>
        <p:spPr>
          <a:xfrm>
            <a:off x="348457" y="1335088"/>
            <a:ext cx="8458200" cy="5029200"/>
          </a:xfrm>
        </p:spPr>
        <p:txBody>
          <a:bodyPr/>
          <a:lstStyle/>
          <a:p>
            <a:pPr eaLnBrk="1" hangingPunct="1">
              <a:lnSpc>
                <a:spcPct val="90000"/>
              </a:lnSpc>
              <a:buFont typeface="Wingdings" panose="05000000000000000000" pitchFamily="2" charset="2"/>
              <a:buChar char="l"/>
            </a:pPr>
            <a:r>
              <a:rPr lang="en-US" altLang="zh-CN" sz="2800" dirty="0">
                <a:ea typeface="宋体" panose="02010600030101010101" pitchFamily="2" charset="-122"/>
              </a:rPr>
              <a:t>The OS maintains a </a:t>
            </a:r>
            <a:r>
              <a:rPr lang="en-US" altLang="zh-CN" sz="2800" b="1" dirty="0">
                <a:solidFill>
                  <a:srgbClr val="FF0000"/>
                </a:solidFill>
                <a:ea typeface="宋体" panose="02010600030101010101" pitchFamily="2" charset="-122"/>
              </a:rPr>
              <a:t>Process Table</a:t>
            </a:r>
            <a:r>
              <a:rPr lang="en-US" altLang="zh-CN" sz="2800" dirty="0">
                <a:ea typeface="宋体" panose="02010600030101010101" pitchFamily="2" charset="-122"/>
              </a:rPr>
              <a:t> with one entry (called a </a:t>
            </a:r>
            <a:r>
              <a:rPr lang="en-US" altLang="zh-CN" sz="2800" b="1" dirty="0">
                <a:solidFill>
                  <a:srgbClr val="FF0000"/>
                </a:solidFill>
                <a:ea typeface="宋体" panose="02010600030101010101" pitchFamily="2" charset="-122"/>
              </a:rPr>
              <a:t>process control block</a:t>
            </a:r>
            <a:r>
              <a:rPr lang="en-US" altLang="zh-CN" sz="2800" dirty="0">
                <a:solidFill>
                  <a:srgbClr val="FF0000"/>
                </a:solidFill>
                <a:ea typeface="宋体" panose="02010600030101010101" pitchFamily="2" charset="-122"/>
              </a:rPr>
              <a:t> (</a:t>
            </a:r>
            <a:r>
              <a:rPr lang="en-US" altLang="zh-CN" sz="2800" b="1" dirty="0">
                <a:solidFill>
                  <a:srgbClr val="FF0000"/>
                </a:solidFill>
                <a:ea typeface="宋体" panose="02010600030101010101" pitchFamily="2" charset="-122"/>
              </a:rPr>
              <a:t>PCB</a:t>
            </a:r>
            <a:r>
              <a:rPr lang="en-US" altLang="zh-CN" sz="2800" dirty="0">
                <a:solidFill>
                  <a:srgbClr val="FF0000"/>
                </a:solidFill>
                <a:ea typeface="宋体" panose="02010600030101010101" pitchFamily="2" charset="-122"/>
              </a:rPr>
              <a:t>)</a:t>
            </a:r>
            <a:r>
              <a:rPr lang="en-US" altLang="zh-CN" sz="2800" dirty="0">
                <a:ea typeface="宋体" panose="02010600030101010101" pitchFamily="2" charset="-122"/>
              </a:rPr>
              <a:t>) for each process.</a:t>
            </a:r>
          </a:p>
        </p:txBody>
      </p:sp>
      <p:pic>
        <p:nvPicPr>
          <p:cNvPr id="5" name="Picture 22">
            <a:extLst>
              <a:ext uri="{FF2B5EF4-FFF2-40B4-BE49-F238E27FC236}">
                <a16:creationId xmlns:a16="http://schemas.microsoft.com/office/drawing/2014/main" id="{5D45C17A-27FF-4755-865D-49D3BD8EDD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5175" y="2207907"/>
            <a:ext cx="708977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044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641DC8B6-1288-46E7-A1A0-82F9F4B80A93}" type="slidenum">
              <a:rPr lang="zh-CN" altLang="en-US" sz="1400">
                <a:ea typeface="宋体" panose="02010600030101010101" pitchFamily="2" charset="-122"/>
              </a:rPr>
              <a:pPr algn="r" eaLnBrk="1" hangingPunct="1"/>
              <a:t>54</a:t>
            </a:fld>
            <a:endParaRPr lang="en-US" sz="1400">
              <a:ea typeface="宋体" panose="02010600030101010101" pitchFamily="2" charset="-122"/>
            </a:endParaRPr>
          </a:p>
        </p:txBody>
      </p:sp>
      <p:sp>
        <p:nvSpPr>
          <p:cNvPr id="14339" name="Rectangle 2"/>
          <p:cNvSpPr>
            <a:spLocks noGrp="1" noChangeArrowheads="1"/>
          </p:cNvSpPr>
          <p:nvPr>
            <p:ph type="title" idx="4294967295"/>
          </p:nvPr>
        </p:nvSpPr>
        <p:spPr>
          <a:xfrm>
            <a:off x="672524" y="110226"/>
            <a:ext cx="7888070" cy="1325563"/>
          </a:xfrm>
        </p:spPr>
        <p:txBody>
          <a:bodyPr>
            <a:normAutofit/>
          </a:bodyPr>
          <a:lstStyle/>
          <a:p>
            <a:pPr algn="ctr" eaLnBrk="1" hangingPunct="1"/>
            <a:r>
              <a:rPr lang="en-US" altLang="zh-CN" sz="3800" b="1" dirty="0">
                <a:ea typeface="宋体" panose="02010600030101010101" pitchFamily="2" charset="-122"/>
              </a:rPr>
              <a:t>Modeling Multiprogramming</a:t>
            </a:r>
          </a:p>
        </p:txBody>
      </p:sp>
      <p:sp>
        <p:nvSpPr>
          <p:cNvPr id="14340" name="Rectangle 3"/>
          <p:cNvSpPr>
            <a:spLocks noGrp="1" noChangeArrowheads="1"/>
          </p:cNvSpPr>
          <p:nvPr>
            <p:ph type="body" idx="4294967295"/>
          </p:nvPr>
        </p:nvSpPr>
        <p:spPr>
          <a:xfrm>
            <a:off x="721520" y="1435789"/>
            <a:ext cx="7718474" cy="5219700"/>
          </a:xfrm>
        </p:spPr>
        <p:txBody>
          <a:bodyPr>
            <a:normAutofit/>
          </a:bodyPr>
          <a:lstStyle/>
          <a:p>
            <a:pPr>
              <a:lnSpc>
                <a:spcPct val="120000"/>
              </a:lnSpc>
              <a:buFont typeface="Wingdings" panose="05000000000000000000" pitchFamily="2" charset="2"/>
              <a:buChar char="l"/>
            </a:pPr>
            <a:r>
              <a:rPr lang="en-US" altLang="zh-CN" sz="2800" dirty="0">
                <a:ea typeface="宋体" panose="02010600030101010101" pitchFamily="2" charset="-122"/>
              </a:rPr>
              <a:t>Suppose a process spends a fraction </a:t>
            </a:r>
            <a:r>
              <a:rPr lang="en-US" altLang="zh-CN" sz="2800" i="1" dirty="0">
                <a:solidFill>
                  <a:srgbClr val="FF0000"/>
                </a:solidFill>
                <a:ea typeface="宋体" panose="02010600030101010101" pitchFamily="2" charset="-122"/>
              </a:rPr>
              <a:t>p</a:t>
            </a:r>
            <a:r>
              <a:rPr lang="en-US" altLang="zh-CN" sz="2800" dirty="0">
                <a:ea typeface="宋体" panose="02010600030101010101" pitchFamily="2" charset="-122"/>
              </a:rPr>
              <a:t> of its time waiting for I/O to complete. With </a:t>
            </a:r>
            <a:r>
              <a:rPr lang="en-US" altLang="zh-CN" sz="2800" i="1" dirty="0">
                <a:solidFill>
                  <a:srgbClr val="FF0000"/>
                </a:solidFill>
                <a:ea typeface="宋体" panose="02010600030101010101" pitchFamily="2" charset="-122"/>
              </a:rPr>
              <a:t>n</a:t>
            </a:r>
            <a:r>
              <a:rPr lang="en-US" altLang="zh-CN" sz="2800" dirty="0">
                <a:ea typeface="宋体" panose="02010600030101010101" pitchFamily="2" charset="-122"/>
              </a:rPr>
              <a:t> processes in memory at once. The CPU utilization can be obtained by:</a:t>
            </a:r>
          </a:p>
          <a:p>
            <a:pPr marL="0" indent="0" algn="ctr">
              <a:lnSpc>
                <a:spcPct val="120000"/>
              </a:lnSpc>
              <a:buNone/>
            </a:pPr>
            <a:r>
              <a:rPr lang="en-US" altLang="zh-CN" sz="2800" dirty="0">
                <a:ea typeface="宋体" panose="02010600030101010101" pitchFamily="2" charset="-122"/>
              </a:rPr>
              <a:t>CPU utilization = </a:t>
            </a:r>
            <a:r>
              <a:rPr lang="en-US" altLang="zh-CN" sz="2800" dirty="0">
                <a:solidFill>
                  <a:srgbClr val="FF0000"/>
                </a:solidFill>
                <a:ea typeface="宋体" panose="02010600030101010101" pitchFamily="2" charset="-122"/>
              </a:rPr>
              <a:t>1</a:t>
            </a:r>
            <a:r>
              <a:rPr lang="en-US" altLang="zh-CN" sz="2800" i="1" dirty="0">
                <a:solidFill>
                  <a:srgbClr val="FF0000"/>
                </a:solidFill>
                <a:ea typeface="宋体" panose="02010600030101010101" pitchFamily="2" charset="-122"/>
              </a:rPr>
              <a:t> – </a:t>
            </a:r>
            <a:r>
              <a:rPr lang="en-US" altLang="zh-CN" sz="2800" i="1" dirty="0" err="1">
                <a:solidFill>
                  <a:srgbClr val="FF0000"/>
                </a:solidFill>
                <a:ea typeface="宋体" panose="02010600030101010101" pitchFamily="2" charset="-122"/>
              </a:rPr>
              <a:t>p</a:t>
            </a:r>
            <a:r>
              <a:rPr lang="en-US" altLang="zh-CN" sz="2800" i="1" baseline="30000" dirty="0" err="1">
                <a:solidFill>
                  <a:srgbClr val="FF0000"/>
                </a:solidFill>
                <a:ea typeface="宋体" panose="02010600030101010101" pitchFamily="2" charset="-122"/>
              </a:rPr>
              <a:t>n</a:t>
            </a:r>
            <a:endParaRPr lang="zh-CN" altLang="en-US" sz="2800" i="1" baseline="30000" dirty="0">
              <a:solidFill>
                <a:srgbClr val="FF0000"/>
              </a:solidFill>
              <a:ea typeface="宋体" panose="02010600030101010101" pitchFamily="2" charset="-122"/>
            </a:endParaRPr>
          </a:p>
        </p:txBody>
      </p:sp>
    </p:spTree>
    <p:extLst>
      <p:ext uri="{BB962C8B-B14F-4D97-AF65-F5344CB8AC3E}">
        <p14:creationId xmlns:p14="http://schemas.microsoft.com/office/powerpoint/2010/main" val="262844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D09843-261A-4652-8330-6A867BDEA207}" type="slidenum">
              <a:rPr lang="zh-CN" altLang="en-US" sz="1400">
                <a:ea typeface="宋体" panose="02010600030101010101" pitchFamily="2" charset="-122"/>
              </a:rPr>
              <a:pPr algn="r" eaLnBrk="1" hangingPunct="1"/>
              <a:t>55</a:t>
            </a:fld>
            <a:endParaRPr lang="en-US" sz="1400">
              <a:ea typeface="宋体" panose="02010600030101010101" pitchFamily="2" charset="-122"/>
            </a:endParaRPr>
          </a:p>
        </p:txBody>
      </p:sp>
      <p:sp>
        <p:nvSpPr>
          <p:cNvPr id="15363" name="Rectangle 2"/>
          <p:cNvSpPr>
            <a:spLocks noGrp="1" noChangeArrowheads="1"/>
          </p:cNvSpPr>
          <p:nvPr>
            <p:ph type="title" idx="4294967295"/>
          </p:nvPr>
        </p:nvSpPr>
        <p:spPr>
          <a:xfrm>
            <a:off x="672524" y="0"/>
            <a:ext cx="7888070" cy="1325563"/>
          </a:xfrm>
        </p:spPr>
        <p:txBody>
          <a:bodyPr>
            <a:normAutofit/>
          </a:bodyPr>
          <a:lstStyle/>
          <a:p>
            <a:pPr algn="ctr" eaLnBrk="1" hangingPunct="1"/>
            <a:r>
              <a:rPr lang="en-US" altLang="zh-CN" sz="3800" b="1" dirty="0">
                <a:ea typeface="宋体" panose="02010600030101010101" pitchFamily="2" charset="-122"/>
              </a:rPr>
              <a:t>Thread</a:t>
            </a:r>
          </a:p>
        </p:txBody>
      </p:sp>
      <p:sp>
        <p:nvSpPr>
          <p:cNvPr id="15364" name="Rectangle 3"/>
          <p:cNvSpPr>
            <a:spLocks noGrp="1" noChangeArrowheads="1"/>
          </p:cNvSpPr>
          <p:nvPr>
            <p:ph type="body" idx="4294967295"/>
          </p:nvPr>
        </p:nvSpPr>
        <p:spPr>
          <a:xfrm>
            <a:off x="173833" y="1313448"/>
            <a:ext cx="8764105" cy="4840287"/>
          </a:xfrm>
        </p:spPr>
        <p:txBody>
          <a:bodyPr>
            <a:normAutofit/>
          </a:bodyPr>
          <a:lstStyle/>
          <a:p>
            <a:pPr eaLnBrk="1" hangingPunct="1">
              <a:lnSpc>
                <a:spcPct val="90000"/>
              </a:lnSpc>
              <a:buFont typeface="Wingdings" panose="05000000000000000000" pitchFamily="2" charset="2"/>
              <a:buChar char="l"/>
            </a:pPr>
            <a:r>
              <a:rPr lang="zh-CN" altLang="en-US" sz="2800" dirty="0">
                <a:ea typeface="宋体" panose="02010600030101010101" pitchFamily="2" charset="-122"/>
              </a:rPr>
              <a:t>A thread – </a:t>
            </a:r>
            <a:r>
              <a:rPr lang="zh-CN" altLang="en-US" sz="2800" b="1" dirty="0">
                <a:ea typeface="宋体" panose="02010600030101010101" pitchFamily="2" charset="-122"/>
              </a:rPr>
              <a:t>lightweight process</a:t>
            </a:r>
            <a:r>
              <a:rPr lang="en-US" altLang="zh-CN" sz="2800" b="1" dirty="0">
                <a:ea typeface="宋体" panose="02010600030101010101" pitchFamily="2" charset="-122"/>
              </a:rPr>
              <a:t>, </a:t>
            </a:r>
            <a:r>
              <a:rPr lang="zh-CN" altLang="en-US" sz="2800" dirty="0">
                <a:ea typeface="宋体" panose="02010600030101010101" pitchFamily="2" charset="-122"/>
              </a:rPr>
              <a:t>a basic unit of CPU utilization.</a:t>
            </a:r>
          </a:p>
          <a:p>
            <a:pPr eaLnBrk="1" hangingPunct="1">
              <a:lnSpc>
                <a:spcPct val="90000"/>
              </a:lnSpc>
              <a:buFont typeface="Wingdings" panose="05000000000000000000" pitchFamily="2" charset="2"/>
              <a:buChar char="l"/>
            </a:pPr>
            <a:r>
              <a:rPr lang="zh-CN" altLang="en-US" sz="2800" dirty="0">
                <a:ea typeface="宋体" panose="02010600030101010101" pitchFamily="2" charset="-122"/>
              </a:rPr>
              <a:t>It comprises a thread ID, a program counter, a register set, and a stack.</a:t>
            </a:r>
          </a:p>
          <a:p>
            <a:pPr eaLnBrk="1" hangingPunct="1">
              <a:lnSpc>
                <a:spcPct val="90000"/>
              </a:lnSpc>
              <a:buFont typeface="Wingdings" panose="05000000000000000000" pitchFamily="2" charset="2"/>
              <a:buChar char="l"/>
            </a:pPr>
            <a:r>
              <a:rPr lang="zh-CN" altLang="en-US" sz="2800" dirty="0">
                <a:ea typeface="宋体" panose="02010600030101010101" pitchFamily="2" charset="-122"/>
              </a:rPr>
              <a:t>A traditional (</a:t>
            </a:r>
            <a:r>
              <a:rPr lang="zh-CN" altLang="en-US" sz="2800" b="1" dirty="0">
                <a:ea typeface="宋体" panose="02010600030101010101" pitchFamily="2" charset="-122"/>
              </a:rPr>
              <a:t>heavyweight</a:t>
            </a:r>
            <a:r>
              <a:rPr lang="zh-CN" altLang="en-US" sz="2800" dirty="0">
                <a:ea typeface="宋体" panose="02010600030101010101" pitchFamily="2" charset="-122"/>
              </a:rPr>
              <a:t>) process has a single thread of control.</a:t>
            </a:r>
          </a:p>
          <a:p>
            <a:pPr eaLnBrk="1" hangingPunct="1">
              <a:lnSpc>
                <a:spcPct val="90000"/>
              </a:lnSpc>
              <a:buFont typeface="Wingdings" panose="05000000000000000000" pitchFamily="2" charset="2"/>
              <a:buChar char="l"/>
            </a:pPr>
            <a:r>
              <a:rPr lang="zh-CN" altLang="en-US" sz="2800" dirty="0">
                <a:ea typeface="宋体" panose="02010600030101010101" pitchFamily="2" charset="-122"/>
              </a:rPr>
              <a:t>If the process has multiple threads of control, it can do more than one task at a time. This situation is called </a:t>
            </a:r>
            <a:r>
              <a:rPr lang="zh-CN" altLang="en-US" sz="2800" b="1" dirty="0">
                <a:ea typeface="宋体" panose="02010600030101010101" pitchFamily="2" charset="-122"/>
              </a:rPr>
              <a:t>multithreading</a:t>
            </a:r>
            <a:r>
              <a:rPr lang="zh-CN" altLang="en-US" sz="2800" dirty="0">
                <a:ea typeface="宋体" panose="02010600030101010101" pitchFamily="2" charset="-122"/>
              </a:rPr>
              <a:t>.</a:t>
            </a:r>
          </a:p>
          <a:p>
            <a:pPr eaLnBrk="1" hangingPunct="1">
              <a:lnSpc>
                <a:spcPct val="90000"/>
              </a:lnSpc>
              <a:buFont typeface="Wingdings" panose="05000000000000000000" pitchFamily="2" charset="2"/>
              <a:buChar char="l"/>
            </a:pPr>
            <a:r>
              <a:rPr lang="zh-CN" altLang="en-US" sz="2800" dirty="0">
                <a:ea typeface="宋体" panose="02010600030101010101" pitchFamily="2" charset="-122"/>
              </a:rPr>
              <a:t>P</a:t>
            </a:r>
            <a:r>
              <a:rPr lang="en-US" altLang="zh-CN" sz="2800" dirty="0" err="1">
                <a:ea typeface="宋体" panose="02010600030101010101" pitchFamily="2" charset="-122"/>
              </a:rPr>
              <a:t>rocess</a:t>
            </a:r>
            <a:r>
              <a:rPr lang="zh-CN" altLang="en-US" sz="2800" dirty="0">
                <a:ea typeface="宋体" panose="02010600030101010101" pitchFamily="2" charset="-122"/>
              </a:rPr>
              <a:t>：used to group resources together;</a:t>
            </a:r>
            <a:endParaRPr lang="en-US" altLang="zh-CN" sz="2800" dirty="0">
              <a:ea typeface="宋体" panose="02010600030101010101" pitchFamily="2" charset="-122"/>
            </a:endParaRPr>
          </a:p>
          <a:p>
            <a:pPr marL="0" indent="0" eaLnBrk="1" hangingPunct="1">
              <a:lnSpc>
                <a:spcPct val="90000"/>
              </a:lnSpc>
              <a:buNone/>
            </a:pPr>
            <a:r>
              <a:rPr lang="en-US" altLang="zh-CN" sz="2800" dirty="0">
                <a:ea typeface="宋体" panose="02010600030101010101" pitchFamily="2" charset="-122"/>
              </a:rPr>
              <a:t>   </a:t>
            </a:r>
            <a:r>
              <a:rPr lang="zh-CN" altLang="en-US" sz="2800" dirty="0">
                <a:ea typeface="宋体" panose="02010600030101010101" pitchFamily="2" charset="-122"/>
              </a:rPr>
              <a:t>T</a:t>
            </a:r>
            <a:r>
              <a:rPr lang="en-US" altLang="zh-CN" sz="2800" dirty="0" err="1">
                <a:ea typeface="宋体" panose="02010600030101010101" pitchFamily="2" charset="-122"/>
              </a:rPr>
              <a:t>hread</a:t>
            </a:r>
            <a:r>
              <a:rPr lang="zh-CN" altLang="en-US" sz="2800" dirty="0">
                <a:ea typeface="宋体" panose="02010600030101010101" pitchFamily="2" charset="-122"/>
              </a:rPr>
              <a:t>：the entity scheduled for execution on the CPU.</a:t>
            </a:r>
          </a:p>
        </p:txBody>
      </p:sp>
    </p:spTree>
    <p:extLst>
      <p:ext uri="{BB962C8B-B14F-4D97-AF65-F5344CB8AC3E}">
        <p14:creationId xmlns:p14="http://schemas.microsoft.com/office/powerpoint/2010/main" val="943258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3D977A5-A4F1-4C6C-945B-ECD2C8FD435C}" type="slidenum">
              <a:rPr lang="zh-CN" altLang="en-US" sz="1400">
                <a:ea typeface="宋体" panose="02010600030101010101" pitchFamily="2" charset="-122"/>
              </a:rPr>
              <a:pPr algn="r" eaLnBrk="1" hangingPunct="1"/>
              <a:t>56</a:t>
            </a:fld>
            <a:endParaRPr lang="en-US" sz="1400">
              <a:ea typeface="宋体" panose="02010600030101010101" pitchFamily="2" charset="-122"/>
            </a:endParaRPr>
          </a:p>
        </p:txBody>
      </p:sp>
      <p:sp>
        <p:nvSpPr>
          <p:cNvPr id="27651" name="Rectangle 2"/>
          <p:cNvSpPr>
            <a:spLocks noGrp="1" noChangeArrowheads="1"/>
          </p:cNvSpPr>
          <p:nvPr>
            <p:ph type="title" idx="4294967295"/>
          </p:nvPr>
        </p:nvSpPr>
        <p:spPr>
          <a:xfrm>
            <a:off x="746093" y="65720"/>
            <a:ext cx="7888070" cy="1325563"/>
          </a:xfrm>
        </p:spPr>
        <p:txBody>
          <a:bodyPr>
            <a:normAutofit/>
          </a:bodyPr>
          <a:lstStyle/>
          <a:p>
            <a:pPr eaLnBrk="1" hangingPunct="1"/>
            <a:r>
              <a:rPr lang="en-US" altLang="zh-CN" sz="3800" b="1" dirty="0">
                <a:ea typeface="宋体" panose="02010600030101010101" pitchFamily="2" charset="-122"/>
              </a:rPr>
              <a:t>POSIX Threads</a:t>
            </a:r>
          </a:p>
        </p:txBody>
      </p:sp>
      <p:sp>
        <p:nvSpPr>
          <p:cNvPr id="27652" name="Rectangle 3"/>
          <p:cNvSpPr>
            <a:spLocks noGrp="1" noChangeArrowheads="1"/>
          </p:cNvSpPr>
          <p:nvPr>
            <p:ph type="body" idx="4294967295"/>
          </p:nvPr>
        </p:nvSpPr>
        <p:spPr>
          <a:xfrm>
            <a:off x="600869" y="1349375"/>
            <a:ext cx="7772400" cy="1405963"/>
          </a:xfrm>
        </p:spPr>
        <p:txBody>
          <a:bodyPr/>
          <a:lstStyle/>
          <a:p>
            <a:pPr>
              <a:buFont typeface="Wingdings" panose="05000000000000000000" pitchFamily="2" charset="2"/>
              <a:buChar char="l"/>
            </a:pPr>
            <a:r>
              <a:rPr lang="en-US" altLang="zh-CN" sz="2800" b="1" dirty="0">
                <a:ea typeface="宋体" panose="02010600030101010101" pitchFamily="2" charset="-122"/>
              </a:rPr>
              <a:t>POSIX (Portable Operating System Interface) </a:t>
            </a:r>
            <a:r>
              <a:rPr lang="en-US" altLang="zh-CN" sz="2800" dirty="0">
                <a:solidFill>
                  <a:srgbClr val="FF0000"/>
                </a:solidFill>
                <a:ea typeface="宋体" panose="02010600030101010101" pitchFamily="2" charset="-122"/>
              </a:rPr>
              <a:t>is a set of standard operating system interfaces based on the Unix operating system. </a:t>
            </a:r>
          </a:p>
        </p:txBody>
      </p:sp>
      <p:pic>
        <p:nvPicPr>
          <p:cNvPr id="4" name="图片 3">
            <a:extLst>
              <a:ext uri="{FF2B5EF4-FFF2-40B4-BE49-F238E27FC236}">
                <a16:creationId xmlns:a16="http://schemas.microsoft.com/office/drawing/2014/main" id="{9DD7650E-4FFE-41B8-AA32-8585A424F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529" y="4352627"/>
            <a:ext cx="5836495" cy="2025487"/>
          </a:xfrm>
          <a:prstGeom prst="rect">
            <a:avLst/>
          </a:prstGeom>
          <a:ln w="25400">
            <a:solidFill>
              <a:schemeClr val="accent1"/>
            </a:solidFill>
          </a:ln>
        </p:spPr>
      </p:pic>
      <p:sp>
        <p:nvSpPr>
          <p:cNvPr id="6" name="矩形 5">
            <a:extLst>
              <a:ext uri="{FF2B5EF4-FFF2-40B4-BE49-F238E27FC236}">
                <a16:creationId xmlns:a16="http://schemas.microsoft.com/office/drawing/2014/main" id="{46574A86-C32F-4BB1-B8CA-9CFD238FE3E0}"/>
              </a:ext>
            </a:extLst>
          </p:cNvPr>
          <p:cNvSpPr/>
          <p:nvPr/>
        </p:nvSpPr>
        <p:spPr>
          <a:xfrm>
            <a:off x="392464" y="2593497"/>
            <a:ext cx="7359706" cy="1569660"/>
          </a:xfrm>
          <a:prstGeom prst="rect">
            <a:avLst/>
          </a:prstGeom>
        </p:spPr>
        <p:txBody>
          <a:bodyPr wrap="square">
            <a:spAutoFit/>
          </a:bodyPr>
          <a:lstStyle/>
          <a:p>
            <a:pPr marL="342946" lvl="1" indent="0" algn="just">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need for standardization arose because enterprises using computers wanted to be able to develop programs that could be moved among different manufacturer's computer systems directly.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41697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3D977A5-A4F1-4C6C-945B-ECD2C8FD435C}" type="slidenum">
              <a:rPr lang="zh-CN" altLang="en-US" sz="1400">
                <a:ea typeface="宋体" panose="02010600030101010101" pitchFamily="2" charset="-122"/>
              </a:rPr>
              <a:pPr algn="r" eaLnBrk="1" hangingPunct="1"/>
              <a:t>57</a:t>
            </a:fld>
            <a:endParaRPr lang="en-US" sz="1400">
              <a:ea typeface="宋体" panose="02010600030101010101" pitchFamily="2" charset="-122"/>
            </a:endParaRPr>
          </a:p>
        </p:txBody>
      </p:sp>
      <p:sp>
        <p:nvSpPr>
          <p:cNvPr id="27651" name="Rectangle 2"/>
          <p:cNvSpPr>
            <a:spLocks noGrp="1" noChangeArrowheads="1"/>
          </p:cNvSpPr>
          <p:nvPr>
            <p:ph type="title" idx="4294967295"/>
          </p:nvPr>
        </p:nvSpPr>
        <p:spPr>
          <a:xfrm>
            <a:off x="746093" y="65720"/>
            <a:ext cx="7888070" cy="1325563"/>
          </a:xfrm>
        </p:spPr>
        <p:txBody>
          <a:bodyPr>
            <a:normAutofit/>
          </a:bodyPr>
          <a:lstStyle/>
          <a:p>
            <a:pPr eaLnBrk="1" hangingPunct="1"/>
            <a:r>
              <a:rPr lang="en-US" altLang="zh-CN" sz="3800" b="1" dirty="0">
                <a:ea typeface="宋体" panose="02010600030101010101" pitchFamily="2" charset="-122"/>
              </a:rPr>
              <a:t>Implementing threads in user space</a:t>
            </a:r>
          </a:p>
        </p:txBody>
      </p:sp>
      <p:sp>
        <p:nvSpPr>
          <p:cNvPr id="27652" name="Rectangle 3"/>
          <p:cNvSpPr>
            <a:spLocks noGrp="1" noChangeArrowheads="1"/>
          </p:cNvSpPr>
          <p:nvPr>
            <p:ph type="body" idx="4294967295"/>
          </p:nvPr>
        </p:nvSpPr>
        <p:spPr>
          <a:xfrm>
            <a:off x="600869" y="1349375"/>
            <a:ext cx="7772400" cy="4929188"/>
          </a:xfrm>
        </p:spPr>
        <p:txBody>
          <a:bodyPr/>
          <a:lstStyle/>
          <a:p>
            <a:pPr eaLnBrk="1" hangingPunct="1">
              <a:buFont typeface="Wingdings" panose="05000000000000000000" pitchFamily="2" charset="2"/>
              <a:buChar char="l"/>
            </a:pPr>
            <a:r>
              <a:rPr lang="en-US" altLang="zh-CN" sz="2800" dirty="0">
                <a:ea typeface="宋体" panose="02010600030101010101" pitchFamily="2" charset="-122"/>
              </a:rPr>
              <a:t>Advantages: </a:t>
            </a:r>
            <a:r>
              <a:rPr lang="zh-CN" altLang="en-US" sz="2800" dirty="0">
                <a:ea typeface="宋体" panose="02010600030101010101" pitchFamily="2" charset="-122"/>
              </a:rPr>
              <a:t>fast</a:t>
            </a:r>
            <a:r>
              <a:rPr lang="en-US" altLang="zh-CN" sz="2800" dirty="0">
                <a:ea typeface="宋体" panose="02010600030101010101" pitchFamily="2" charset="-122"/>
              </a:rPr>
              <a:t>, flexible, scalable</a:t>
            </a:r>
            <a:endParaRPr lang="zh-CN" altLang="en-US" sz="2800" dirty="0">
              <a:ea typeface="宋体" panose="02010600030101010101" pitchFamily="2" charset="-122"/>
            </a:endParaRPr>
          </a:p>
          <a:p>
            <a:pPr eaLnBrk="1" hangingPunct="1">
              <a:buFont typeface="Wingdings" panose="05000000000000000000" pitchFamily="2" charset="2"/>
              <a:buChar char="l"/>
            </a:pPr>
            <a:r>
              <a:rPr lang="en-US" altLang="zh-CN" sz="2800" dirty="0">
                <a:ea typeface="宋体" panose="02010600030101010101" pitchFamily="2" charset="-122"/>
              </a:rPr>
              <a:t>Drawbacks</a:t>
            </a:r>
            <a:r>
              <a:rPr lang="zh-CN" altLang="en-US" sz="2800" dirty="0">
                <a:ea typeface="宋体" panose="02010600030101010101" pitchFamily="2" charset="-122"/>
              </a:rPr>
              <a:t>：</a:t>
            </a:r>
            <a:endParaRPr lang="en-US" altLang="zh-CN" sz="2800" dirty="0">
              <a:ea typeface="宋体" panose="02010600030101010101" pitchFamily="2" charset="-122"/>
            </a:endParaRPr>
          </a:p>
          <a:p>
            <a:pPr marL="0" indent="0" eaLnBrk="1" hangingPunct="1">
              <a:buNone/>
            </a:pPr>
            <a:r>
              <a:rPr lang="en-US" altLang="zh-CN" sz="2800" dirty="0">
                <a:ea typeface="宋体" panose="02010600030101010101" pitchFamily="2" charset="-122"/>
              </a:rPr>
              <a:t>1) </a:t>
            </a:r>
            <a:r>
              <a:rPr lang="en-US" altLang="zh-CN" sz="2800" dirty="0"/>
              <a:t>Blocking blocks all threads in a process</a:t>
            </a:r>
            <a:r>
              <a:rPr lang="en-US" altLang="zh-CN" sz="2800" dirty="0">
                <a:ea typeface="宋体" panose="02010600030101010101" pitchFamily="2" charset="-122"/>
              </a:rPr>
              <a:t>; </a:t>
            </a:r>
          </a:p>
          <a:p>
            <a:pPr marL="0" indent="0" eaLnBrk="1" hangingPunct="1">
              <a:buNone/>
            </a:pPr>
            <a:r>
              <a:rPr lang="en-US" altLang="zh-CN" sz="2800" dirty="0">
                <a:ea typeface="宋体" panose="02010600030101010101" pitchFamily="2" charset="-122"/>
              </a:rPr>
              <a:t>2) No thread-level parallelism on multiprocessor.</a:t>
            </a:r>
            <a:endParaRPr lang="zh-CN" altLang="en-US" sz="2800" dirty="0">
              <a:ea typeface="宋体" panose="02010600030101010101" pitchFamily="2" charset="-122"/>
            </a:endParaRPr>
          </a:p>
        </p:txBody>
      </p:sp>
      <p:pic>
        <p:nvPicPr>
          <p:cNvPr id="5" name="Picture 6" descr="2-1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933" y="3521885"/>
            <a:ext cx="3489144" cy="296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80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AE13CCAB-67C3-41E4-93D6-9CE4AA3B9AA7}" type="slidenum">
              <a:rPr lang="zh-CN" altLang="en-US" sz="1400">
                <a:ea typeface="宋体" panose="02010600030101010101" pitchFamily="2" charset="-122"/>
              </a:rPr>
              <a:pPr algn="r" eaLnBrk="1" hangingPunct="1"/>
              <a:t>58</a:t>
            </a:fld>
            <a:endParaRPr lang="en-US" sz="1400">
              <a:ea typeface="宋体" panose="02010600030101010101" pitchFamily="2" charset="-122"/>
            </a:endParaRPr>
          </a:p>
        </p:txBody>
      </p:sp>
      <p:sp>
        <p:nvSpPr>
          <p:cNvPr id="29699" name="Rectangle 2"/>
          <p:cNvSpPr>
            <a:spLocks noGrp="1" noChangeArrowheads="1"/>
          </p:cNvSpPr>
          <p:nvPr>
            <p:ph type="title" idx="4294967295"/>
          </p:nvPr>
        </p:nvSpPr>
        <p:spPr>
          <a:xfrm>
            <a:off x="640897" y="77858"/>
            <a:ext cx="7888070" cy="1325563"/>
          </a:xfrm>
        </p:spPr>
        <p:txBody>
          <a:bodyPr>
            <a:normAutofit/>
          </a:bodyPr>
          <a:lstStyle/>
          <a:p>
            <a:pPr algn="ctr" eaLnBrk="1" hangingPunct="1"/>
            <a:r>
              <a:rPr lang="en-US" altLang="zh-CN" sz="3800" b="1" dirty="0">
                <a:ea typeface="宋体" panose="02010600030101010101" pitchFamily="2" charset="-122"/>
              </a:rPr>
              <a:t>Implementing threads in kernel</a:t>
            </a:r>
          </a:p>
        </p:txBody>
      </p:sp>
      <p:sp>
        <p:nvSpPr>
          <p:cNvPr id="29700" name="Rectangle 3"/>
          <p:cNvSpPr>
            <a:spLocks noGrp="1" noChangeArrowheads="1"/>
          </p:cNvSpPr>
          <p:nvPr>
            <p:ph type="body" idx="4294967295"/>
          </p:nvPr>
        </p:nvSpPr>
        <p:spPr>
          <a:xfrm>
            <a:off x="562769" y="1165225"/>
            <a:ext cx="7772400" cy="5156200"/>
          </a:xfrm>
        </p:spPr>
        <p:txBody>
          <a:bodyPr>
            <a:normAutofit/>
          </a:bodyPr>
          <a:lstStyle/>
          <a:p>
            <a:pPr>
              <a:buFont typeface="Wingdings" panose="05000000000000000000" pitchFamily="2" charset="2"/>
              <a:buChar char="l"/>
            </a:pPr>
            <a:r>
              <a:rPr lang="en-US" altLang="zh-CN" sz="2800" dirty="0">
                <a:ea typeface="宋体" panose="02010600030101010101" pitchFamily="2" charset="-122"/>
              </a:rPr>
              <a:t>Advantages: </a:t>
            </a:r>
            <a:r>
              <a:rPr lang="en-US" altLang="zh-CN" sz="2800" dirty="0"/>
              <a:t>Blocking blocks only the appropriate thread in a process</a:t>
            </a:r>
            <a:r>
              <a:rPr lang="en-US" altLang="zh-CN" sz="2800" dirty="0">
                <a:ea typeface="宋体" panose="02010600030101010101" pitchFamily="2" charset="-122"/>
              </a:rPr>
              <a:t>; Support </a:t>
            </a:r>
            <a:r>
              <a:rPr lang="en-US" altLang="zh-CN" sz="2800" dirty="0"/>
              <a:t>thread-level parallelism on multiprocessor;</a:t>
            </a:r>
            <a:endParaRPr lang="en-US" altLang="zh-CN" sz="2800" dirty="0">
              <a:ea typeface="宋体" panose="02010600030101010101" pitchFamily="2" charset="-122"/>
            </a:endParaRPr>
          </a:p>
          <a:p>
            <a:pPr>
              <a:buFont typeface="Wingdings" panose="05000000000000000000" pitchFamily="2" charset="2"/>
              <a:buChar char="l"/>
            </a:pPr>
            <a:r>
              <a:rPr lang="en-US" altLang="zh-CN" sz="2800" dirty="0">
                <a:ea typeface="宋体" panose="02010600030101010101" pitchFamily="2" charset="-122"/>
              </a:rPr>
              <a:t>Disadvantages: </a:t>
            </a:r>
            <a:r>
              <a:rPr lang="en-US" altLang="zh-CN" sz="2800" dirty="0"/>
              <a:t>Slow thread management</a:t>
            </a:r>
            <a:r>
              <a:rPr lang="en-US" altLang="zh-CN" sz="2800" dirty="0">
                <a:ea typeface="宋体" panose="02010600030101010101" pitchFamily="2" charset="-122"/>
              </a:rPr>
              <a:t>; large thread tables</a:t>
            </a:r>
          </a:p>
        </p:txBody>
      </p:sp>
      <p:pic>
        <p:nvPicPr>
          <p:cNvPr id="5" name="Picture 5" descr="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981" y="3441735"/>
            <a:ext cx="2856465" cy="301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69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08F7BC1-CE76-45E0-A032-1F1482C24584}" type="slidenum">
              <a:rPr lang="zh-CN" altLang="en-US" sz="1400">
                <a:ea typeface="宋体" panose="02010600030101010101" pitchFamily="2" charset="-122"/>
              </a:rPr>
              <a:pPr algn="r" eaLnBrk="1" hangingPunct="1"/>
              <a:t>59</a:t>
            </a:fld>
            <a:endParaRPr lang="en-US" sz="1400">
              <a:ea typeface="宋体" panose="02010600030101010101" pitchFamily="2" charset="-122"/>
            </a:endParaRPr>
          </a:p>
        </p:txBody>
      </p:sp>
      <p:sp>
        <p:nvSpPr>
          <p:cNvPr id="40963" name="Rectangle 1026"/>
          <p:cNvSpPr>
            <a:spLocks noGrp="1" noChangeArrowheads="1"/>
          </p:cNvSpPr>
          <p:nvPr>
            <p:ph type="title" idx="4294967295"/>
          </p:nvPr>
        </p:nvSpPr>
        <p:spPr>
          <a:xfrm>
            <a:off x="600437" y="134503"/>
            <a:ext cx="7888070" cy="1325563"/>
          </a:xfrm>
        </p:spPr>
        <p:txBody>
          <a:bodyPr>
            <a:normAutofit/>
          </a:bodyPr>
          <a:lstStyle/>
          <a:p>
            <a:pPr algn="ctr" eaLnBrk="1" hangingPunct="1"/>
            <a:r>
              <a:rPr lang="en-US" altLang="zh-CN" sz="3800" b="1" dirty="0">
                <a:ea typeface="宋体" panose="02010600030101010101" pitchFamily="2" charset="-122"/>
              </a:rPr>
              <a:t>Race Conditions</a:t>
            </a:r>
          </a:p>
        </p:txBody>
      </p:sp>
      <p:sp>
        <p:nvSpPr>
          <p:cNvPr id="40964" name="Rectangle 1027"/>
          <p:cNvSpPr>
            <a:spLocks noGrp="1" noChangeArrowheads="1"/>
          </p:cNvSpPr>
          <p:nvPr>
            <p:ph type="body" idx="4294967295"/>
          </p:nvPr>
        </p:nvSpPr>
        <p:spPr>
          <a:xfrm>
            <a:off x="673245" y="1499554"/>
            <a:ext cx="7815262" cy="4893153"/>
          </a:xfrm>
        </p:spPr>
        <p:txBody>
          <a:bodyPr>
            <a:normAutofit/>
          </a:bodyPr>
          <a:lstStyle/>
          <a:p>
            <a:pPr eaLnBrk="1" hangingPunct="1">
              <a:buFont typeface="Wingdings" panose="05000000000000000000" pitchFamily="2" charset="2"/>
              <a:buChar char="l"/>
            </a:pPr>
            <a:r>
              <a:rPr lang="en-US" sz="2800" b="1" dirty="0">
                <a:solidFill>
                  <a:srgbClr val="FF0000"/>
                </a:solidFill>
                <a:ea typeface="宋体" panose="02010600030101010101" pitchFamily="2" charset="-122"/>
              </a:rPr>
              <a:t>Race conditions: </a:t>
            </a:r>
            <a:r>
              <a:rPr lang="en-US" sz="2800" dirty="0">
                <a:ea typeface="宋体" panose="02010600030101010101" pitchFamily="2" charset="-122"/>
              </a:rPr>
              <a:t>situations in which several processes access shared data and the final result depends on the order of operations.</a:t>
            </a: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r>
              <a:rPr lang="en-US" altLang="zh-CN" sz="2800" dirty="0">
                <a:ea typeface="宋体" panose="02010600030101010101" pitchFamily="2" charset="-122"/>
              </a:rPr>
              <a:t>With increasing parallelism due to increasing number of cores, race condition are becoming more common.</a:t>
            </a:r>
            <a:endParaRPr lang="en-US" sz="2800" dirty="0">
              <a:ea typeface="宋体" panose="02010600030101010101" pitchFamily="2" charset="-122"/>
            </a:endParaRPr>
          </a:p>
        </p:txBody>
      </p:sp>
    </p:spTree>
    <p:extLst>
      <p:ext uri="{BB962C8B-B14F-4D97-AF65-F5344CB8AC3E}">
        <p14:creationId xmlns:p14="http://schemas.microsoft.com/office/powerpoint/2010/main" val="3559056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6CC70B-AF38-43D0-A8F7-A2BCE3D1B9B8}"/>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请您编辑题干</a:t>
            </a:r>
          </a:p>
        </p:txBody>
      </p:sp>
      <p:sp>
        <p:nvSpPr>
          <p:cNvPr id="5" name="矩形: 圆角 4">
            <a:extLst>
              <a:ext uri="{FF2B5EF4-FFF2-40B4-BE49-F238E27FC236}">
                <a16:creationId xmlns:a16="http://schemas.microsoft.com/office/drawing/2014/main" id="{19E47848-55DB-4EEE-AD26-90323F97EF63}"/>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11" name="图片 10">
            <a:extLst>
              <a:ext uri="{FF2B5EF4-FFF2-40B4-BE49-F238E27FC236}">
                <a16:creationId xmlns:a16="http://schemas.microsoft.com/office/drawing/2014/main" id="{284CF69E-D12F-4625-BB71-32D19C2144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000" y="1053741"/>
            <a:ext cx="8375597" cy="912940"/>
          </a:xfrm>
          <a:prstGeom prst="rect">
            <a:avLst/>
          </a:prstGeom>
        </p:spPr>
      </p:pic>
      <p:grpSp>
        <p:nvGrpSpPr>
          <p:cNvPr id="10" name="组合 9">
            <a:extLst>
              <a:ext uri="{FF2B5EF4-FFF2-40B4-BE49-F238E27FC236}">
                <a16:creationId xmlns:a16="http://schemas.microsoft.com/office/drawing/2014/main" id="{447F31A4-7D09-4199-A7E3-3915B3769107}"/>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AA3C37F9-6AFD-4900-9F32-AE3EEB50050A}"/>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8C92303D-3AB0-49A9-B0CF-975A03E9715E}"/>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927F5A68-E8FF-45D7-B15D-00001FBE0D8E}"/>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45950C42-88DE-4C25-939C-B0254839ED8A}"/>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B788DA9-55EB-4D02-A8F7-B189AA706491}"/>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37044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862ED93-8097-4473-88DE-47AE63E85996}" type="slidenum">
              <a:rPr lang="zh-CN" altLang="en-US" sz="1400">
                <a:ea typeface="宋体" panose="02010600030101010101" pitchFamily="2" charset="-122"/>
              </a:rPr>
              <a:pPr algn="r" eaLnBrk="1" hangingPunct="1"/>
              <a:t>60</a:t>
            </a:fld>
            <a:endParaRPr lang="en-US" sz="1400">
              <a:ea typeface="宋体" panose="02010600030101010101" pitchFamily="2" charset="-122"/>
            </a:endParaRPr>
          </a:p>
        </p:txBody>
      </p:sp>
      <p:sp>
        <p:nvSpPr>
          <p:cNvPr id="44035" name="Rectangle 2050"/>
          <p:cNvSpPr>
            <a:spLocks noGrp="1" noChangeArrowheads="1"/>
          </p:cNvSpPr>
          <p:nvPr>
            <p:ph type="title" idx="4294967295"/>
          </p:nvPr>
        </p:nvSpPr>
        <p:spPr>
          <a:xfrm>
            <a:off x="672524" y="94042"/>
            <a:ext cx="7888070" cy="1325563"/>
          </a:xfrm>
        </p:spPr>
        <p:txBody>
          <a:bodyPr/>
          <a:lstStyle/>
          <a:p>
            <a:pPr algn="ctr" eaLnBrk="1" hangingPunct="1"/>
            <a:r>
              <a:rPr lang="en-US" altLang="zh-CN" b="1" dirty="0">
                <a:ea typeface="宋体" panose="02010600030101010101" pitchFamily="2" charset="-122"/>
              </a:rPr>
              <a:t>Critical Regions</a:t>
            </a:r>
          </a:p>
        </p:txBody>
      </p:sp>
      <p:sp>
        <p:nvSpPr>
          <p:cNvPr id="44036" name="Rectangle 2051"/>
          <p:cNvSpPr>
            <a:spLocks noGrp="1" noChangeArrowheads="1"/>
          </p:cNvSpPr>
          <p:nvPr>
            <p:ph type="body" idx="4294967295"/>
          </p:nvPr>
        </p:nvSpPr>
        <p:spPr>
          <a:xfrm>
            <a:off x="643732" y="1390650"/>
            <a:ext cx="4161101" cy="4916488"/>
          </a:xfrm>
        </p:spPr>
        <p:txBody>
          <a:bodyPr>
            <a:normAutofit/>
          </a:bodyPr>
          <a:lstStyle/>
          <a:p>
            <a:pPr>
              <a:lnSpc>
                <a:spcPct val="80000"/>
              </a:lnSpc>
              <a:spcAft>
                <a:spcPts val="1200"/>
              </a:spcAft>
              <a:buFont typeface="Wingdings" panose="05000000000000000000" pitchFamily="2" charset="2"/>
              <a:buChar char="l"/>
            </a:pPr>
            <a:r>
              <a:rPr lang="en-US" altLang="zh-CN" sz="2800" dirty="0">
                <a:ea typeface="宋体" panose="02010600030101010101" pitchFamily="2" charset="-122"/>
              </a:rPr>
              <a:t>Key idea to avoid race condition</a:t>
            </a:r>
            <a:r>
              <a:rPr lang="zh-CN" altLang="en-US" sz="2800" dirty="0">
                <a:ea typeface="宋体" panose="02010600030101010101" pitchFamily="2" charset="-122"/>
              </a:rPr>
              <a:t>：</a:t>
            </a:r>
            <a:r>
              <a:rPr lang="zh-CN" altLang="en-US" sz="2800" b="1" dirty="0">
                <a:solidFill>
                  <a:srgbClr val="C00000"/>
                </a:solidFill>
                <a:ea typeface="宋体" panose="02010600030101010101" pitchFamily="2" charset="-122"/>
              </a:rPr>
              <a:t>prohibit more than one process from reading and writing the shared data </a:t>
            </a:r>
            <a:r>
              <a:rPr lang="en-US" sz="2800" b="1" dirty="0">
                <a:solidFill>
                  <a:srgbClr val="C00000"/>
                </a:solidFill>
                <a:ea typeface="宋体" panose="02010600030101010101" pitchFamily="2" charset="-122"/>
              </a:rPr>
              <a:t>at the same time.</a:t>
            </a:r>
          </a:p>
          <a:p>
            <a:pPr marL="0" indent="0">
              <a:lnSpc>
                <a:spcPct val="80000"/>
              </a:lnSpc>
              <a:spcAft>
                <a:spcPts val="1200"/>
              </a:spcAft>
              <a:buNone/>
            </a:pPr>
            <a:endParaRPr lang="en-US" sz="2800" b="1" dirty="0">
              <a:solidFill>
                <a:srgbClr val="C00000"/>
              </a:solidFill>
              <a:ea typeface="宋体" panose="02010600030101010101" pitchFamily="2" charset="-122"/>
            </a:endParaRPr>
          </a:p>
          <a:p>
            <a:pPr>
              <a:lnSpc>
                <a:spcPct val="80000"/>
              </a:lnSpc>
              <a:spcAft>
                <a:spcPts val="1200"/>
              </a:spcAft>
              <a:buFont typeface="Wingdings" panose="05000000000000000000" pitchFamily="2" charset="2"/>
              <a:buChar char="l"/>
            </a:pPr>
            <a:r>
              <a:rPr lang="en-US" sz="2800" b="1" dirty="0">
                <a:ea typeface="宋体" panose="02010600030101010101" pitchFamily="2" charset="-122"/>
              </a:rPr>
              <a:t>Critical Region: </a:t>
            </a:r>
            <a:r>
              <a:rPr lang="en-US" sz="2800" dirty="0">
                <a:ea typeface="宋体" panose="02010600030101010101" pitchFamily="2" charset="-122"/>
              </a:rPr>
              <a:t>part of the program where the share memory is accessed</a:t>
            </a:r>
            <a:r>
              <a:rPr lang="zh-CN" altLang="en-US" sz="2800" dirty="0">
                <a:ea typeface="宋体" panose="02010600030101010101" pitchFamily="2" charset="-122"/>
              </a:rPr>
              <a:t>。</a:t>
            </a:r>
            <a:endParaRPr lang="en-US" sz="2800" dirty="0">
              <a:ea typeface="宋体" panose="02010600030101010101" pitchFamily="2" charset="-122"/>
            </a:endParaRPr>
          </a:p>
        </p:txBody>
      </p:sp>
      <p:pic>
        <p:nvPicPr>
          <p:cNvPr id="3" name="图片 2">
            <a:extLst>
              <a:ext uri="{FF2B5EF4-FFF2-40B4-BE49-F238E27FC236}">
                <a16:creationId xmlns:a16="http://schemas.microsoft.com/office/drawing/2014/main" id="{D385548A-6645-4039-9892-343D2C554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066" y="1082463"/>
            <a:ext cx="2841234" cy="5673272"/>
          </a:xfrm>
          <a:prstGeom prst="rect">
            <a:avLst/>
          </a:prstGeom>
        </p:spPr>
      </p:pic>
    </p:spTree>
    <p:extLst>
      <p:ext uri="{BB962C8B-B14F-4D97-AF65-F5344CB8AC3E}">
        <p14:creationId xmlns:p14="http://schemas.microsoft.com/office/powerpoint/2010/main" val="1035477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BFE8778-ED01-46E6-901E-7DED4400A8D2}" type="slidenum">
              <a:rPr lang="zh-CN" altLang="en-US" sz="1400">
                <a:ea typeface="宋体" panose="02010600030101010101" pitchFamily="2" charset="-122"/>
              </a:rPr>
              <a:pPr algn="r" eaLnBrk="1" hangingPunct="1"/>
              <a:t>61</a:t>
            </a:fld>
            <a:endParaRPr lang="en-US" sz="1400">
              <a:ea typeface="宋体" panose="02010600030101010101" pitchFamily="2" charset="-122"/>
            </a:endParaRPr>
          </a:p>
        </p:txBody>
      </p:sp>
      <p:sp>
        <p:nvSpPr>
          <p:cNvPr id="59395" name="Rectangle 2"/>
          <p:cNvSpPr>
            <a:spLocks noGrp="1" noChangeArrowheads="1"/>
          </p:cNvSpPr>
          <p:nvPr>
            <p:ph type="title" idx="4294967295"/>
          </p:nvPr>
        </p:nvSpPr>
        <p:spPr>
          <a:xfrm>
            <a:off x="672524" y="118319"/>
            <a:ext cx="7888070" cy="1325563"/>
          </a:xfrm>
        </p:spPr>
        <p:txBody>
          <a:bodyPr>
            <a:normAutofit/>
          </a:bodyPr>
          <a:lstStyle/>
          <a:p>
            <a:pPr eaLnBrk="1" hangingPunct="1"/>
            <a:r>
              <a:rPr lang="en-US" altLang="zh-CN" sz="3800" b="1" dirty="0">
                <a:ea typeface="宋体" panose="02010600030101010101" pitchFamily="2" charset="-122"/>
              </a:rPr>
              <a:t>Semaphores [E.W. Dijkstra, 1965]</a:t>
            </a:r>
          </a:p>
        </p:txBody>
      </p:sp>
      <p:sp>
        <p:nvSpPr>
          <p:cNvPr id="59396" name="Rectangle 3"/>
          <p:cNvSpPr>
            <a:spLocks noGrp="1" noChangeArrowheads="1"/>
          </p:cNvSpPr>
          <p:nvPr>
            <p:ph type="body" idx="4294967295"/>
          </p:nvPr>
        </p:nvSpPr>
        <p:spPr>
          <a:xfrm>
            <a:off x="643732" y="1560513"/>
            <a:ext cx="7815262" cy="4830762"/>
          </a:xfrm>
          <a:noFill/>
        </p:spPr>
        <p:txBody>
          <a:bodyPr>
            <a:normAutofit lnSpcReduction="10000"/>
          </a:bodyPr>
          <a:lstStyle/>
          <a:p>
            <a:pPr eaLnBrk="1" hangingPunct="1">
              <a:lnSpc>
                <a:spcPct val="90000"/>
              </a:lnSpc>
              <a:buFont typeface="Wingdings" panose="05000000000000000000" pitchFamily="2" charset="2"/>
              <a:buChar char="l"/>
            </a:pPr>
            <a:r>
              <a:rPr lang="en-US" altLang="zh-CN" sz="2400" b="1" dirty="0">
                <a:solidFill>
                  <a:srgbClr val="C00000"/>
                </a:solidFill>
                <a:ea typeface="宋体" panose="02010600030101010101" pitchFamily="2" charset="-122"/>
              </a:rPr>
              <a:t>A SEMAPHORE, S, is a structure consisting of two parts:</a:t>
            </a:r>
          </a:p>
          <a:p>
            <a:pPr eaLnBrk="1" hangingPunct="1">
              <a:lnSpc>
                <a:spcPct val="90000"/>
              </a:lnSpc>
              <a:buFontTx/>
              <a:buNone/>
            </a:pPr>
            <a:r>
              <a:rPr lang="en-US" altLang="zh-CN" sz="2400" b="1" dirty="0">
                <a:solidFill>
                  <a:srgbClr val="C00000"/>
                </a:solidFill>
                <a:ea typeface="宋体" panose="02010600030101010101" pitchFamily="2" charset="-122"/>
              </a:rPr>
              <a:t>    (a) an integer counter, COUNT</a:t>
            </a:r>
          </a:p>
          <a:p>
            <a:pPr eaLnBrk="1" hangingPunct="1">
              <a:lnSpc>
                <a:spcPct val="90000"/>
              </a:lnSpc>
              <a:buFontTx/>
              <a:buNone/>
            </a:pPr>
            <a:r>
              <a:rPr lang="en-US" altLang="zh-CN" sz="2400" b="1" dirty="0">
                <a:solidFill>
                  <a:srgbClr val="C00000"/>
                </a:solidFill>
                <a:ea typeface="宋体" panose="02010600030101010101" pitchFamily="2" charset="-122"/>
              </a:rPr>
              <a:t>    (b) a queue of </a:t>
            </a:r>
            <a:r>
              <a:rPr lang="en-US" altLang="zh-CN" sz="2400" b="1" dirty="0" err="1">
                <a:solidFill>
                  <a:srgbClr val="C00000"/>
                </a:solidFill>
                <a:ea typeface="宋体" panose="02010600030101010101" pitchFamily="2" charset="-122"/>
              </a:rPr>
              <a:t>pids</a:t>
            </a:r>
            <a:r>
              <a:rPr lang="en-US" altLang="zh-CN" sz="2400" b="1" dirty="0">
                <a:solidFill>
                  <a:srgbClr val="C00000"/>
                </a:solidFill>
                <a:ea typeface="宋体" panose="02010600030101010101" pitchFamily="2" charset="-122"/>
              </a:rPr>
              <a:t> of blocked processes, Q</a:t>
            </a:r>
          </a:p>
          <a:p>
            <a:pPr eaLnBrk="1" hangingPunct="1">
              <a:lnSpc>
                <a:spcPct val="90000"/>
              </a:lnSpc>
            </a:pPr>
            <a:endParaRPr lang="en-US" altLang="zh-CN" sz="2400" dirty="0">
              <a:ea typeface="宋体" panose="02010600030101010101" pitchFamily="2" charset="-122"/>
            </a:endParaRPr>
          </a:p>
          <a:p>
            <a:pPr eaLnBrk="1" hangingPunct="1">
              <a:lnSpc>
                <a:spcPct val="90000"/>
              </a:lnSpc>
              <a:buFont typeface="Wingdings" panose="05000000000000000000" pitchFamily="2" charset="2"/>
              <a:buChar char="l"/>
            </a:pPr>
            <a:r>
              <a:rPr lang="en-US" altLang="zh-CN" sz="2400" dirty="0">
                <a:ea typeface="宋体" panose="02010600030101010101" pitchFamily="2" charset="-122"/>
              </a:rPr>
              <a:t>That is,</a:t>
            </a:r>
          </a:p>
          <a:p>
            <a:pPr eaLnBrk="1" hangingPunct="1">
              <a:lnSpc>
                <a:spcPct val="90000"/>
              </a:lnSpc>
              <a:buFontTx/>
              <a:buNone/>
            </a:pPr>
            <a:r>
              <a:rPr lang="en-US" altLang="zh-CN" sz="2400" dirty="0">
                <a:ea typeface="宋体" panose="02010600030101010101" pitchFamily="2" charset="-122"/>
              </a:rPr>
              <a:t>   </a:t>
            </a:r>
            <a:r>
              <a:rPr lang="en-US" altLang="zh-CN" sz="2400" dirty="0" err="1">
                <a:ea typeface="宋体" panose="02010600030101010101" pitchFamily="2" charset="-122"/>
              </a:rPr>
              <a:t>struct</a:t>
            </a:r>
            <a:r>
              <a:rPr lang="en-US" altLang="zh-CN" sz="2400" dirty="0">
                <a:ea typeface="宋体" panose="02010600030101010101" pitchFamily="2" charset="-122"/>
              </a:rPr>
              <a:t> </a:t>
            </a:r>
            <a:r>
              <a:rPr lang="en-US" altLang="zh-CN" sz="2400" dirty="0" err="1">
                <a:ea typeface="宋体" panose="02010600030101010101" pitchFamily="2" charset="-122"/>
              </a:rPr>
              <a:t>sem_struct</a:t>
            </a:r>
            <a:r>
              <a:rPr lang="en-US" altLang="zh-CN" sz="2400" dirty="0">
                <a:ea typeface="宋体" panose="02010600030101010101" pitchFamily="2" charset="-122"/>
              </a:rPr>
              <a:t> {</a:t>
            </a:r>
          </a:p>
          <a:p>
            <a:pPr eaLnBrk="1" hangingPunct="1">
              <a:lnSpc>
                <a:spcPct val="90000"/>
              </a:lnSpc>
              <a:buFontTx/>
              <a:buNone/>
            </a:pPr>
            <a:r>
              <a:rPr lang="en-US" altLang="zh-CN" sz="2400" dirty="0">
                <a:ea typeface="宋体" panose="02010600030101010101" pitchFamily="2" charset="-122"/>
              </a:rPr>
              <a:t>	  </a:t>
            </a:r>
            <a:r>
              <a:rPr lang="en-US" altLang="zh-CN" sz="2400" dirty="0" err="1">
                <a:ea typeface="宋体" panose="02010600030101010101" pitchFamily="2" charset="-122"/>
              </a:rPr>
              <a:t>int</a:t>
            </a:r>
            <a:r>
              <a:rPr lang="en-US" altLang="zh-CN" sz="2400" dirty="0">
                <a:ea typeface="宋体" panose="02010600030101010101" pitchFamily="2" charset="-122"/>
              </a:rPr>
              <a:t> count;</a:t>
            </a:r>
          </a:p>
          <a:p>
            <a:pPr eaLnBrk="1" hangingPunct="1">
              <a:lnSpc>
                <a:spcPct val="90000"/>
              </a:lnSpc>
              <a:buFontTx/>
              <a:buNone/>
            </a:pPr>
            <a:r>
              <a:rPr lang="en-US" altLang="zh-CN" sz="2400" dirty="0">
                <a:ea typeface="宋体" panose="02010600030101010101" pitchFamily="2" charset="-122"/>
              </a:rPr>
              <a:t>	  queue Q;</a:t>
            </a:r>
          </a:p>
          <a:p>
            <a:pPr eaLnBrk="1" hangingPunct="1">
              <a:lnSpc>
                <a:spcPct val="90000"/>
              </a:lnSpc>
              <a:buFontTx/>
              <a:buNone/>
            </a:pPr>
            <a:r>
              <a:rPr lang="en-US" altLang="zh-CN" sz="2400" dirty="0">
                <a:ea typeface="宋体" panose="02010600030101010101" pitchFamily="2" charset="-122"/>
              </a:rPr>
              <a:t>	} semaphore;</a:t>
            </a:r>
          </a:p>
          <a:p>
            <a:pPr eaLnBrk="1" hangingPunct="1">
              <a:lnSpc>
                <a:spcPct val="90000"/>
              </a:lnSpc>
              <a:buFontTx/>
              <a:buNone/>
            </a:pPr>
            <a:endParaRPr lang="en-US" altLang="zh-CN" sz="2400" dirty="0">
              <a:ea typeface="宋体" panose="02010600030101010101" pitchFamily="2" charset="-122"/>
            </a:endParaRPr>
          </a:p>
          <a:p>
            <a:pPr eaLnBrk="1" hangingPunct="1">
              <a:lnSpc>
                <a:spcPct val="90000"/>
              </a:lnSpc>
              <a:buFontTx/>
              <a:buNone/>
            </a:pPr>
            <a:r>
              <a:rPr lang="en-US" altLang="zh-CN" sz="2400" dirty="0">
                <a:ea typeface="宋体" panose="02010600030101010101" pitchFamily="2" charset="-122"/>
              </a:rPr>
              <a:t>	semaphore S;</a:t>
            </a:r>
          </a:p>
        </p:txBody>
      </p:sp>
    </p:spTree>
    <p:extLst>
      <p:ext uri="{BB962C8B-B14F-4D97-AF65-F5344CB8AC3E}">
        <p14:creationId xmlns:p14="http://schemas.microsoft.com/office/powerpoint/2010/main" val="2402199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2526141A-6474-4949-9683-F98EA32A883E}" type="slidenum">
              <a:rPr lang="zh-CN" altLang="en-US" sz="1400">
                <a:ea typeface="宋体" panose="02010600030101010101" pitchFamily="2" charset="-122"/>
              </a:rPr>
              <a:pPr algn="r" eaLnBrk="1" hangingPunct="1"/>
              <a:t>62</a:t>
            </a:fld>
            <a:endParaRPr lang="en-US" sz="1400">
              <a:ea typeface="宋体" panose="02010600030101010101" pitchFamily="2" charset="-122"/>
            </a:endParaRPr>
          </a:p>
        </p:txBody>
      </p:sp>
      <p:sp>
        <p:nvSpPr>
          <p:cNvPr id="60419" name="Rectangle 2"/>
          <p:cNvSpPr>
            <a:spLocks noGrp="1" noChangeArrowheads="1"/>
          </p:cNvSpPr>
          <p:nvPr>
            <p:ph type="title" idx="4294967295"/>
          </p:nvPr>
        </p:nvSpPr>
        <p:spPr>
          <a:xfrm>
            <a:off x="665167" y="100795"/>
            <a:ext cx="7888070" cy="1325563"/>
          </a:xfrm>
        </p:spPr>
        <p:txBody>
          <a:bodyPr>
            <a:normAutofit/>
          </a:bodyPr>
          <a:lstStyle/>
          <a:p>
            <a:pPr algn="ctr" eaLnBrk="1" hangingPunct="1"/>
            <a:r>
              <a:rPr lang="en-US" altLang="zh-CN" sz="3800" b="1" dirty="0">
                <a:ea typeface="宋体" panose="02010600030101010101" pitchFamily="2" charset="-122"/>
              </a:rPr>
              <a:t>Semaphores [E.W. Dijkstra, 1965]</a:t>
            </a:r>
          </a:p>
        </p:txBody>
      </p:sp>
      <p:sp>
        <p:nvSpPr>
          <p:cNvPr id="60420" name="Rectangle 3"/>
          <p:cNvSpPr>
            <a:spLocks noGrp="1" noChangeArrowheads="1"/>
          </p:cNvSpPr>
          <p:nvPr>
            <p:ph type="body" idx="4294967295"/>
          </p:nvPr>
        </p:nvSpPr>
        <p:spPr>
          <a:xfrm>
            <a:off x="479048" y="1383738"/>
            <a:ext cx="8232027" cy="2018963"/>
          </a:xfrm>
          <a:noFill/>
        </p:spPr>
        <p:txBody>
          <a:bodyPr>
            <a:normAutofit lnSpcReduction="10000"/>
          </a:bodyPr>
          <a:lstStyle/>
          <a:p>
            <a:pPr eaLnBrk="1" hangingPunct="1">
              <a:lnSpc>
                <a:spcPct val="100000"/>
              </a:lnSpc>
              <a:buFont typeface="Wingdings" panose="05000000000000000000" pitchFamily="2" charset="2"/>
              <a:buChar char="l"/>
            </a:pPr>
            <a:r>
              <a:rPr lang="en-US" altLang="zh-CN" sz="2800" dirty="0">
                <a:ea typeface="宋体" panose="02010600030101010101" pitchFamily="2" charset="-122"/>
              </a:rPr>
              <a:t>There are two operations on semaphores, </a:t>
            </a:r>
            <a:r>
              <a:rPr lang="en-US" altLang="zh-CN" sz="2800" b="1" dirty="0">
                <a:solidFill>
                  <a:srgbClr val="C00000"/>
                </a:solidFill>
                <a:ea typeface="宋体" panose="02010600030101010101" pitchFamily="2" charset="-122"/>
              </a:rPr>
              <a:t>UP</a:t>
            </a:r>
            <a:r>
              <a:rPr lang="en-US" altLang="zh-CN" sz="2800" dirty="0">
                <a:ea typeface="宋体" panose="02010600030101010101" pitchFamily="2" charset="-122"/>
              </a:rPr>
              <a:t> and </a:t>
            </a:r>
            <a:r>
              <a:rPr lang="en-US" altLang="zh-CN" sz="2800" b="1" dirty="0">
                <a:solidFill>
                  <a:srgbClr val="C00000"/>
                </a:solidFill>
                <a:ea typeface="宋体" panose="02010600030101010101" pitchFamily="2" charset="-122"/>
              </a:rPr>
              <a:t>DOWN</a:t>
            </a:r>
            <a:r>
              <a:rPr lang="en-US" altLang="zh-CN" sz="2800" dirty="0">
                <a:ea typeface="宋体" panose="02010600030101010101" pitchFamily="2" charset="-122"/>
              </a:rPr>
              <a:t> (PV).  These operations must be </a:t>
            </a:r>
            <a:r>
              <a:rPr lang="en-US" altLang="zh-CN" sz="2800" b="1" dirty="0">
                <a:solidFill>
                  <a:srgbClr val="003399"/>
                </a:solidFill>
                <a:ea typeface="宋体" panose="02010600030101010101" pitchFamily="2" charset="-122"/>
              </a:rPr>
              <a:t>executed atomically </a:t>
            </a:r>
            <a:r>
              <a:rPr lang="en-US" altLang="zh-CN" sz="2800" dirty="0">
                <a:ea typeface="宋体" panose="02010600030101010101" pitchFamily="2" charset="-122"/>
              </a:rPr>
              <a:t>(that is in mutual exclusion). Suppose that P is the process  making the system call. The operations are defined  as follows:</a:t>
            </a:r>
            <a:r>
              <a:rPr lang="en-US" altLang="zh-CN" sz="2000" dirty="0">
                <a:ea typeface="宋体" panose="02010600030101010101" pitchFamily="2" charset="-122"/>
              </a:rPr>
              <a:t> 	</a:t>
            </a:r>
            <a:endParaRPr lang="en-US" altLang="zh-CN" sz="1200" dirty="0">
              <a:ea typeface="宋体" panose="02010600030101010101" pitchFamily="2" charset="-122"/>
            </a:endParaRPr>
          </a:p>
        </p:txBody>
      </p:sp>
      <p:sp>
        <p:nvSpPr>
          <p:cNvPr id="2" name="矩形 1">
            <a:extLst>
              <a:ext uri="{FF2B5EF4-FFF2-40B4-BE49-F238E27FC236}">
                <a16:creationId xmlns:a16="http://schemas.microsoft.com/office/drawing/2014/main" id="{1B15D6BC-CE44-4875-B893-EF9CC5010A91}"/>
              </a:ext>
            </a:extLst>
          </p:cNvPr>
          <p:cNvSpPr/>
          <p:nvPr/>
        </p:nvSpPr>
        <p:spPr>
          <a:xfrm>
            <a:off x="764698" y="3591375"/>
            <a:ext cx="7897826" cy="2862322"/>
          </a:xfrm>
          <a:prstGeom prst="rect">
            <a:avLst/>
          </a:prstGeom>
          <a:ln w="25400">
            <a:solidFill>
              <a:schemeClr val="accent1"/>
            </a:solidFill>
          </a:ln>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DOWN(S):</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if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&gt; 0)</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S.count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- 1;</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else</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block(P); that is,</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 enqueue 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of P in S.Q,</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(b) block process P (remove the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from the ready queue)</a:t>
            </a:r>
          </a:p>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 pass control to the scheduler.</a:t>
            </a:r>
          </a:p>
        </p:txBody>
      </p:sp>
    </p:spTree>
    <p:extLst>
      <p:ext uri="{BB962C8B-B14F-4D97-AF65-F5344CB8AC3E}">
        <p14:creationId xmlns:p14="http://schemas.microsoft.com/office/powerpoint/2010/main" val="423966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836C008E-BA23-4BC1-8BEC-268A404EDB99}" type="slidenum">
              <a:rPr lang="zh-CN" altLang="en-US" sz="1400">
                <a:ea typeface="宋体" panose="02010600030101010101" pitchFamily="2" charset="-122"/>
              </a:rPr>
              <a:pPr algn="r" eaLnBrk="1" hangingPunct="1"/>
              <a:t>63</a:t>
            </a:fld>
            <a:endParaRPr lang="en-US" sz="1400">
              <a:ea typeface="宋体" panose="02010600030101010101" pitchFamily="2" charset="-122"/>
            </a:endParaRPr>
          </a:p>
        </p:txBody>
      </p:sp>
      <p:sp>
        <p:nvSpPr>
          <p:cNvPr id="61443" name="Rectangle 2"/>
          <p:cNvSpPr>
            <a:spLocks noGrp="1" noChangeArrowheads="1"/>
          </p:cNvSpPr>
          <p:nvPr>
            <p:ph type="title" idx="4294967295"/>
          </p:nvPr>
        </p:nvSpPr>
        <p:spPr>
          <a:xfrm>
            <a:off x="672524" y="110227"/>
            <a:ext cx="7888070" cy="1325563"/>
          </a:xfrm>
        </p:spPr>
        <p:txBody>
          <a:bodyPr>
            <a:normAutofit/>
          </a:bodyPr>
          <a:lstStyle/>
          <a:p>
            <a:pPr algn="ctr" eaLnBrk="1" hangingPunct="1"/>
            <a:r>
              <a:rPr lang="en-US" altLang="zh-CN" sz="3800" b="1" dirty="0">
                <a:ea typeface="宋体" panose="02010600030101010101" pitchFamily="2" charset="-122"/>
              </a:rPr>
              <a:t>Semaphores [E.W. Dijkstra, 1965]</a:t>
            </a:r>
          </a:p>
        </p:txBody>
      </p:sp>
      <p:sp>
        <p:nvSpPr>
          <p:cNvPr id="61444" name="Rectangle 3"/>
          <p:cNvSpPr>
            <a:spLocks noGrp="1" noChangeArrowheads="1"/>
          </p:cNvSpPr>
          <p:nvPr>
            <p:ph type="body" idx="4294967295"/>
          </p:nvPr>
        </p:nvSpPr>
        <p:spPr>
          <a:xfrm>
            <a:off x="866263" y="1739704"/>
            <a:ext cx="7815262" cy="4102746"/>
          </a:xfrm>
          <a:noFill/>
          <a:ln w="25400">
            <a:solidFill>
              <a:schemeClr val="accent1"/>
            </a:solidFill>
          </a:ln>
        </p:spPr>
        <p:txBody>
          <a:bodyPr/>
          <a:lstStyle/>
          <a:p>
            <a:pPr eaLnBrk="1" hangingPunct="1">
              <a:buFontTx/>
              <a:buNone/>
            </a:pPr>
            <a:r>
              <a:rPr lang="zh-CN" altLang="en-US" dirty="0">
                <a:ea typeface="宋体" panose="02010600030101010101" pitchFamily="2" charset="-122"/>
              </a:rPr>
              <a:t>		</a:t>
            </a:r>
            <a:r>
              <a:rPr lang="zh-CN" altLang="en-US" sz="2400" dirty="0">
                <a:ea typeface="宋体" panose="02010600030101010101" pitchFamily="2" charset="-122"/>
              </a:rPr>
              <a:t>UP(S):</a:t>
            </a:r>
          </a:p>
          <a:p>
            <a:pPr eaLnBrk="1" hangingPunct="1">
              <a:buFontTx/>
              <a:buNone/>
            </a:pPr>
            <a:endParaRPr lang="zh-CN" altLang="en-US" sz="2400" dirty="0">
              <a:ea typeface="宋体" panose="02010600030101010101" pitchFamily="2" charset="-122"/>
            </a:endParaRPr>
          </a:p>
          <a:p>
            <a:pPr eaLnBrk="1" hangingPunct="1">
              <a:buFontTx/>
              <a:buNone/>
            </a:pPr>
            <a:r>
              <a:rPr lang="zh-CN" altLang="en-US" sz="2400" dirty="0">
                <a:ea typeface="宋体" panose="02010600030101010101" pitchFamily="2" charset="-122"/>
              </a:rPr>
              <a:t>		    if (S.Q is nonempty)</a:t>
            </a:r>
          </a:p>
          <a:p>
            <a:pPr eaLnBrk="1" hangingPunct="1">
              <a:buFontTx/>
              <a:buNone/>
            </a:pPr>
            <a:r>
              <a:rPr lang="zh-CN" altLang="en-US" sz="2400" dirty="0">
                <a:ea typeface="宋体" panose="02010600030101010101" pitchFamily="2" charset="-122"/>
              </a:rPr>
              <a:t>			wakeup(P) for some process P in S.Q; that is,</a:t>
            </a:r>
          </a:p>
          <a:p>
            <a:pPr eaLnBrk="1" hangingPunct="1">
              <a:buFontTx/>
              <a:buNone/>
            </a:pPr>
            <a:r>
              <a:rPr lang="zh-CN" altLang="en-US" sz="2400" dirty="0">
                <a:ea typeface="宋体" panose="02010600030101010101" pitchFamily="2" charset="-122"/>
              </a:rPr>
              <a:t>                        (a) remove a pid from S.Q (the pid of P),</a:t>
            </a:r>
          </a:p>
          <a:p>
            <a:pPr eaLnBrk="1" hangingPunct="1">
              <a:buFontTx/>
              <a:buNone/>
            </a:pPr>
            <a:r>
              <a:rPr lang="zh-CN" altLang="en-US" sz="2400" dirty="0">
                <a:ea typeface="宋体" panose="02010600030101010101" pitchFamily="2" charset="-122"/>
              </a:rPr>
              <a:t>                        (b) put the pid in the ready queue, and</a:t>
            </a:r>
          </a:p>
          <a:p>
            <a:pPr eaLnBrk="1" hangingPunct="1">
              <a:buFontTx/>
              <a:buNone/>
            </a:pPr>
            <a:r>
              <a:rPr lang="zh-CN" altLang="en-US" sz="2400" dirty="0">
                <a:ea typeface="宋体" panose="02010600030101010101" pitchFamily="2" charset="-122"/>
              </a:rPr>
              <a:t>                        (c) pass control to the scheduler.</a:t>
            </a:r>
          </a:p>
          <a:p>
            <a:pPr eaLnBrk="1" hangingPunct="1">
              <a:buFontTx/>
              <a:buNone/>
            </a:pPr>
            <a:r>
              <a:rPr lang="zh-CN" altLang="en-US" sz="2400" dirty="0">
                <a:ea typeface="宋体" panose="02010600030101010101" pitchFamily="2" charset="-122"/>
              </a:rPr>
              <a:t>		    else</a:t>
            </a:r>
          </a:p>
          <a:p>
            <a:pPr eaLnBrk="1" hangingPunct="1">
              <a:buFontTx/>
              <a:buNone/>
            </a:pPr>
            <a:r>
              <a:rPr lang="zh-CN" altLang="en-US" sz="2400" dirty="0">
                <a:ea typeface="宋体" panose="02010600030101010101" pitchFamily="2" charset="-122"/>
              </a:rPr>
              <a:t>			S.count = S.count + 1;</a:t>
            </a:r>
          </a:p>
        </p:txBody>
      </p:sp>
    </p:spTree>
    <p:extLst>
      <p:ext uri="{BB962C8B-B14F-4D97-AF65-F5344CB8AC3E}">
        <p14:creationId xmlns:p14="http://schemas.microsoft.com/office/powerpoint/2010/main" val="3581123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AB0FBD78-1787-4905-ABC5-E865DB903246}" type="slidenum">
              <a:rPr lang="zh-CN" altLang="en-US" sz="1400">
                <a:ea typeface="宋体" panose="02010600030101010101" pitchFamily="2" charset="-122"/>
              </a:rPr>
              <a:pPr algn="r" eaLnBrk="1" hangingPunct="1"/>
              <a:t>64</a:t>
            </a:fld>
            <a:endParaRPr lang="en-US" sz="1400">
              <a:ea typeface="宋体" panose="02010600030101010101" pitchFamily="2" charset="-122"/>
            </a:endParaRPr>
          </a:p>
        </p:txBody>
      </p:sp>
      <p:sp>
        <p:nvSpPr>
          <p:cNvPr id="62467" name="Rectangle 2"/>
          <p:cNvSpPr>
            <a:spLocks noGrp="1" noChangeArrowheads="1"/>
          </p:cNvSpPr>
          <p:nvPr>
            <p:ph type="title" idx="4294967295"/>
          </p:nvPr>
        </p:nvSpPr>
        <p:spPr>
          <a:xfrm>
            <a:off x="643732" y="110226"/>
            <a:ext cx="7888070" cy="1325563"/>
          </a:xfrm>
        </p:spPr>
        <p:txBody>
          <a:bodyPr>
            <a:normAutofit/>
          </a:bodyPr>
          <a:lstStyle/>
          <a:p>
            <a:pPr algn="ctr" eaLnBrk="1" hangingPunct="1"/>
            <a:r>
              <a:rPr lang="en-US" altLang="zh-CN" sz="3800" b="1" dirty="0">
                <a:ea typeface="宋体" panose="02010600030101010101" pitchFamily="2" charset="-122"/>
              </a:rPr>
              <a:t>Mutual Exclusion Solution</a:t>
            </a:r>
          </a:p>
        </p:txBody>
      </p:sp>
      <p:sp>
        <p:nvSpPr>
          <p:cNvPr id="62468" name="Rectangle 3"/>
          <p:cNvSpPr>
            <a:spLocks noGrp="1" noChangeArrowheads="1"/>
          </p:cNvSpPr>
          <p:nvPr>
            <p:ph type="body" idx="4294967295"/>
          </p:nvPr>
        </p:nvSpPr>
        <p:spPr>
          <a:xfrm>
            <a:off x="643732" y="1209675"/>
            <a:ext cx="7815262" cy="5181600"/>
          </a:xfrm>
          <a:noFill/>
        </p:spPr>
        <p:txBody>
          <a:bodyPr/>
          <a:lstStyle/>
          <a:p>
            <a:pPr eaLnBrk="1" hangingPunct="1">
              <a:lnSpc>
                <a:spcPct val="120000"/>
              </a:lnSpc>
              <a:buFont typeface="Wingdings" panose="05000000000000000000" pitchFamily="2" charset="2"/>
              <a:buChar char="l"/>
            </a:pPr>
            <a:r>
              <a:rPr lang="zh-CN" altLang="en-US" sz="2800" dirty="0">
                <a:ea typeface="宋体" panose="02010600030101010101" pitchFamily="2" charset="-122"/>
              </a:rPr>
              <a:t>Semaphores do not require busy-waiting, instead they involve BLOCKING.</a:t>
            </a:r>
          </a:p>
        </p:txBody>
      </p:sp>
      <p:sp>
        <p:nvSpPr>
          <p:cNvPr id="2" name="矩形 1">
            <a:extLst>
              <a:ext uri="{FF2B5EF4-FFF2-40B4-BE49-F238E27FC236}">
                <a16:creationId xmlns:a16="http://schemas.microsoft.com/office/drawing/2014/main" id="{218DB070-DE84-4EC7-B224-DBAC1F4FCCAA}"/>
              </a:ext>
            </a:extLst>
          </p:cNvPr>
          <p:cNvSpPr/>
          <p:nvPr/>
        </p:nvSpPr>
        <p:spPr>
          <a:xfrm>
            <a:off x="865629" y="2685956"/>
            <a:ext cx="7556952" cy="2632516"/>
          </a:xfrm>
          <a:prstGeom prst="rect">
            <a:avLst/>
          </a:prstGeom>
          <a:ln w="25400">
            <a:solidFill>
              <a:schemeClr val="accent1"/>
            </a:solidFill>
          </a:ln>
        </p:spPr>
        <p:txBody>
          <a:bodyPr wrap="square">
            <a:spAutoFit/>
          </a:bodyPr>
          <a:lstStyle/>
          <a:p>
            <a:pPr>
              <a:lnSpc>
                <a:spcPct val="12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s</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emaphore mutex = 1;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set mutex.count = 1</a:t>
            </a:r>
          </a:p>
          <a:p>
            <a:pPr>
              <a:lnSpc>
                <a:spcPct val="120000"/>
              </a:lnSpc>
            </a:pP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2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DOWN(mutex);</a:t>
            </a:r>
          </a:p>
          <a:p>
            <a:pPr>
              <a:lnSpc>
                <a:spcPct val="120000"/>
              </a:lnSpc>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critical section -</a:t>
            </a:r>
          </a:p>
          <a:p>
            <a:pPr>
              <a:lnSpc>
                <a:spcPct val="12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UP(mutex);</a:t>
            </a:r>
          </a:p>
        </p:txBody>
      </p:sp>
    </p:spTree>
    <p:extLst>
      <p:ext uri="{BB962C8B-B14F-4D97-AF65-F5344CB8AC3E}">
        <p14:creationId xmlns:p14="http://schemas.microsoft.com/office/powerpoint/2010/main" val="2819372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24532A8-E3B0-4A07-8974-A2352CBC4BA9}" type="slidenum">
              <a:rPr lang="zh-CN" altLang="en-US" sz="1400">
                <a:ea typeface="宋体" panose="02010600030101010101" pitchFamily="2" charset="-122"/>
              </a:rPr>
              <a:pPr algn="r" eaLnBrk="1" hangingPunct="1"/>
              <a:t>65</a:t>
            </a:fld>
            <a:endParaRPr lang="en-US" sz="1400">
              <a:ea typeface="宋体" panose="02010600030101010101" pitchFamily="2" charset="-122"/>
            </a:endParaRPr>
          </a:p>
        </p:txBody>
      </p:sp>
      <p:sp>
        <p:nvSpPr>
          <p:cNvPr id="67587" name="Rectangle 2"/>
          <p:cNvSpPr>
            <a:spLocks noGrp="1" noChangeArrowheads="1"/>
          </p:cNvSpPr>
          <p:nvPr>
            <p:ph type="title" idx="4294967295"/>
          </p:nvPr>
        </p:nvSpPr>
        <p:spPr>
          <a:xfrm>
            <a:off x="721519" y="0"/>
            <a:ext cx="7772400" cy="844550"/>
          </a:xfrm>
        </p:spPr>
        <p:txBody>
          <a:bodyPr>
            <a:normAutofit/>
          </a:bodyPr>
          <a:lstStyle/>
          <a:p>
            <a:pPr algn="ctr" eaLnBrk="1" hangingPunct="1"/>
            <a:r>
              <a:rPr lang="en-US" altLang="zh-CN" sz="3800" b="1" dirty="0">
                <a:ea typeface="宋体" panose="02010600030101010101" pitchFamily="2" charset="-122"/>
              </a:rPr>
              <a:t>Using Semaphores</a:t>
            </a:r>
          </a:p>
        </p:txBody>
      </p:sp>
      <p:sp>
        <p:nvSpPr>
          <p:cNvPr id="67588" name="Rectangle 3"/>
          <p:cNvSpPr>
            <a:spLocks noGrp="1" noChangeArrowheads="1"/>
          </p:cNvSpPr>
          <p:nvPr>
            <p:ph type="body" idx="4294967295"/>
          </p:nvPr>
        </p:nvSpPr>
        <p:spPr>
          <a:xfrm>
            <a:off x="282867" y="970216"/>
            <a:ext cx="8649704" cy="5541963"/>
          </a:xfrm>
        </p:spPr>
        <p:txBody>
          <a:bodyPr/>
          <a:lstStyle/>
          <a:p>
            <a:pPr eaLnBrk="1" hangingPunct="1">
              <a:buFont typeface="Wingdings" panose="05000000000000000000" pitchFamily="2" charset="2"/>
              <a:buChar char="l"/>
            </a:pPr>
            <a:r>
              <a:rPr lang="zh-CN" altLang="en-US" sz="2800" b="1" dirty="0">
                <a:ea typeface="宋体" panose="02010600030101010101" pitchFamily="2" charset="-122"/>
              </a:rPr>
              <a:t>Process Synchronization: </a:t>
            </a:r>
            <a:endParaRPr lang="en-US" altLang="zh-CN" sz="2800" b="1" dirty="0">
              <a:ea typeface="宋体" panose="02010600030101010101" pitchFamily="2" charset="-122"/>
            </a:endParaRPr>
          </a:p>
          <a:p>
            <a:pPr marL="0" indent="0" eaLnBrk="1" hangingPunct="1">
              <a:buNone/>
            </a:pPr>
            <a:r>
              <a:rPr lang="zh-CN" altLang="en-US" sz="2800" dirty="0">
                <a:ea typeface="宋体" panose="02010600030101010101" pitchFamily="2" charset="-122"/>
              </a:rPr>
              <a:t>Suppose we have 4 processes: A, B, C, and D.  A must finish executing before B start. B and C must finish executing before D starts. </a:t>
            </a:r>
          </a:p>
          <a:p>
            <a:pPr eaLnBrk="1" hangingPunct="1">
              <a:buFontTx/>
              <a:buNone/>
            </a:pPr>
            <a:endParaRPr lang="zh-CN" altLang="en-US" sz="2400" dirty="0">
              <a:ea typeface="宋体" panose="02010600030101010101" pitchFamily="2" charset="-122"/>
            </a:endParaRPr>
          </a:p>
          <a:p>
            <a:pPr eaLnBrk="1" hangingPunct="1">
              <a:buFontTx/>
              <a:buNone/>
            </a:pPr>
            <a:r>
              <a:rPr lang="zh-CN" altLang="en-US" sz="2400" dirty="0">
                <a:ea typeface="宋体" panose="02010600030101010101" pitchFamily="2" charset="-122"/>
              </a:rPr>
              <a:t>                   </a:t>
            </a:r>
          </a:p>
          <a:p>
            <a:pPr eaLnBrk="1" hangingPunct="1">
              <a:buFontTx/>
              <a:buNone/>
            </a:pPr>
            <a:r>
              <a:rPr lang="zh-CN" altLang="en-US" sz="2400" dirty="0">
                <a:ea typeface="宋体" panose="02010600030101010101" pitchFamily="2" charset="-122"/>
              </a:rPr>
              <a:t>              </a:t>
            </a:r>
          </a:p>
          <a:p>
            <a:pPr eaLnBrk="1" hangingPunct="1">
              <a:buFontTx/>
              <a:buNone/>
            </a:pPr>
            <a:r>
              <a:rPr lang="zh-CN" altLang="en-US" sz="2400" dirty="0">
                <a:ea typeface="宋体" panose="02010600030101010101" pitchFamily="2" charset="-122"/>
              </a:rPr>
              <a:t>              </a:t>
            </a:r>
            <a:endParaRPr lang="en-US" altLang="zh-CN" sz="2400" dirty="0">
              <a:ea typeface="宋体" panose="02010600030101010101" pitchFamily="2" charset="-122"/>
            </a:endParaRPr>
          </a:p>
          <a:p>
            <a:pPr eaLnBrk="1" hangingPunct="1">
              <a:buFontTx/>
              <a:buNone/>
            </a:pPr>
            <a:endParaRPr lang="en-US" altLang="zh-CN" sz="2400" dirty="0">
              <a:ea typeface="宋体" panose="02010600030101010101" pitchFamily="2" charset="-122"/>
            </a:endParaRPr>
          </a:p>
          <a:p>
            <a:pPr eaLnBrk="1" hangingPunct="1">
              <a:buFontTx/>
              <a:buNone/>
            </a:pPr>
            <a:r>
              <a:rPr lang="zh-CN" altLang="en-US" sz="2400" dirty="0">
                <a:ea typeface="宋体" panose="02010600030101010101" pitchFamily="2" charset="-122"/>
              </a:rPr>
              <a:t>               </a:t>
            </a:r>
          </a:p>
          <a:p>
            <a:pPr eaLnBrk="1" hangingPunct="1">
              <a:buFontTx/>
              <a:buNone/>
            </a:pPr>
            <a:endParaRPr lang="en-US" altLang="zh-CN" sz="2400" b="1" dirty="0">
              <a:solidFill>
                <a:srgbClr val="003399"/>
              </a:solidFill>
              <a:ea typeface="宋体" panose="02010600030101010101" pitchFamily="2" charset="-122"/>
            </a:endParaRPr>
          </a:p>
          <a:p>
            <a:pPr eaLnBrk="1" hangingPunct="1">
              <a:buFontTx/>
              <a:buNone/>
            </a:pPr>
            <a:r>
              <a:rPr lang="zh-CN" altLang="en-US" sz="2400" b="1" dirty="0">
                <a:solidFill>
                  <a:srgbClr val="003399"/>
                </a:solidFill>
                <a:ea typeface="宋体" panose="02010600030101010101" pitchFamily="2" charset="-122"/>
              </a:rPr>
              <a:t>How many semaphores </a:t>
            </a:r>
            <a:r>
              <a:rPr lang="en-US" altLang="zh-CN" sz="2400" b="1" dirty="0">
                <a:solidFill>
                  <a:srgbClr val="003399"/>
                </a:solidFill>
                <a:ea typeface="宋体" panose="02010600030101010101" pitchFamily="2" charset="-122"/>
              </a:rPr>
              <a:t>should be used to achieve the above goal</a:t>
            </a:r>
            <a:r>
              <a:rPr lang="zh-CN" altLang="en-US" sz="2400" b="1" dirty="0">
                <a:solidFill>
                  <a:srgbClr val="003399"/>
                </a:solidFill>
                <a:ea typeface="宋体" panose="02010600030101010101" pitchFamily="2" charset="-122"/>
              </a:rPr>
              <a:t>?</a:t>
            </a:r>
          </a:p>
        </p:txBody>
      </p:sp>
      <p:sp>
        <p:nvSpPr>
          <p:cNvPr id="2" name="椭圆 1"/>
          <p:cNvSpPr/>
          <p:nvPr/>
        </p:nvSpPr>
        <p:spPr>
          <a:xfrm>
            <a:off x="3879150" y="2935587"/>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6" name="椭圆 5"/>
          <p:cNvSpPr/>
          <p:nvPr/>
        </p:nvSpPr>
        <p:spPr>
          <a:xfrm>
            <a:off x="3879150" y="446657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7" name="椭圆 6"/>
          <p:cNvSpPr/>
          <p:nvPr/>
        </p:nvSpPr>
        <p:spPr>
          <a:xfrm>
            <a:off x="2305781" y="3796873"/>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13" name="椭圆 12"/>
          <p:cNvSpPr/>
          <p:nvPr/>
        </p:nvSpPr>
        <p:spPr>
          <a:xfrm>
            <a:off x="5577015" y="378721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cxnSp>
        <p:nvCxnSpPr>
          <p:cNvPr id="16" name="直接箭头连接符 15"/>
          <p:cNvCxnSpPr>
            <a:cxnSpLocks/>
            <a:stCxn id="2" idx="6"/>
            <a:endCxn id="13" idx="1"/>
          </p:cNvCxnSpPr>
          <p:nvPr/>
        </p:nvCxnSpPr>
        <p:spPr>
          <a:xfrm>
            <a:off x="4587488" y="3270438"/>
            <a:ext cx="1093261" cy="6148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cxnSpLocks/>
            <a:stCxn id="6" idx="6"/>
            <a:endCxn id="13" idx="3"/>
          </p:cNvCxnSpPr>
          <p:nvPr/>
        </p:nvCxnSpPr>
        <p:spPr>
          <a:xfrm flipV="1">
            <a:off x="4587488" y="4358840"/>
            <a:ext cx="1093261" cy="44258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a:stCxn id="7" idx="7"/>
          </p:cNvCxnSpPr>
          <p:nvPr/>
        </p:nvCxnSpPr>
        <p:spPr>
          <a:xfrm flipV="1">
            <a:off x="2910385" y="3411420"/>
            <a:ext cx="968765" cy="483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463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B8208A45-6C50-442A-A0FB-E3CBCC4457CD}" type="slidenum">
              <a:rPr lang="zh-CN" altLang="en-US" sz="1400">
                <a:ea typeface="宋体" panose="02010600030101010101" pitchFamily="2" charset="-122"/>
              </a:rPr>
              <a:pPr algn="r" eaLnBrk="1" hangingPunct="1"/>
              <a:t>66</a:t>
            </a:fld>
            <a:endParaRPr lang="en-US" sz="1400">
              <a:ea typeface="宋体" panose="02010600030101010101" pitchFamily="2" charset="-122"/>
            </a:endParaRPr>
          </a:p>
        </p:txBody>
      </p:sp>
      <p:sp>
        <p:nvSpPr>
          <p:cNvPr id="69635" name="Rectangle 2"/>
          <p:cNvSpPr>
            <a:spLocks noGrp="1" noChangeArrowheads="1"/>
          </p:cNvSpPr>
          <p:nvPr>
            <p:ph type="title" idx="4294967295"/>
          </p:nvPr>
        </p:nvSpPr>
        <p:spPr>
          <a:xfrm>
            <a:off x="788194" y="125426"/>
            <a:ext cx="7772400" cy="831850"/>
          </a:xfrm>
        </p:spPr>
        <p:txBody>
          <a:bodyPr>
            <a:normAutofit/>
          </a:bodyPr>
          <a:lstStyle/>
          <a:p>
            <a:pPr algn="ctr" eaLnBrk="1" hangingPunct="1"/>
            <a:r>
              <a:rPr lang="en-US" altLang="zh-CN" sz="3800" b="1" dirty="0">
                <a:ea typeface="宋体" panose="02010600030101010101" pitchFamily="2" charset="-122"/>
              </a:rPr>
              <a:t>Using Semaphores</a:t>
            </a:r>
          </a:p>
        </p:txBody>
      </p:sp>
      <p:sp>
        <p:nvSpPr>
          <p:cNvPr id="69636" name="Rectangle 3"/>
          <p:cNvSpPr>
            <a:spLocks noGrp="1" noChangeArrowheads="1"/>
          </p:cNvSpPr>
          <p:nvPr>
            <p:ph type="body" idx="4294967295"/>
          </p:nvPr>
        </p:nvSpPr>
        <p:spPr>
          <a:xfrm>
            <a:off x="788194" y="1062516"/>
            <a:ext cx="7564437" cy="5562600"/>
          </a:xfrm>
        </p:spPr>
        <p:txBody>
          <a:bodyPr>
            <a:normAutofit fontScale="92500" lnSpcReduction="10000"/>
          </a:bodyPr>
          <a:lstStyle/>
          <a:p>
            <a:pPr eaLnBrk="1" hangingPunct="1">
              <a:lnSpc>
                <a:spcPct val="80000"/>
              </a:lnSpc>
              <a:buFont typeface="Wingdings" panose="05000000000000000000" pitchFamily="2" charset="2"/>
              <a:buChar char="l"/>
            </a:pPr>
            <a:r>
              <a:rPr lang="en-US" altLang="zh-CN" sz="2800" dirty="0">
                <a:ea typeface="宋体" panose="02010600030101010101" pitchFamily="2" charset="-122"/>
              </a:rPr>
              <a:t>Process Synchronization:</a:t>
            </a:r>
          </a:p>
          <a:p>
            <a:pPr eaLnBrk="1" hangingPunct="1">
              <a:lnSpc>
                <a:spcPct val="80000"/>
              </a:lnSpc>
              <a:buFontTx/>
              <a:buNone/>
            </a:pPr>
            <a:r>
              <a:rPr lang="en-US" altLang="zh-CN" sz="1600" dirty="0">
                <a:ea typeface="宋体" panose="02010600030101010101" pitchFamily="2" charset="-122"/>
              </a:rPr>
              <a:t>               </a:t>
            </a:r>
            <a:r>
              <a:rPr lang="en-US" altLang="zh-CN" sz="2000" dirty="0">
                <a:ea typeface="宋体" panose="02010600030101010101" pitchFamily="2" charset="-122"/>
              </a:rPr>
              <a:t>Process A:</a:t>
            </a:r>
          </a:p>
          <a:p>
            <a:pPr eaLnBrk="1" hangingPunct="1">
              <a:lnSpc>
                <a:spcPct val="80000"/>
              </a:lnSpc>
              <a:buFontTx/>
              <a:buNone/>
            </a:pPr>
            <a:r>
              <a:rPr lang="en-US" altLang="zh-CN" sz="2000" dirty="0">
                <a:ea typeface="宋体" panose="02010600030101010101" pitchFamily="2" charset="-122"/>
              </a:rPr>
              <a:t>             - do work of A</a:t>
            </a:r>
          </a:p>
          <a:p>
            <a:pPr eaLnBrk="1" hangingPunct="1">
              <a:lnSpc>
                <a:spcPct val="80000"/>
              </a:lnSpc>
              <a:buFontTx/>
              <a:buNone/>
            </a:pPr>
            <a:r>
              <a:rPr lang="en-US" altLang="zh-CN" sz="2000" dirty="0">
                <a:ea typeface="宋体" panose="02010600030101010101" pitchFamily="2" charset="-122"/>
              </a:rPr>
              <a:t>             UP(S1);         /* Let B or C start */</a:t>
            </a:r>
          </a:p>
          <a:p>
            <a:pPr eaLnBrk="1" hangingPunct="1">
              <a:lnSpc>
                <a:spcPct val="80000"/>
              </a:lnSpc>
              <a:buFontTx/>
              <a:buNone/>
            </a:pPr>
            <a:r>
              <a:rPr lang="en-US" altLang="zh-CN" sz="2000" dirty="0">
                <a:ea typeface="宋体" panose="02010600030101010101" pitchFamily="2" charset="-122"/>
              </a:rPr>
              <a:t>             </a:t>
            </a:r>
          </a:p>
          <a:p>
            <a:pPr eaLnBrk="1" hangingPunct="1">
              <a:lnSpc>
                <a:spcPct val="80000"/>
              </a:lnSpc>
              <a:buFontTx/>
              <a:buNone/>
            </a:pPr>
            <a:r>
              <a:rPr lang="en-US" altLang="zh-CN" sz="2000" dirty="0">
                <a:ea typeface="宋体" panose="02010600030101010101" pitchFamily="2" charset="-122"/>
              </a:rPr>
              <a:t>              Process B:</a:t>
            </a:r>
          </a:p>
          <a:p>
            <a:pPr eaLnBrk="1" hangingPunct="1">
              <a:lnSpc>
                <a:spcPct val="80000"/>
              </a:lnSpc>
              <a:buFontTx/>
              <a:buNone/>
            </a:pPr>
            <a:r>
              <a:rPr lang="en-US" altLang="zh-CN" sz="2000" dirty="0">
                <a:ea typeface="宋体" panose="02010600030101010101" pitchFamily="2" charset="-122"/>
              </a:rPr>
              <a:t>              DOWN(S1);     /* Block until A is finished */</a:t>
            </a:r>
          </a:p>
          <a:p>
            <a:pPr eaLnBrk="1" hangingPunct="1">
              <a:lnSpc>
                <a:spcPct val="80000"/>
              </a:lnSpc>
              <a:buFontTx/>
              <a:buNone/>
            </a:pPr>
            <a:r>
              <a:rPr lang="en-US" altLang="zh-CN" sz="2000" dirty="0">
                <a:ea typeface="宋体" panose="02010600030101010101" pitchFamily="2" charset="-122"/>
              </a:rPr>
              <a:t>                - do work of B</a:t>
            </a:r>
          </a:p>
          <a:p>
            <a:pPr eaLnBrk="1" hangingPunct="1">
              <a:lnSpc>
                <a:spcPct val="80000"/>
              </a:lnSpc>
              <a:buFontTx/>
              <a:buNone/>
            </a:pPr>
            <a:r>
              <a:rPr lang="en-US" altLang="zh-CN" sz="2000" dirty="0">
                <a:ea typeface="宋体" panose="02010600030101010101" pitchFamily="2" charset="-122"/>
              </a:rPr>
              <a:t>              UP(S2);</a:t>
            </a:r>
          </a:p>
          <a:p>
            <a:pPr eaLnBrk="1" hangingPunct="1">
              <a:lnSpc>
                <a:spcPct val="80000"/>
              </a:lnSpc>
              <a:buFontTx/>
              <a:buNone/>
            </a:pPr>
            <a:endParaRPr lang="en-US" altLang="zh-CN" sz="2000" dirty="0">
              <a:ea typeface="宋体" panose="02010600030101010101" pitchFamily="2" charset="-122"/>
            </a:endParaRPr>
          </a:p>
          <a:p>
            <a:pPr eaLnBrk="1" hangingPunct="1">
              <a:lnSpc>
                <a:spcPct val="80000"/>
              </a:lnSpc>
              <a:buFontTx/>
              <a:buNone/>
            </a:pPr>
            <a:r>
              <a:rPr lang="en-US" altLang="zh-CN" sz="2000" dirty="0">
                <a:ea typeface="宋体" panose="02010600030101010101" pitchFamily="2" charset="-122"/>
              </a:rPr>
              <a:t>              Process C:</a:t>
            </a:r>
            <a:br>
              <a:rPr lang="en-US" altLang="zh-CN" sz="2000" dirty="0">
                <a:ea typeface="宋体" panose="02010600030101010101" pitchFamily="2" charset="-122"/>
              </a:rPr>
            </a:br>
            <a:r>
              <a:rPr lang="en-US" altLang="zh-CN" sz="2000" dirty="0">
                <a:ea typeface="宋体" panose="02010600030101010101" pitchFamily="2" charset="-122"/>
              </a:rPr>
              <a:t>    	      - do work of C</a:t>
            </a:r>
          </a:p>
          <a:p>
            <a:pPr eaLnBrk="1" hangingPunct="1">
              <a:lnSpc>
                <a:spcPct val="80000"/>
              </a:lnSpc>
              <a:buFontTx/>
              <a:buNone/>
            </a:pPr>
            <a:r>
              <a:rPr lang="en-US" altLang="zh-CN" sz="2000" dirty="0">
                <a:ea typeface="宋体" panose="02010600030101010101" pitchFamily="2" charset="-122"/>
              </a:rPr>
              <a:t>                UP(S3);</a:t>
            </a:r>
          </a:p>
          <a:p>
            <a:pPr eaLnBrk="1" hangingPunct="1">
              <a:lnSpc>
                <a:spcPct val="80000"/>
              </a:lnSpc>
              <a:buFontTx/>
              <a:buNone/>
            </a:pPr>
            <a:endParaRPr lang="en-US" altLang="zh-CN" sz="2000" dirty="0">
              <a:ea typeface="宋体" panose="02010600030101010101" pitchFamily="2" charset="-122"/>
            </a:endParaRPr>
          </a:p>
          <a:p>
            <a:pPr>
              <a:buNone/>
            </a:pPr>
            <a:r>
              <a:rPr lang="en-US" altLang="zh-CN" sz="2000" dirty="0">
                <a:ea typeface="宋体" panose="02010600030101010101" pitchFamily="2" charset="-122"/>
              </a:rPr>
              <a:t>	           </a:t>
            </a:r>
            <a:r>
              <a:rPr lang="zh-CN" altLang="en-US" sz="2000" dirty="0">
                <a:ea typeface="宋体" panose="02010600030101010101" pitchFamily="2" charset="-122"/>
              </a:rPr>
              <a:t>Process D:</a:t>
            </a:r>
            <a:endParaRPr lang="en-US" altLang="zh-CN" sz="2000" dirty="0">
              <a:ea typeface="宋体" panose="02010600030101010101" pitchFamily="2" charset="-122"/>
            </a:endParaRPr>
          </a:p>
          <a:p>
            <a:pPr>
              <a:buNone/>
            </a:pPr>
            <a:r>
              <a:rPr lang="zh-CN" altLang="en-US" sz="2000" dirty="0">
                <a:ea typeface="宋体" panose="02010600030101010101" pitchFamily="2" charset="-122"/>
              </a:rPr>
              <a:t>                DOWN(S2);</a:t>
            </a:r>
          </a:p>
          <a:p>
            <a:pPr>
              <a:buNone/>
            </a:pPr>
            <a:r>
              <a:rPr lang="zh-CN" altLang="en-US" sz="2000" dirty="0">
                <a:ea typeface="宋体" panose="02010600030101010101" pitchFamily="2" charset="-122"/>
              </a:rPr>
              <a:t>                DOWN(S3);</a:t>
            </a:r>
          </a:p>
          <a:p>
            <a:pPr>
              <a:buNone/>
            </a:pPr>
            <a:r>
              <a:rPr lang="zh-CN" altLang="en-US" sz="2000" dirty="0">
                <a:ea typeface="宋体" panose="02010600030101010101" pitchFamily="2" charset="-122"/>
              </a:rPr>
              <a:t>                - do work of D</a:t>
            </a:r>
            <a:endParaRPr lang="en-US" altLang="zh-CN" sz="2000" dirty="0">
              <a:ea typeface="宋体" panose="02010600030101010101" pitchFamily="2" charset="-122"/>
            </a:endParaRPr>
          </a:p>
        </p:txBody>
      </p:sp>
      <p:sp>
        <p:nvSpPr>
          <p:cNvPr id="5" name="椭圆 4">
            <a:extLst>
              <a:ext uri="{FF2B5EF4-FFF2-40B4-BE49-F238E27FC236}">
                <a16:creationId xmlns:a16="http://schemas.microsoft.com/office/drawing/2014/main" id="{9DF9FDD3-6DB3-4015-8162-67A41D1A71C7}"/>
              </a:ext>
            </a:extLst>
          </p:cNvPr>
          <p:cNvSpPr/>
          <p:nvPr/>
        </p:nvSpPr>
        <p:spPr>
          <a:xfrm>
            <a:off x="6424096" y="3558674"/>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B</a:t>
            </a:r>
            <a:endParaRPr lang="zh-CN" altLang="en-US" sz="2400" b="1" dirty="0">
              <a:solidFill>
                <a:schemeClr val="tx1"/>
              </a:solidFill>
            </a:endParaRPr>
          </a:p>
        </p:txBody>
      </p:sp>
      <p:sp>
        <p:nvSpPr>
          <p:cNvPr id="6" name="椭圆 5">
            <a:extLst>
              <a:ext uri="{FF2B5EF4-FFF2-40B4-BE49-F238E27FC236}">
                <a16:creationId xmlns:a16="http://schemas.microsoft.com/office/drawing/2014/main" id="{A9D42D54-DFFF-4910-AB5D-4DFDFBF68EF5}"/>
              </a:ext>
            </a:extLst>
          </p:cNvPr>
          <p:cNvSpPr/>
          <p:nvPr/>
        </p:nvSpPr>
        <p:spPr>
          <a:xfrm>
            <a:off x="6424096" y="5089661"/>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C</a:t>
            </a:r>
            <a:endParaRPr lang="zh-CN" altLang="en-US" sz="2400" b="1" dirty="0">
              <a:solidFill>
                <a:schemeClr val="tx1"/>
              </a:solidFill>
            </a:endParaRPr>
          </a:p>
        </p:txBody>
      </p:sp>
      <p:sp>
        <p:nvSpPr>
          <p:cNvPr id="7" name="椭圆 6">
            <a:extLst>
              <a:ext uri="{FF2B5EF4-FFF2-40B4-BE49-F238E27FC236}">
                <a16:creationId xmlns:a16="http://schemas.microsoft.com/office/drawing/2014/main" id="{4BFACDE5-0D41-40A4-8402-93910191D218}"/>
              </a:ext>
            </a:extLst>
          </p:cNvPr>
          <p:cNvSpPr/>
          <p:nvPr/>
        </p:nvSpPr>
        <p:spPr>
          <a:xfrm>
            <a:off x="4850727" y="4419960"/>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A</a:t>
            </a:r>
            <a:endParaRPr lang="zh-CN" altLang="en-US" sz="2400" b="1" dirty="0">
              <a:solidFill>
                <a:schemeClr val="tx1"/>
              </a:solidFill>
            </a:endParaRPr>
          </a:p>
        </p:txBody>
      </p:sp>
      <p:sp>
        <p:nvSpPr>
          <p:cNvPr id="8" name="椭圆 7">
            <a:extLst>
              <a:ext uri="{FF2B5EF4-FFF2-40B4-BE49-F238E27FC236}">
                <a16:creationId xmlns:a16="http://schemas.microsoft.com/office/drawing/2014/main" id="{5C754F39-5F1F-4515-8CD9-DF43CF07AB51}"/>
              </a:ext>
            </a:extLst>
          </p:cNvPr>
          <p:cNvSpPr/>
          <p:nvPr/>
        </p:nvSpPr>
        <p:spPr>
          <a:xfrm>
            <a:off x="8121961" y="4410301"/>
            <a:ext cx="708338" cy="66970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a:t>
            </a:r>
            <a:endParaRPr lang="zh-CN" altLang="en-US" sz="2400" b="1" dirty="0">
              <a:solidFill>
                <a:schemeClr val="tx1"/>
              </a:solidFill>
            </a:endParaRPr>
          </a:p>
        </p:txBody>
      </p:sp>
      <p:cxnSp>
        <p:nvCxnSpPr>
          <p:cNvPr id="9" name="直接箭头连接符 8">
            <a:extLst>
              <a:ext uri="{FF2B5EF4-FFF2-40B4-BE49-F238E27FC236}">
                <a16:creationId xmlns:a16="http://schemas.microsoft.com/office/drawing/2014/main" id="{EE67899F-EF06-487C-A8AE-E4A64F63A7D1}"/>
              </a:ext>
            </a:extLst>
          </p:cNvPr>
          <p:cNvCxnSpPr>
            <a:cxnSpLocks/>
            <a:stCxn id="5" idx="6"/>
            <a:endCxn id="8" idx="1"/>
          </p:cNvCxnSpPr>
          <p:nvPr/>
        </p:nvCxnSpPr>
        <p:spPr>
          <a:xfrm>
            <a:off x="7132434" y="3893525"/>
            <a:ext cx="1093261" cy="61485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66C7EE2-4138-4EF2-AE62-3EDED71D93E7}"/>
              </a:ext>
            </a:extLst>
          </p:cNvPr>
          <p:cNvCxnSpPr>
            <a:cxnSpLocks/>
            <a:stCxn id="6" idx="6"/>
            <a:endCxn id="8" idx="3"/>
          </p:cNvCxnSpPr>
          <p:nvPr/>
        </p:nvCxnSpPr>
        <p:spPr>
          <a:xfrm flipV="1">
            <a:off x="7132434" y="4981927"/>
            <a:ext cx="1093261" cy="44258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78A4C83-3751-40AD-9382-A5B559C23001}"/>
              </a:ext>
            </a:extLst>
          </p:cNvPr>
          <p:cNvCxnSpPr>
            <a:cxnSpLocks/>
            <a:stCxn id="7" idx="7"/>
          </p:cNvCxnSpPr>
          <p:nvPr/>
        </p:nvCxnSpPr>
        <p:spPr>
          <a:xfrm flipV="1">
            <a:off x="5455331" y="4034507"/>
            <a:ext cx="968765" cy="483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636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24F9F0D-C64E-4C51-A3A1-F8E32E2393D3}" type="slidenum">
              <a:rPr lang="zh-CN" altLang="en-US" sz="1400">
                <a:ea typeface="宋体" panose="02010600030101010101" pitchFamily="2" charset="-122"/>
              </a:rPr>
              <a:pPr algn="r" eaLnBrk="1" hangingPunct="1"/>
              <a:t>67</a:t>
            </a:fld>
            <a:endParaRPr lang="en-US" sz="1400">
              <a:ea typeface="宋体" panose="02010600030101010101" pitchFamily="2" charset="-122"/>
            </a:endParaRPr>
          </a:p>
        </p:txBody>
      </p:sp>
      <p:sp>
        <p:nvSpPr>
          <p:cNvPr id="79875" name="Rectangle 2"/>
          <p:cNvSpPr>
            <a:spLocks noGrp="1" noChangeArrowheads="1"/>
          </p:cNvSpPr>
          <p:nvPr>
            <p:ph type="title" idx="4294967295"/>
          </p:nvPr>
        </p:nvSpPr>
        <p:spPr>
          <a:xfrm>
            <a:off x="664432" y="81905"/>
            <a:ext cx="7888070" cy="1325563"/>
          </a:xfrm>
        </p:spPr>
        <p:txBody>
          <a:bodyPr>
            <a:normAutofit/>
          </a:bodyPr>
          <a:lstStyle/>
          <a:p>
            <a:pPr algn="ctr" eaLnBrk="1" hangingPunct="1"/>
            <a:r>
              <a:rPr lang="en-US" altLang="zh-CN" sz="3800" b="1" dirty="0">
                <a:ea typeface="宋体" panose="02010600030101010101" pitchFamily="2" charset="-122"/>
              </a:rPr>
              <a:t>Process Behavior</a:t>
            </a:r>
          </a:p>
        </p:txBody>
      </p:sp>
      <p:sp>
        <p:nvSpPr>
          <p:cNvPr id="79876" name="Rectangle 3"/>
          <p:cNvSpPr>
            <a:spLocks noGrp="1" noChangeArrowheads="1"/>
          </p:cNvSpPr>
          <p:nvPr>
            <p:ph type="body" idx="4294967295"/>
          </p:nvPr>
        </p:nvSpPr>
        <p:spPr>
          <a:xfrm>
            <a:off x="415132" y="1323975"/>
            <a:ext cx="8304212" cy="5149850"/>
          </a:xfrm>
        </p:spPr>
        <p:txBody>
          <a:bodyPr/>
          <a:lstStyle/>
          <a:p>
            <a:pPr>
              <a:buFont typeface="Wingdings" panose="05000000000000000000" pitchFamily="2" charset="2"/>
              <a:buChar char="l"/>
            </a:pPr>
            <a:r>
              <a:rPr lang="en-US" altLang="zh-CN" sz="2800" dirty="0">
                <a:ea typeface="宋体" panose="02010600030101010101" pitchFamily="2" charset="-122"/>
              </a:rPr>
              <a:t>Nearly all processes alternate bursts of computing with I/O requests.</a:t>
            </a:r>
          </a:p>
          <a:p>
            <a:pPr>
              <a:buFont typeface="Wingdings" panose="05000000000000000000" pitchFamily="2" charset="2"/>
              <a:buChar char="l"/>
            </a:pPr>
            <a:r>
              <a:rPr lang="en-US" altLang="zh-CN" sz="2800" dirty="0">
                <a:ea typeface="宋体" panose="02010600030101010101" pitchFamily="2" charset="-122"/>
              </a:rPr>
              <a:t>CPU-bound: Spend most of the time computing.</a:t>
            </a:r>
          </a:p>
          <a:p>
            <a:pPr>
              <a:buFont typeface="Wingdings" panose="05000000000000000000" pitchFamily="2" charset="2"/>
              <a:buChar char="l"/>
            </a:pPr>
            <a:r>
              <a:rPr lang="en-US" altLang="zh-CN" sz="2800" dirty="0">
                <a:ea typeface="宋体" panose="02010600030101010101" pitchFamily="2" charset="-122"/>
              </a:rPr>
              <a:t>IO-bound: Spend most of the time waiting for I/O.</a:t>
            </a:r>
          </a:p>
        </p:txBody>
      </p:sp>
      <p:pic>
        <p:nvPicPr>
          <p:cNvPr id="3" name="图片 2">
            <a:extLst>
              <a:ext uri="{FF2B5EF4-FFF2-40B4-BE49-F238E27FC236}">
                <a16:creationId xmlns:a16="http://schemas.microsoft.com/office/drawing/2014/main" id="{92CD353A-2012-45F4-9A7E-C25FA1187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299" y="3224454"/>
            <a:ext cx="6176635" cy="3126603"/>
          </a:xfrm>
          <a:prstGeom prst="rect">
            <a:avLst/>
          </a:prstGeom>
        </p:spPr>
      </p:pic>
    </p:spTree>
    <p:extLst>
      <p:ext uri="{BB962C8B-B14F-4D97-AF65-F5344CB8AC3E}">
        <p14:creationId xmlns:p14="http://schemas.microsoft.com/office/powerpoint/2010/main" val="255821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24F9F0D-C64E-4C51-A3A1-F8E32E2393D3}" type="slidenum">
              <a:rPr lang="zh-CN" altLang="en-US" sz="1400">
                <a:ea typeface="宋体" panose="02010600030101010101" pitchFamily="2" charset="-122"/>
              </a:rPr>
              <a:pPr algn="r" eaLnBrk="1" hangingPunct="1"/>
              <a:t>68</a:t>
            </a:fld>
            <a:endParaRPr lang="en-US" sz="1400">
              <a:ea typeface="宋体" panose="02010600030101010101" pitchFamily="2" charset="-122"/>
            </a:endParaRPr>
          </a:p>
        </p:txBody>
      </p:sp>
      <p:sp>
        <p:nvSpPr>
          <p:cNvPr id="79875" name="Rectangle 2"/>
          <p:cNvSpPr>
            <a:spLocks noGrp="1" noChangeArrowheads="1"/>
          </p:cNvSpPr>
          <p:nvPr>
            <p:ph type="title" idx="4294967295"/>
          </p:nvPr>
        </p:nvSpPr>
        <p:spPr>
          <a:xfrm>
            <a:off x="664432" y="81905"/>
            <a:ext cx="7888070" cy="1325563"/>
          </a:xfrm>
        </p:spPr>
        <p:txBody>
          <a:bodyPr>
            <a:normAutofit/>
          </a:bodyPr>
          <a:lstStyle/>
          <a:p>
            <a:pPr algn="ctr" eaLnBrk="1" hangingPunct="1"/>
            <a:r>
              <a:rPr lang="en-US" altLang="zh-CN" sz="3800" b="1" dirty="0">
                <a:ea typeface="宋体" panose="02010600030101010101" pitchFamily="2" charset="-122"/>
              </a:rPr>
              <a:t>Process Scheduling</a:t>
            </a:r>
          </a:p>
        </p:txBody>
      </p:sp>
      <p:sp>
        <p:nvSpPr>
          <p:cNvPr id="79876" name="Rectangle 3"/>
          <p:cNvSpPr>
            <a:spLocks noGrp="1" noChangeArrowheads="1"/>
          </p:cNvSpPr>
          <p:nvPr>
            <p:ph type="body" idx="4294967295"/>
          </p:nvPr>
        </p:nvSpPr>
        <p:spPr>
          <a:xfrm>
            <a:off x="415132" y="1323975"/>
            <a:ext cx="8304212" cy="5149850"/>
          </a:xfrm>
        </p:spPr>
        <p:txBody>
          <a:bodyPr/>
          <a:lstStyle/>
          <a:p>
            <a:pPr eaLnBrk="1" hangingPunct="1">
              <a:buFont typeface="Wingdings" panose="05000000000000000000" pitchFamily="2" charset="2"/>
              <a:buChar char="l"/>
            </a:pPr>
            <a:r>
              <a:rPr lang="en-US" altLang="zh-CN" sz="2800" b="1" dirty="0">
                <a:solidFill>
                  <a:srgbClr val="FF0000"/>
                </a:solidFill>
                <a:ea typeface="宋体" panose="02010600030101010101" pitchFamily="2" charset="-122"/>
              </a:rPr>
              <a:t>Scheduler</a:t>
            </a:r>
            <a:r>
              <a:rPr lang="en-US" altLang="zh-CN" sz="2800" b="1" dirty="0">
                <a:ea typeface="宋体" panose="02010600030101010101" pitchFamily="2" charset="-122"/>
              </a:rPr>
              <a:t>: </a:t>
            </a:r>
            <a:r>
              <a:rPr lang="en-US" altLang="zh-CN" sz="2800" dirty="0">
                <a:ea typeface="宋体" panose="02010600030101010101" pitchFamily="2" charset="-122"/>
              </a:rPr>
              <a:t>A part of the operating system that decides which process is to be run next.</a:t>
            </a:r>
            <a:endParaRPr lang="en-US" altLang="zh-CN" sz="2800" dirty="0">
              <a:solidFill>
                <a:srgbClr val="FF0000"/>
              </a:solidFill>
              <a:ea typeface="宋体" panose="02010600030101010101" pitchFamily="2" charset="-122"/>
            </a:endParaRPr>
          </a:p>
          <a:p>
            <a:pPr eaLnBrk="1" hangingPunct="1">
              <a:buFont typeface="Wingdings" panose="05000000000000000000" pitchFamily="2" charset="2"/>
              <a:buChar char="l"/>
            </a:pPr>
            <a:r>
              <a:rPr lang="en-US" altLang="zh-CN" sz="2800" b="1" dirty="0">
                <a:solidFill>
                  <a:srgbClr val="FF0000"/>
                </a:solidFill>
                <a:ea typeface="宋体" panose="02010600030101010101" pitchFamily="2" charset="-122"/>
              </a:rPr>
              <a:t>Scheduling Algorithm: </a:t>
            </a:r>
            <a:r>
              <a:rPr lang="en-US" altLang="zh-CN" sz="2800" dirty="0">
                <a:ea typeface="宋体" panose="02010600030101010101" pitchFamily="2" charset="-122"/>
              </a:rPr>
              <a:t>a policy used by the scheduler to make that decision.</a:t>
            </a:r>
          </a:p>
          <a:p>
            <a:pPr eaLnBrk="1" hangingPunct="1">
              <a:buFont typeface="Wingdings" panose="05000000000000000000" pitchFamily="2" charset="2"/>
              <a:buChar char="l"/>
            </a:pPr>
            <a:r>
              <a:rPr lang="en-US" altLang="zh-CN" sz="2800" dirty="0">
                <a:ea typeface="宋体" panose="02010600030101010101" pitchFamily="2" charset="-122"/>
              </a:rPr>
              <a:t>To make sure that no process runs too long, a clock is used to cause a periodic interrupt (usually around 50-60 Hz); that is, about every 20 msec.</a:t>
            </a:r>
          </a:p>
          <a:p>
            <a:pPr eaLnBrk="1" hangingPunct="1">
              <a:buFont typeface="Wingdings" panose="05000000000000000000" pitchFamily="2" charset="2"/>
              <a:buChar char="l"/>
            </a:pPr>
            <a:r>
              <a:rPr lang="en-US" altLang="zh-CN" sz="2800" b="1" dirty="0">
                <a:solidFill>
                  <a:srgbClr val="FF0000"/>
                </a:solidFill>
                <a:ea typeface="宋体" panose="02010600030101010101" pitchFamily="2" charset="-122"/>
              </a:rPr>
              <a:t>Preemptive Scheduling: </a:t>
            </a:r>
            <a:r>
              <a:rPr lang="en-US" altLang="zh-CN" sz="2800" dirty="0">
                <a:ea typeface="宋体" panose="02010600030101010101" pitchFamily="2" charset="-122"/>
              </a:rPr>
              <a:t>allows processes that are runnable to be temporarily suspended so that other processes can have a chance to use the CPU.</a:t>
            </a:r>
          </a:p>
        </p:txBody>
      </p:sp>
    </p:spTree>
    <p:extLst>
      <p:ext uri="{BB962C8B-B14F-4D97-AF65-F5344CB8AC3E}">
        <p14:creationId xmlns:p14="http://schemas.microsoft.com/office/powerpoint/2010/main" val="21412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EFB1B01-20F5-4AA0-9DCA-B67330AB2573}" type="slidenum">
              <a:rPr lang="zh-CN" altLang="en-US" sz="1400">
                <a:ea typeface="宋体" panose="02010600030101010101" pitchFamily="2" charset="-122"/>
              </a:rPr>
              <a:pPr algn="r" eaLnBrk="1" hangingPunct="1"/>
              <a:t>69</a:t>
            </a:fld>
            <a:endParaRPr lang="en-US" sz="1400">
              <a:ea typeface="宋体" panose="02010600030101010101" pitchFamily="2" charset="-122"/>
            </a:endParaRPr>
          </a:p>
        </p:txBody>
      </p:sp>
      <p:sp>
        <p:nvSpPr>
          <p:cNvPr id="80899" name="Rectangle 2"/>
          <p:cNvSpPr>
            <a:spLocks noGrp="1" noChangeArrowheads="1"/>
          </p:cNvSpPr>
          <p:nvPr>
            <p:ph type="title" idx="4294967295"/>
          </p:nvPr>
        </p:nvSpPr>
        <p:spPr>
          <a:xfrm>
            <a:off x="623203" y="89996"/>
            <a:ext cx="7888070" cy="1325563"/>
          </a:xfrm>
        </p:spPr>
        <p:txBody>
          <a:bodyPr>
            <a:normAutofit/>
          </a:bodyPr>
          <a:lstStyle/>
          <a:p>
            <a:pPr algn="ctr" eaLnBrk="1" hangingPunct="1"/>
            <a:r>
              <a:rPr lang="en-US" altLang="zh-CN" sz="3800" b="1" dirty="0">
                <a:ea typeface="宋体" panose="02010600030101010101" pitchFamily="2" charset="-122"/>
              </a:rPr>
              <a:t>Scheduling Algorithm Goals</a:t>
            </a:r>
          </a:p>
        </p:txBody>
      </p:sp>
      <p:sp>
        <p:nvSpPr>
          <p:cNvPr id="80900" name="Rectangle 3"/>
          <p:cNvSpPr>
            <a:spLocks noGrp="1" noChangeArrowheads="1"/>
          </p:cNvSpPr>
          <p:nvPr>
            <p:ph type="body" idx="4294967295"/>
          </p:nvPr>
        </p:nvSpPr>
        <p:spPr>
          <a:xfrm>
            <a:off x="415132" y="1660525"/>
            <a:ext cx="8304212" cy="4700588"/>
          </a:xfrm>
        </p:spPr>
        <p:txBody>
          <a:bodyPr>
            <a:normAutofit lnSpcReduction="10000"/>
          </a:bodyPr>
          <a:lstStyle/>
          <a:p>
            <a:pPr marL="609600" indent="-609600">
              <a:buFontTx/>
              <a:buAutoNum type="arabicPeriod"/>
            </a:pPr>
            <a:r>
              <a:rPr lang="en-US" altLang="zh-CN" sz="2800" b="1" dirty="0">
                <a:solidFill>
                  <a:srgbClr val="FF0000"/>
                </a:solidFill>
                <a:ea typeface="宋体" panose="02010600030101010101" pitchFamily="2" charset="-122"/>
              </a:rPr>
              <a:t>Fairness</a:t>
            </a:r>
            <a:r>
              <a:rPr lang="en-US" altLang="zh-CN" sz="2800" b="1" dirty="0">
                <a:ea typeface="宋体" panose="02010600030101010101" pitchFamily="2" charset="-122"/>
              </a:rPr>
              <a:t> </a:t>
            </a:r>
            <a:r>
              <a:rPr lang="en-US" altLang="zh-CN" sz="2800" dirty="0">
                <a:ea typeface="宋体" panose="02010600030101010101" pitchFamily="2" charset="-122"/>
              </a:rPr>
              <a:t>- each process gets its fair share of time with the CPU.</a:t>
            </a:r>
          </a:p>
          <a:p>
            <a:pPr marL="609600" indent="-609600">
              <a:buFontTx/>
              <a:buAutoNum type="arabicPeriod"/>
            </a:pPr>
            <a:r>
              <a:rPr lang="en-US" altLang="zh-CN" sz="2800" b="1" dirty="0">
                <a:solidFill>
                  <a:srgbClr val="FF0000"/>
                </a:solidFill>
                <a:ea typeface="宋体" panose="02010600030101010101" pitchFamily="2" charset="-122"/>
              </a:rPr>
              <a:t>Efficiency</a:t>
            </a:r>
            <a:r>
              <a:rPr lang="en-US" altLang="zh-CN" sz="2800" b="1" dirty="0">
                <a:ea typeface="宋体" panose="02010600030101010101" pitchFamily="2" charset="-122"/>
              </a:rPr>
              <a:t> </a:t>
            </a:r>
            <a:r>
              <a:rPr lang="en-US" altLang="zh-CN" sz="2800" dirty="0">
                <a:ea typeface="宋体" panose="02010600030101010101" pitchFamily="2" charset="-122"/>
              </a:rPr>
              <a:t>- keep the CPU busy doing productive work.</a:t>
            </a:r>
          </a:p>
          <a:p>
            <a:pPr marL="609600" indent="-609600">
              <a:buFontTx/>
              <a:buAutoNum type="arabicPeriod"/>
            </a:pPr>
            <a:r>
              <a:rPr lang="en-US" altLang="zh-CN" sz="2800" b="1" dirty="0">
                <a:solidFill>
                  <a:srgbClr val="FF0000"/>
                </a:solidFill>
                <a:ea typeface="宋体" panose="02010600030101010101" pitchFamily="2" charset="-122"/>
              </a:rPr>
              <a:t>Response Time </a:t>
            </a:r>
            <a:r>
              <a:rPr lang="en-US" altLang="zh-CN" sz="2800" dirty="0">
                <a:ea typeface="宋体" panose="02010600030101010101" pitchFamily="2" charset="-122"/>
              </a:rPr>
              <a:t>- minimize the response time for interactive users.</a:t>
            </a:r>
          </a:p>
          <a:p>
            <a:pPr marL="609600" indent="-609600">
              <a:buFontTx/>
              <a:buAutoNum type="arabicPeriod"/>
            </a:pPr>
            <a:r>
              <a:rPr lang="en-US" altLang="zh-CN" sz="2800" b="1" dirty="0">
                <a:solidFill>
                  <a:srgbClr val="FF0000"/>
                </a:solidFill>
                <a:ea typeface="宋体" panose="02010600030101010101" pitchFamily="2" charset="-122"/>
              </a:rPr>
              <a:t>Turnaround Time </a:t>
            </a:r>
            <a:r>
              <a:rPr lang="en-US" altLang="zh-CN" sz="2800" dirty="0">
                <a:ea typeface="宋体" panose="02010600030101010101" pitchFamily="2" charset="-122"/>
              </a:rPr>
              <a:t>- minimize the average time from a batch job being submitted until it is completed.</a:t>
            </a:r>
          </a:p>
          <a:p>
            <a:pPr marL="609600" indent="-609600">
              <a:buFontTx/>
              <a:buAutoNum type="arabicPeriod"/>
            </a:pPr>
            <a:r>
              <a:rPr lang="en-US" altLang="zh-CN" sz="2800" b="1" dirty="0">
                <a:solidFill>
                  <a:srgbClr val="FF0000"/>
                </a:solidFill>
                <a:ea typeface="宋体" panose="02010600030101010101" pitchFamily="2" charset="-122"/>
              </a:rPr>
              <a:t>Throughput</a:t>
            </a:r>
            <a:r>
              <a:rPr lang="en-US" altLang="zh-CN" sz="2800" dirty="0">
                <a:ea typeface="宋体" panose="02010600030101010101" pitchFamily="2" charset="-122"/>
              </a:rPr>
              <a:t> - maximize the number of jobs processed per hour.</a:t>
            </a:r>
          </a:p>
        </p:txBody>
      </p:sp>
    </p:spTree>
    <p:extLst>
      <p:ext uri="{BB962C8B-B14F-4D97-AF65-F5344CB8AC3E}">
        <p14:creationId xmlns:p14="http://schemas.microsoft.com/office/powerpoint/2010/main" val="11740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9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9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9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238D4B-0DFA-43CB-A88D-703C42D06711}"/>
              </a:ext>
            </a:extLst>
          </p:cNvPr>
          <p:cNvSpPr txBox="1"/>
          <p:nvPr/>
        </p:nvSpPr>
        <p:spPr>
          <a:xfrm>
            <a:off x="336582" y="239555"/>
            <a:ext cx="8183496" cy="369332"/>
          </a:xfrm>
          <a:prstGeom prst="rect">
            <a:avLst/>
          </a:prstGeom>
          <a:noFill/>
        </p:spPr>
        <p:txBody>
          <a:bodyPr wrap="square">
            <a:spAutoFit/>
          </a:bodyPr>
          <a:lstStyle/>
          <a:p>
            <a:r>
              <a:rPr lang="en-US" altLang="zh-CN" sz="1800" b="1" i="0" dirty="0">
                <a:solidFill>
                  <a:srgbClr val="231F20"/>
                </a:solidFill>
                <a:effectLst/>
                <a:latin typeface="Times-Roman"/>
              </a:rPr>
              <a:t>Chapter 4</a:t>
            </a:r>
          </a:p>
        </p:txBody>
      </p:sp>
      <p:pic>
        <p:nvPicPr>
          <p:cNvPr id="4" name="图片 3">
            <a:extLst>
              <a:ext uri="{FF2B5EF4-FFF2-40B4-BE49-F238E27FC236}">
                <a16:creationId xmlns:a16="http://schemas.microsoft.com/office/drawing/2014/main" id="{707AED66-6370-470A-862D-D5ED184EB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82" y="825141"/>
            <a:ext cx="8375597" cy="912940"/>
          </a:xfrm>
          <a:prstGeom prst="rect">
            <a:avLst/>
          </a:prstGeom>
        </p:spPr>
      </p:pic>
      <p:sp>
        <p:nvSpPr>
          <p:cNvPr id="6" name="文本框 5">
            <a:extLst>
              <a:ext uri="{FF2B5EF4-FFF2-40B4-BE49-F238E27FC236}">
                <a16:creationId xmlns:a16="http://schemas.microsoft.com/office/drawing/2014/main" id="{21587DD0-DEA5-4408-8EEE-5A5CEF8E16B8}"/>
              </a:ext>
            </a:extLst>
          </p:cNvPr>
          <p:cNvSpPr txBox="1"/>
          <p:nvPr/>
        </p:nvSpPr>
        <p:spPr>
          <a:xfrm>
            <a:off x="630091" y="2100399"/>
            <a:ext cx="8082088" cy="1200329"/>
          </a:xfrm>
          <a:prstGeom prst="rect">
            <a:avLst/>
          </a:prstGeom>
          <a:noFill/>
        </p:spPr>
        <p:txBody>
          <a:bodyPr wrap="square">
            <a:spAutoFit/>
          </a:bodyPr>
          <a:lstStyle/>
          <a:p>
            <a:r>
              <a:rPr lang="en-US" altLang="zh-CN" sz="1800" b="0" i="0" dirty="0">
                <a:solidFill>
                  <a:srgbClr val="000000"/>
                </a:solidFill>
                <a:effectLst/>
                <a:latin typeface="Times New Roman" panose="02020603050405020304" pitchFamily="18" charset="0"/>
                <a:cs typeface="Times New Roman" panose="02020603050405020304" pitchFamily="18" charset="0"/>
              </a:rPr>
              <a:t>The indirect block can hold 1024 addresses. Added to the 10 direct addresses,</a:t>
            </a:r>
            <a:br>
              <a:rPr lang="en-US" altLang="zh-CN" sz="1800" b="0" i="0" dirty="0">
                <a:solidFill>
                  <a:srgbClr val="000000"/>
                </a:solidFill>
                <a:effectLst/>
                <a:latin typeface="Times New Roman" panose="02020603050405020304" pitchFamily="18" charset="0"/>
                <a:cs typeface="Times New Roman" panose="02020603050405020304" pitchFamily="18" charset="0"/>
              </a:rPr>
            </a:br>
            <a:r>
              <a:rPr lang="en-US" altLang="zh-CN" sz="1800" b="0" i="0" dirty="0">
                <a:solidFill>
                  <a:srgbClr val="000000"/>
                </a:solidFill>
                <a:effectLst/>
                <a:latin typeface="Times New Roman" panose="02020603050405020304" pitchFamily="18" charset="0"/>
                <a:cs typeface="Times New Roman" panose="02020603050405020304" pitchFamily="18" charset="0"/>
              </a:rPr>
              <a:t>there are 1034 addresses in all. Since each one points to a 4-KB disk block, the</a:t>
            </a:r>
            <a:br>
              <a:rPr lang="en-US" altLang="zh-CN" sz="1800" b="0" i="0" dirty="0">
                <a:solidFill>
                  <a:srgbClr val="000000"/>
                </a:solidFill>
                <a:effectLst/>
                <a:latin typeface="Times New Roman" panose="02020603050405020304" pitchFamily="18" charset="0"/>
                <a:cs typeface="Times New Roman" panose="02020603050405020304" pitchFamily="18" charset="0"/>
              </a:rPr>
            </a:br>
            <a:r>
              <a:rPr lang="en-US" altLang="zh-CN" sz="1800" b="0" i="0" dirty="0">
                <a:solidFill>
                  <a:srgbClr val="000000"/>
                </a:solidFill>
                <a:effectLst/>
                <a:latin typeface="Times New Roman" panose="02020603050405020304" pitchFamily="18" charset="0"/>
                <a:cs typeface="Times New Roman" panose="02020603050405020304" pitchFamily="18" charset="0"/>
              </a:rPr>
              <a:t>largest file is </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4136KB.</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938886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D56B29C-DB16-4009-B1E9-393C31991405}" type="slidenum">
              <a:rPr lang="zh-CN" altLang="en-US" sz="1400">
                <a:ea typeface="宋体" panose="02010600030101010101" pitchFamily="2" charset="-122"/>
              </a:rPr>
              <a:pPr algn="r" eaLnBrk="1" hangingPunct="1"/>
              <a:t>70</a:t>
            </a:fld>
            <a:endParaRPr lang="en-US" sz="1400">
              <a:ea typeface="宋体" panose="02010600030101010101" pitchFamily="2" charset="-122"/>
            </a:endParaRPr>
          </a:p>
        </p:txBody>
      </p:sp>
      <p:sp>
        <p:nvSpPr>
          <p:cNvPr id="83971" name="Rectangle 2"/>
          <p:cNvSpPr>
            <a:spLocks noGrp="1" noChangeArrowheads="1"/>
          </p:cNvSpPr>
          <p:nvPr>
            <p:ph type="title" idx="4294967295"/>
          </p:nvPr>
        </p:nvSpPr>
        <p:spPr>
          <a:xfrm>
            <a:off x="351632" y="155575"/>
            <a:ext cx="8578850" cy="641350"/>
          </a:xfrm>
        </p:spPr>
        <p:txBody>
          <a:bodyPr>
            <a:normAutofit fontScale="90000"/>
          </a:bodyPr>
          <a:lstStyle/>
          <a:p>
            <a:pPr eaLnBrk="1" hangingPunct="1"/>
            <a:r>
              <a:rPr lang="en-US" altLang="zh-CN" sz="3600" b="1" dirty="0">
                <a:ea typeface="宋体" panose="02010600030101010101" pitchFamily="2" charset="-122"/>
              </a:rPr>
              <a:t>First-Come, First-Served (FCFS) Scheduling</a:t>
            </a:r>
          </a:p>
        </p:txBody>
      </p:sp>
      <p:sp>
        <p:nvSpPr>
          <p:cNvPr id="83972" name="Rectangle 3"/>
          <p:cNvSpPr>
            <a:spLocks noGrp="1" noChangeArrowheads="1"/>
          </p:cNvSpPr>
          <p:nvPr>
            <p:ph type="body" idx="4294967295"/>
          </p:nvPr>
        </p:nvSpPr>
        <p:spPr>
          <a:xfrm>
            <a:off x="386557" y="1122363"/>
            <a:ext cx="8355012" cy="5226050"/>
          </a:xfrm>
        </p:spPr>
        <p:txBody>
          <a:bodyPr>
            <a:normAutofit/>
          </a:bodyPr>
          <a:lstStyle/>
          <a:p>
            <a:pPr>
              <a:buNone/>
              <a:tabLst>
                <a:tab pos="3032125" algn="ctr"/>
                <a:tab pos="4635500" algn="ctr"/>
              </a:tabLst>
            </a:pPr>
            <a:r>
              <a:rPr lang="zh-CN" altLang="en-US" dirty="0">
                <a:ea typeface="宋体" panose="02010600030101010101" pitchFamily="2" charset="-122"/>
              </a:rPr>
              <a:t>		</a:t>
            </a:r>
            <a:r>
              <a:rPr lang="zh-CN" altLang="en-US" sz="2400" u="sng" dirty="0">
                <a:ea typeface="宋体" panose="02010600030101010101" pitchFamily="2" charset="-122"/>
              </a:rPr>
              <a:t>Process</a:t>
            </a:r>
            <a:r>
              <a:rPr lang="zh-CN" altLang="en-US" sz="2400" dirty="0">
                <a:ea typeface="宋体" panose="02010600030101010101" pitchFamily="2" charset="-122"/>
              </a:rPr>
              <a:t>	</a:t>
            </a:r>
            <a:r>
              <a:rPr lang="zh-CN" altLang="en-US" sz="2400" u="sng" dirty="0">
                <a:ea typeface="宋体" panose="02010600030101010101" pitchFamily="2" charset="-122"/>
              </a:rPr>
              <a:t>Burst Time	</a:t>
            </a:r>
          </a:p>
          <a:p>
            <a:pPr>
              <a:buNone/>
              <a:tabLst>
                <a:tab pos="3032125" algn="ctr"/>
                <a:tab pos="4635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1</a:t>
            </a:r>
            <a:r>
              <a:rPr lang="zh-CN" altLang="en-US" sz="2400" dirty="0">
                <a:ea typeface="宋体" panose="02010600030101010101" pitchFamily="2" charset="-122"/>
              </a:rPr>
              <a:t>	24</a:t>
            </a:r>
          </a:p>
          <a:p>
            <a:pPr>
              <a:buNone/>
              <a:tabLst>
                <a:tab pos="3032125" algn="ctr"/>
                <a:tab pos="4635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2</a:t>
            </a:r>
            <a:r>
              <a:rPr lang="zh-CN" altLang="en-US" sz="2400" dirty="0">
                <a:ea typeface="宋体" panose="02010600030101010101" pitchFamily="2" charset="-122"/>
              </a:rPr>
              <a:t> 	3</a:t>
            </a:r>
          </a:p>
          <a:p>
            <a:pPr>
              <a:buNone/>
              <a:tabLst>
                <a:tab pos="3032125" algn="ctr"/>
                <a:tab pos="4635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3	 </a:t>
            </a:r>
            <a:r>
              <a:rPr lang="zh-CN" altLang="en-US" sz="2400" dirty="0">
                <a:ea typeface="宋体" panose="02010600030101010101" pitchFamily="2" charset="-122"/>
              </a:rPr>
              <a:t>3</a:t>
            </a:r>
            <a:r>
              <a:rPr lang="zh-CN" altLang="en-US" sz="2400" i="1" baseline="-25000" dirty="0">
                <a:ea typeface="宋体" panose="02010600030101010101" pitchFamily="2" charset="-122"/>
              </a:rPr>
              <a:t> </a:t>
            </a:r>
          </a:p>
          <a:p>
            <a:pPr>
              <a:lnSpc>
                <a:spcPct val="150000"/>
              </a:lnSpc>
              <a:buFont typeface="Wingdings" panose="05000000000000000000" pitchFamily="2" charset="2"/>
              <a:buChar char="l"/>
              <a:tabLst>
                <a:tab pos="3032125" algn="ctr"/>
                <a:tab pos="4635500" algn="ctr"/>
              </a:tabLst>
            </a:pPr>
            <a:r>
              <a:rPr lang="zh-CN" altLang="en-US" sz="2400" dirty="0">
                <a:ea typeface="宋体" panose="02010600030101010101" pitchFamily="2" charset="-122"/>
              </a:rPr>
              <a:t>Suppose that the processes arrive in the order: </a:t>
            </a:r>
            <a:r>
              <a:rPr lang="zh-CN" altLang="en-US" sz="2400" i="1" dirty="0">
                <a:ea typeface="宋体" panose="02010600030101010101" pitchFamily="2" charset="-122"/>
              </a:rPr>
              <a:t>P</a:t>
            </a:r>
            <a:r>
              <a:rPr lang="zh-CN" altLang="en-US" sz="2400" i="1" baseline="-25000" dirty="0">
                <a:ea typeface="宋体" panose="02010600030101010101" pitchFamily="2" charset="-122"/>
              </a:rPr>
              <a:t>1</a:t>
            </a:r>
            <a:r>
              <a:rPr lang="zh-CN" altLang="en-US" sz="2400" dirty="0">
                <a:ea typeface="宋体" panose="02010600030101010101" pitchFamily="2" charset="-122"/>
              </a:rPr>
              <a:t> , </a:t>
            </a:r>
            <a:r>
              <a:rPr lang="zh-CN" altLang="en-US" sz="2400" i="1" dirty="0">
                <a:ea typeface="宋体" panose="02010600030101010101" pitchFamily="2" charset="-122"/>
              </a:rPr>
              <a:t>P</a:t>
            </a:r>
            <a:r>
              <a:rPr lang="zh-CN" altLang="en-US" sz="2400" i="1" baseline="-25000" dirty="0">
                <a:ea typeface="宋体" panose="02010600030101010101" pitchFamily="2" charset="-122"/>
              </a:rPr>
              <a:t>2</a:t>
            </a:r>
            <a:r>
              <a:rPr lang="zh-CN" altLang="en-US" sz="2400" dirty="0">
                <a:ea typeface="宋体" panose="02010600030101010101" pitchFamily="2" charset="-122"/>
              </a:rPr>
              <a:t> , </a:t>
            </a:r>
            <a:r>
              <a:rPr lang="zh-CN" altLang="en-US" sz="2400" i="1" dirty="0">
                <a:ea typeface="宋体" panose="02010600030101010101" pitchFamily="2" charset="-122"/>
              </a:rPr>
              <a:t>P</a:t>
            </a:r>
            <a:r>
              <a:rPr lang="zh-CN" altLang="en-US" sz="2400" i="1" baseline="-25000" dirty="0">
                <a:ea typeface="宋体" panose="02010600030101010101" pitchFamily="2" charset="-122"/>
              </a:rPr>
              <a:t>3  </a:t>
            </a:r>
            <a:endParaRPr lang="en-US" altLang="zh-CN" sz="2400" i="1" baseline="-25000" dirty="0">
              <a:ea typeface="宋体" panose="02010600030101010101" pitchFamily="2" charset="-122"/>
            </a:endParaRPr>
          </a:p>
          <a:p>
            <a:pPr>
              <a:lnSpc>
                <a:spcPct val="150000"/>
              </a:lnSpc>
              <a:buFont typeface="Wingdings" panose="05000000000000000000" pitchFamily="2" charset="2"/>
              <a:buChar char="l"/>
              <a:tabLst>
                <a:tab pos="3032125" algn="ctr"/>
                <a:tab pos="4635500" algn="ctr"/>
              </a:tabLst>
            </a:pPr>
            <a:r>
              <a:rPr lang="zh-CN" altLang="en-US" sz="2400" dirty="0">
                <a:ea typeface="宋体" panose="02010600030101010101" pitchFamily="2" charset="-122"/>
              </a:rPr>
              <a:t>Waiting time for  </a:t>
            </a:r>
            <a:r>
              <a:rPr lang="en-US" altLang="zh-CN" sz="2400" i="1" dirty="0">
                <a:ea typeface="宋体" panose="02010600030101010101" pitchFamily="2" charset="-122"/>
              </a:rPr>
              <a:t>P</a:t>
            </a:r>
            <a:r>
              <a:rPr lang="en-US" altLang="zh-CN" sz="2400" baseline="-25000" dirty="0">
                <a:ea typeface="宋体" panose="02010600030101010101" pitchFamily="2" charset="-122"/>
              </a:rPr>
              <a:t>1</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baseline="-25000" dirty="0">
                <a:ea typeface="宋体" panose="02010600030101010101" pitchFamily="2" charset="-122"/>
              </a:rPr>
              <a:t>2</a:t>
            </a:r>
            <a:r>
              <a:rPr lang="en-US" altLang="zh-CN" sz="2400" dirty="0">
                <a:ea typeface="宋体" panose="02010600030101010101" pitchFamily="2" charset="-122"/>
              </a:rPr>
              <a:t>, and </a:t>
            </a:r>
            <a:r>
              <a:rPr lang="en-US" altLang="zh-CN" sz="2400" i="1" dirty="0">
                <a:ea typeface="宋体" panose="02010600030101010101" pitchFamily="2" charset="-122"/>
              </a:rPr>
              <a:t>P</a:t>
            </a:r>
            <a:r>
              <a:rPr lang="en-US" altLang="zh-CN" sz="2400" baseline="-25000" dirty="0">
                <a:ea typeface="宋体" panose="02010600030101010101" pitchFamily="2" charset="-122"/>
              </a:rPr>
              <a:t>3  </a:t>
            </a:r>
            <a:r>
              <a:rPr lang="en-US" altLang="zh-CN" sz="2400" dirty="0">
                <a:ea typeface="宋体" panose="02010600030101010101" pitchFamily="2" charset="-122"/>
              </a:rPr>
              <a:t>= 0</a:t>
            </a:r>
            <a:r>
              <a:rPr lang="zh-CN" altLang="en-US" sz="2400" dirty="0">
                <a:ea typeface="宋体" panose="02010600030101010101" pitchFamily="2" charset="-122"/>
              </a:rPr>
              <a:t>，</a:t>
            </a:r>
            <a:r>
              <a:rPr lang="en-US" altLang="zh-CN" sz="2400" dirty="0">
                <a:ea typeface="宋体" panose="02010600030101010101" pitchFamily="2" charset="-122"/>
              </a:rPr>
              <a:t>24</a:t>
            </a:r>
            <a:r>
              <a:rPr lang="zh-CN" altLang="en-US" sz="2400" dirty="0">
                <a:ea typeface="宋体" panose="02010600030101010101" pitchFamily="2" charset="-122"/>
              </a:rPr>
              <a:t>，</a:t>
            </a:r>
            <a:r>
              <a:rPr lang="en-US" altLang="zh-CN" sz="2400" dirty="0">
                <a:ea typeface="宋体" panose="02010600030101010101" pitchFamily="2" charset="-122"/>
              </a:rPr>
              <a:t>27</a:t>
            </a:r>
            <a:endParaRPr lang="zh-CN" altLang="en-US" sz="2400" dirty="0">
              <a:ea typeface="宋体" panose="02010600030101010101" pitchFamily="2" charset="-122"/>
            </a:endParaRPr>
          </a:p>
          <a:p>
            <a:pPr>
              <a:lnSpc>
                <a:spcPct val="150000"/>
              </a:lnSpc>
              <a:buFont typeface="Wingdings" panose="05000000000000000000" pitchFamily="2" charset="2"/>
              <a:buChar char="l"/>
              <a:tabLst>
                <a:tab pos="3032125" algn="ctr"/>
                <a:tab pos="4635500" algn="ctr"/>
              </a:tabLst>
            </a:pPr>
            <a:r>
              <a:rPr lang="zh-CN" altLang="en-US" sz="2400" dirty="0">
                <a:ea typeface="宋体" panose="02010600030101010101" pitchFamily="2" charset="-122"/>
              </a:rPr>
              <a:t>Average waiting time </a:t>
            </a:r>
            <a:r>
              <a:rPr lang="en-US" altLang="zh-CN" sz="2400" dirty="0">
                <a:ea typeface="宋体" panose="02010600030101010101" pitchFamily="2" charset="-122"/>
              </a:rPr>
              <a:t>= (0+24+27)/3 = 17</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949865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A5F5CA8-3BCB-4090-AC3E-732B6023A702}" type="slidenum">
              <a:rPr lang="zh-CN" altLang="en-US" sz="1400">
                <a:ea typeface="宋体" panose="02010600030101010101" pitchFamily="2" charset="-122"/>
              </a:rPr>
              <a:pPr algn="r" eaLnBrk="1" hangingPunct="1"/>
              <a:t>71</a:t>
            </a:fld>
            <a:endParaRPr lang="en-US" sz="1400">
              <a:ea typeface="宋体" panose="02010600030101010101" pitchFamily="2" charset="-122"/>
            </a:endParaRPr>
          </a:p>
        </p:txBody>
      </p:sp>
      <p:sp>
        <p:nvSpPr>
          <p:cNvPr id="87043" name="Rectangle 2"/>
          <p:cNvSpPr>
            <a:spLocks noGrp="1" noChangeArrowheads="1"/>
          </p:cNvSpPr>
          <p:nvPr>
            <p:ph type="title" idx="4294967295"/>
          </p:nvPr>
        </p:nvSpPr>
        <p:spPr>
          <a:xfrm>
            <a:off x="686598" y="107634"/>
            <a:ext cx="7888070" cy="1325563"/>
          </a:xfrm>
        </p:spPr>
        <p:txBody>
          <a:bodyPr>
            <a:normAutofit/>
          </a:bodyPr>
          <a:lstStyle/>
          <a:p>
            <a:r>
              <a:rPr lang="en-US" altLang="zh-CN" sz="3800" b="1" dirty="0"/>
              <a:t>Shortest-Job-First (SJF) Scheduling</a:t>
            </a:r>
            <a:endParaRPr lang="en-US" altLang="zh-CN" sz="3800" b="1" dirty="0">
              <a:ea typeface="宋体" panose="02010600030101010101" pitchFamily="2" charset="-122"/>
            </a:endParaRPr>
          </a:p>
        </p:txBody>
      </p:sp>
      <p:sp>
        <p:nvSpPr>
          <p:cNvPr id="87044" name="Rectangle 3"/>
          <p:cNvSpPr>
            <a:spLocks noGrp="1" noChangeArrowheads="1"/>
          </p:cNvSpPr>
          <p:nvPr>
            <p:ph type="body" idx="4294967295"/>
          </p:nvPr>
        </p:nvSpPr>
        <p:spPr>
          <a:xfrm>
            <a:off x="802268" y="4437364"/>
            <a:ext cx="7772400" cy="771525"/>
          </a:xfrm>
        </p:spPr>
        <p:txBody>
          <a:bodyPr>
            <a:normAutofit/>
          </a:bodyPr>
          <a:lstStyle/>
          <a:p>
            <a:pPr algn="ctr" eaLnBrk="1" hangingPunct="1">
              <a:buFontTx/>
              <a:buNone/>
            </a:pPr>
            <a:r>
              <a:rPr lang="en-US" altLang="zh-CN" sz="2800" dirty="0">
                <a:ea typeface="宋体" panose="02010600030101010101" pitchFamily="2" charset="-122"/>
              </a:rPr>
              <a:t>An example of shortest job first scheduling</a:t>
            </a:r>
          </a:p>
        </p:txBody>
      </p:sp>
      <p:pic>
        <p:nvPicPr>
          <p:cNvPr id="87045" name="Picture 5" descr="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7" y="3052958"/>
            <a:ext cx="7599362"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34735" y="1512224"/>
            <a:ext cx="7703079"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a:latin typeface="Times New Roman" panose="02020603050405020304" pitchFamily="18" charset="0"/>
                <a:cs typeface="Times New Roman" panose="02020603050405020304" pitchFamily="18" charset="0"/>
              </a:rPr>
              <a:t>Associate with each process the length of its next CPU burst.  Use these lengths to schedule the process with the shortest time.</a:t>
            </a:r>
          </a:p>
        </p:txBody>
      </p:sp>
      <p:sp>
        <p:nvSpPr>
          <p:cNvPr id="3" name="矩形 2"/>
          <p:cNvSpPr/>
          <p:nvPr/>
        </p:nvSpPr>
        <p:spPr>
          <a:xfrm>
            <a:off x="634735" y="4926630"/>
            <a:ext cx="8089960" cy="1384995"/>
          </a:xfrm>
          <a:prstGeom prst="rect">
            <a:avLst/>
          </a:prstGeom>
        </p:spPr>
        <p:txBody>
          <a:bodyPr wrap="square">
            <a:spAutoFit/>
          </a:bodyPr>
          <a:lstStyle/>
          <a:p>
            <a:pPr>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Drawback?</a:t>
            </a:r>
          </a:p>
          <a:p>
            <a:r>
              <a:rPr lang="zh-CN" altLang="en-US" sz="2800" dirty="0">
                <a:latin typeface="Times New Roman" panose="02020603050405020304" pitchFamily="18" charset="0"/>
                <a:cs typeface="Times New Roman" panose="02020603050405020304" pitchFamily="18" charset="0"/>
              </a:rPr>
              <a:t>The real difficulty with the SJF algorithm is knowing the length of the next CPU request.</a:t>
            </a:r>
            <a:endParaRPr lang="en-US" altLang="zh-CN" sz="2800" dirty="0">
              <a:latin typeface="Times New Roman" panose="02020603050405020304" pitchFamily="18" charset="0"/>
              <a:cs typeface="Times New Roman" panose="02020603050405020304" pitchFamily="18" charset="0"/>
            </a:endParaRPr>
          </a:p>
        </p:txBody>
      </p:sp>
      <p:sp>
        <p:nvSpPr>
          <p:cNvPr id="4" name="箭头: 右 3">
            <a:extLst>
              <a:ext uri="{FF2B5EF4-FFF2-40B4-BE49-F238E27FC236}">
                <a16:creationId xmlns:a16="http://schemas.microsoft.com/office/drawing/2014/main" id="{32D8EBC9-DCB9-4BDC-A6C9-F34B6207156D}"/>
              </a:ext>
            </a:extLst>
          </p:cNvPr>
          <p:cNvSpPr/>
          <p:nvPr/>
        </p:nvSpPr>
        <p:spPr>
          <a:xfrm>
            <a:off x="4237567" y="3547536"/>
            <a:ext cx="516466" cy="30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01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4BF8B39E-485D-40AD-9500-B4C576B5CB19}" type="slidenum">
              <a:rPr lang="zh-CN" altLang="en-US" sz="1400">
                <a:ea typeface="宋体" panose="02010600030101010101" pitchFamily="2" charset="-122"/>
              </a:rPr>
              <a:pPr algn="r" eaLnBrk="1" hangingPunct="1"/>
              <a:t>72</a:t>
            </a:fld>
            <a:endParaRPr lang="en-US" sz="1400">
              <a:ea typeface="宋体" panose="02010600030101010101" pitchFamily="2" charset="-122"/>
            </a:endParaRPr>
          </a:p>
        </p:txBody>
      </p:sp>
      <p:sp>
        <p:nvSpPr>
          <p:cNvPr id="88067" name="Rectangle 2"/>
          <p:cNvSpPr>
            <a:spLocks noGrp="1" noChangeArrowheads="1"/>
          </p:cNvSpPr>
          <p:nvPr>
            <p:ph type="title" idx="4294967295"/>
          </p:nvPr>
        </p:nvSpPr>
        <p:spPr>
          <a:xfrm>
            <a:off x="672524" y="77859"/>
            <a:ext cx="7888070" cy="1325563"/>
          </a:xfrm>
        </p:spPr>
        <p:txBody>
          <a:bodyPr>
            <a:normAutofit/>
          </a:bodyPr>
          <a:lstStyle/>
          <a:p>
            <a:pPr algn="ctr" eaLnBrk="1" hangingPunct="1"/>
            <a:r>
              <a:rPr lang="en-US" altLang="zh-CN" sz="3800" b="1" dirty="0">
                <a:ea typeface="宋体" panose="02010600030101010101" pitchFamily="2" charset="-122"/>
              </a:rPr>
              <a:t>Shortest-Job-First (SJR) Scheduling</a:t>
            </a:r>
          </a:p>
        </p:txBody>
      </p:sp>
      <p:sp>
        <p:nvSpPr>
          <p:cNvPr id="88068" name="Rectangle 3"/>
          <p:cNvSpPr>
            <a:spLocks noGrp="1" noChangeArrowheads="1"/>
          </p:cNvSpPr>
          <p:nvPr>
            <p:ph type="body" idx="4294967295"/>
          </p:nvPr>
        </p:nvSpPr>
        <p:spPr>
          <a:xfrm>
            <a:off x="581134" y="1372078"/>
            <a:ext cx="8070850" cy="4986338"/>
          </a:xfrm>
        </p:spPr>
        <p:txBody>
          <a:bodyPr>
            <a:normAutofit/>
          </a:bodyPr>
          <a:lstStyle/>
          <a:p>
            <a:pPr eaLnBrk="1" hangingPunct="1">
              <a:buFont typeface="Wingdings" panose="05000000000000000000" pitchFamily="2" charset="2"/>
              <a:buChar char="l"/>
            </a:pPr>
            <a:r>
              <a:rPr lang="en-US" sz="2800" dirty="0">
                <a:ea typeface="宋体" panose="02010600030101010101" pitchFamily="2" charset="-122"/>
              </a:rPr>
              <a:t>Two schemes: </a:t>
            </a:r>
          </a:p>
          <a:p>
            <a:pPr lvl="1" eaLnBrk="1" hangingPunct="1"/>
            <a:r>
              <a:rPr lang="en-US" sz="2800" dirty="0" err="1">
                <a:ea typeface="宋体" panose="02010600030101010101" pitchFamily="2" charset="-122"/>
              </a:rPr>
              <a:t>nonpreemptive</a:t>
            </a:r>
            <a:r>
              <a:rPr lang="en-US" sz="2800" dirty="0">
                <a:ea typeface="宋体" panose="02010600030101010101" pitchFamily="2" charset="-122"/>
              </a:rPr>
              <a:t> – once CPU given to the process it cannot be preempted until it completes its CPU burst.</a:t>
            </a:r>
          </a:p>
          <a:p>
            <a:pPr lvl="1" eaLnBrk="1" hangingPunct="1"/>
            <a:r>
              <a:rPr lang="en-US" sz="2800" dirty="0">
                <a:ea typeface="宋体" panose="02010600030101010101" pitchFamily="2" charset="-122"/>
              </a:rPr>
              <a:t>preemptive – if a new process arrives with CPU burst length less than remaining time of current executing process, preempt.  This scheme is know as the Shortest-Remaining-Time-First (SRTF).</a:t>
            </a:r>
          </a:p>
          <a:p>
            <a:pPr eaLnBrk="1" hangingPunct="1">
              <a:buFont typeface="Wingdings" panose="05000000000000000000" pitchFamily="2" charset="2"/>
              <a:buChar char="l"/>
            </a:pPr>
            <a:r>
              <a:rPr lang="en-US" sz="2800" dirty="0">
                <a:ea typeface="宋体" panose="02010600030101010101" pitchFamily="2" charset="-122"/>
              </a:rPr>
              <a:t>SJF is optimal – gives minimum average waiting time for a given set of processes.</a:t>
            </a:r>
          </a:p>
        </p:txBody>
      </p:sp>
    </p:spTree>
    <p:extLst>
      <p:ext uri="{BB962C8B-B14F-4D97-AF65-F5344CB8AC3E}">
        <p14:creationId xmlns:p14="http://schemas.microsoft.com/office/powerpoint/2010/main" val="2454464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19C9B839-0D99-4E77-9EAE-17BD2CCEA57D}" type="slidenum">
              <a:rPr lang="zh-CN" altLang="en-US" sz="1400">
                <a:ea typeface="宋体" panose="02010600030101010101" pitchFamily="2" charset="-122"/>
              </a:rPr>
              <a:pPr algn="r" eaLnBrk="1" hangingPunct="1"/>
              <a:t>73</a:t>
            </a:fld>
            <a:endParaRPr lang="en-US" sz="1400">
              <a:ea typeface="宋体" panose="02010600030101010101" pitchFamily="2" charset="-122"/>
            </a:endParaRPr>
          </a:p>
        </p:txBody>
      </p:sp>
      <p:sp>
        <p:nvSpPr>
          <p:cNvPr id="89091" name="Rectangle 2"/>
          <p:cNvSpPr>
            <a:spLocks noGrp="1" noChangeArrowheads="1"/>
          </p:cNvSpPr>
          <p:nvPr>
            <p:ph type="body" idx="4294967295"/>
          </p:nvPr>
        </p:nvSpPr>
        <p:spPr>
          <a:xfrm>
            <a:off x="561182" y="1347789"/>
            <a:ext cx="8108950" cy="5127625"/>
          </a:xfrm>
        </p:spPr>
        <p:txBody>
          <a:bodyPr/>
          <a:lstStyle/>
          <a:p>
            <a:pPr>
              <a:buNone/>
              <a:tabLst>
                <a:tab pos="1603375" algn="ctr"/>
                <a:tab pos="3254375" algn="ctr"/>
                <a:tab pos="5143500" algn="ctr"/>
              </a:tabLst>
            </a:pPr>
            <a:r>
              <a:rPr lang="zh-CN" altLang="en-US" dirty="0">
                <a:ea typeface="宋体" panose="02010600030101010101" pitchFamily="2" charset="-122"/>
              </a:rPr>
              <a:t>		</a:t>
            </a:r>
            <a:r>
              <a:rPr lang="zh-CN" altLang="en-US" sz="2400" u="sng" dirty="0">
                <a:ea typeface="宋体" panose="02010600030101010101" pitchFamily="2" charset="-122"/>
              </a:rPr>
              <a:t>Process	Arrival Time</a:t>
            </a:r>
            <a:r>
              <a:rPr lang="zh-CN" altLang="en-US" sz="2400" dirty="0">
                <a:ea typeface="宋体" panose="02010600030101010101" pitchFamily="2" charset="-122"/>
              </a:rPr>
              <a:t>	</a:t>
            </a:r>
            <a:r>
              <a:rPr lang="zh-CN" altLang="en-US" sz="2400" u="sng" dirty="0">
                <a:ea typeface="宋体" panose="02010600030101010101" pitchFamily="2" charset="-122"/>
              </a:rPr>
              <a:t>Burst Time</a:t>
            </a:r>
            <a:endParaRPr lang="zh-CN" altLang="en-US" sz="2400" dirty="0">
              <a:ea typeface="宋体" panose="02010600030101010101" pitchFamily="2" charset="-122"/>
            </a:endParaRP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1</a:t>
            </a:r>
            <a:r>
              <a:rPr lang="zh-CN" altLang="en-US" sz="2400" dirty="0">
                <a:ea typeface="宋体" panose="02010600030101010101" pitchFamily="2" charset="-122"/>
              </a:rPr>
              <a:t>	0.0	7</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2	</a:t>
            </a:r>
            <a:r>
              <a:rPr lang="zh-CN" altLang="en-US" sz="2400" dirty="0">
                <a:ea typeface="宋体" panose="02010600030101010101" pitchFamily="2" charset="-122"/>
              </a:rPr>
              <a:t>2.0	4</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3</a:t>
            </a:r>
            <a:r>
              <a:rPr lang="zh-CN" altLang="en-US" sz="2400" dirty="0">
                <a:ea typeface="宋体" panose="02010600030101010101" pitchFamily="2" charset="-122"/>
              </a:rPr>
              <a:t>	4.0	1</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4</a:t>
            </a:r>
            <a:r>
              <a:rPr lang="zh-CN" altLang="en-US" sz="2400" dirty="0">
                <a:ea typeface="宋体" panose="02010600030101010101" pitchFamily="2" charset="-122"/>
              </a:rPr>
              <a:t>	5.0	4</a:t>
            </a:r>
          </a:p>
          <a:p>
            <a:pPr>
              <a:buFont typeface="Wingdings" panose="05000000000000000000" pitchFamily="2" charset="2"/>
              <a:buChar char="l"/>
              <a:tabLst>
                <a:tab pos="1603375" algn="ctr"/>
                <a:tab pos="3254375" algn="ctr"/>
                <a:tab pos="5143500" algn="ctr"/>
              </a:tabLst>
            </a:pPr>
            <a:r>
              <a:rPr lang="zh-CN" altLang="en-US" sz="2800" dirty="0">
                <a:ea typeface="宋体" panose="02010600030101010101" pitchFamily="2" charset="-122"/>
              </a:rPr>
              <a:t>SJF (non-preemptive)</a:t>
            </a:r>
          </a:p>
          <a:p>
            <a:pPr>
              <a:tabLst>
                <a:tab pos="1603375" algn="ctr"/>
                <a:tab pos="3254375" algn="ctr"/>
                <a:tab pos="5143500" algn="ctr"/>
              </a:tabLst>
            </a:pPr>
            <a:endParaRPr lang="zh-CN" altLang="en-US" sz="2800" dirty="0">
              <a:ea typeface="宋体" panose="02010600030101010101" pitchFamily="2" charset="-122"/>
            </a:endParaRP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endParaRPr lang="zh-CN" altLang="en-US" sz="2400" i="1" baseline="-25000" dirty="0">
              <a:ea typeface="宋体" panose="02010600030101010101" pitchFamily="2" charset="-122"/>
            </a:endParaRPr>
          </a:p>
        </p:txBody>
      </p:sp>
      <p:sp>
        <p:nvSpPr>
          <p:cNvPr id="89092" name="Rectangle 3"/>
          <p:cNvSpPr>
            <a:spLocks noGrp="1" noChangeArrowheads="1"/>
          </p:cNvSpPr>
          <p:nvPr>
            <p:ph type="title" idx="4294967295"/>
          </p:nvPr>
        </p:nvSpPr>
        <p:spPr>
          <a:xfrm>
            <a:off x="671622" y="102135"/>
            <a:ext cx="7888070" cy="1325563"/>
          </a:xfrm>
          <a:noFill/>
        </p:spPr>
        <p:txBody>
          <a:bodyPr>
            <a:normAutofit/>
          </a:bodyPr>
          <a:lstStyle/>
          <a:p>
            <a:pPr algn="ctr" eaLnBrk="1" hangingPunct="1"/>
            <a:r>
              <a:rPr lang="en-US" altLang="zh-CN" sz="3800" b="1" dirty="0">
                <a:ea typeface="宋体" panose="02010600030101010101" pitchFamily="2" charset="-122"/>
              </a:rPr>
              <a:t>Example of Non-Preemptive SJF</a:t>
            </a:r>
          </a:p>
        </p:txBody>
      </p:sp>
      <p:sp>
        <p:nvSpPr>
          <p:cNvPr id="2" name="矩形 1">
            <a:extLst>
              <a:ext uri="{FF2B5EF4-FFF2-40B4-BE49-F238E27FC236}">
                <a16:creationId xmlns:a16="http://schemas.microsoft.com/office/drawing/2014/main" id="{4AC65CA5-0CB8-49D8-BA26-120DFCA99184}"/>
              </a:ext>
            </a:extLst>
          </p:cNvPr>
          <p:cNvSpPr/>
          <p:nvPr/>
        </p:nvSpPr>
        <p:spPr>
          <a:xfrm>
            <a:off x="810833" y="4555244"/>
            <a:ext cx="3804824" cy="523220"/>
          </a:xfrm>
          <a:prstGeom prst="rect">
            <a:avLst/>
          </a:prstGeom>
        </p:spPr>
        <p:txBody>
          <a:bodyPr wrap="none">
            <a:spAutoFit/>
          </a:bodyPr>
          <a:lstStyle/>
          <a:p>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Average waiting time =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196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F54B6C5-353E-48FB-9122-DEF04A8B1D84}" type="slidenum">
              <a:rPr lang="zh-CN" altLang="en-US" sz="1400">
                <a:ea typeface="宋体" panose="02010600030101010101" pitchFamily="2" charset="-122"/>
              </a:rPr>
              <a:pPr algn="r" eaLnBrk="1" hangingPunct="1"/>
              <a:t>74</a:t>
            </a:fld>
            <a:endParaRPr lang="en-US" sz="1400">
              <a:ea typeface="宋体" panose="02010600030101010101" pitchFamily="2" charset="-122"/>
            </a:endParaRPr>
          </a:p>
        </p:txBody>
      </p:sp>
      <p:sp>
        <p:nvSpPr>
          <p:cNvPr id="90115" name="Rectangle 2"/>
          <p:cNvSpPr>
            <a:spLocks noGrp="1" noChangeArrowheads="1"/>
          </p:cNvSpPr>
          <p:nvPr>
            <p:ph type="body" idx="4294967295"/>
          </p:nvPr>
        </p:nvSpPr>
        <p:spPr>
          <a:xfrm>
            <a:off x="561182" y="1347789"/>
            <a:ext cx="8108950" cy="5127625"/>
          </a:xfrm>
        </p:spPr>
        <p:txBody>
          <a:bodyPr/>
          <a:lstStyle/>
          <a:p>
            <a:pPr>
              <a:buNone/>
              <a:tabLst>
                <a:tab pos="1603375" algn="ctr"/>
                <a:tab pos="3254375" algn="ctr"/>
                <a:tab pos="5143500" algn="ctr"/>
              </a:tabLst>
            </a:pPr>
            <a:r>
              <a:rPr lang="zh-CN" altLang="en-US" dirty="0">
                <a:ea typeface="宋体" panose="02010600030101010101" pitchFamily="2" charset="-122"/>
              </a:rPr>
              <a:t>		</a:t>
            </a:r>
            <a:r>
              <a:rPr lang="zh-CN" altLang="en-US" sz="2400" u="sng" dirty="0">
                <a:ea typeface="宋体" panose="02010600030101010101" pitchFamily="2" charset="-122"/>
              </a:rPr>
              <a:t>Process	Arrival Time</a:t>
            </a:r>
            <a:r>
              <a:rPr lang="zh-CN" altLang="en-US" sz="2400" dirty="0">
                <a:ea typeface="宋体" panose="02010600030101010101" pitchFamily="2" charset="-122"/>
              </a:rPr>
              <a:t>	</a:t>
            </a:r>
            <a:r>
              <a:rPr lang="zh-CN" altLang="en-US" sz="2400" u="sng" dirty="0">
                <a:ea typeface="宋体" panose="02010600030101010101" pitchFamily="2" charset="-122"/>
              </a:rPr>
              <a:t>Burst Time</a:t>
            </a:r>
            <a:endParaRPr lang="zh-CN" altLang="en-US" sz="2400" dirty="0">
              <a:ea typeface="宋体" panose="02010600030101010101" pitchFamily="2" charset="-122"/>
            </a:endParaRP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1</a:t>
            </a:r>
            <a:r>
              <a:rPr lang="zh-CN" altLang="en-US" sz="2400" dirty="0">
                <a:ea typeface="宋体" panose="02010600030101010101" pitchFamily="2" charset="-122"/>
              </a:rPr>
              <a:t>	0.0	7</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2	</a:t>
            </a:r>
            <a:r>
              <a:rPr lang="zh-CN" altLang="en-US" sz="2400" dirty="0">
                <a:ea typeface="宋体" panose="02010600030101010101" pitchFamily="2" charset="-122"/>
              </a:rPr>
              <a:t>2.0	4</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3</a:t>
            </a:r>
            <a:r>
              <a:rPr lang="zh-CN" altLang="en-US" sz="2400" dirty="0">
                <a:ea typeface="宋体" panose="02010600030101010101" pitchFamily="2" charset="-122"/>
              </a:rPr>
              <a:t>	4.0	1</a:t>
            </a:r>
          </a:p>
          <a:p>
            <a:pPr>
              <a:buNone/>
              <a:tabLst>
                <a:tab pos="1603375" algn="ctr"/>
                <a:tab pos="3254375" algn="ctr"/>
                <a:tab pos="5143500"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4</a:t>
            </a:r>
            <a:r>
              <a:rPr lang="zh-CN" altLang="en-US" sz="2400" dirty="0">
                <a:ea typeface="宋体" panose="02010600030101010101" pitchFamily="2" charset="-122"/>
              </a:rPr>
              <a:t>	5.0	4</a:t>
            </a:r>
          </a:p>
          <a:p>
            <a:pPr>
              <a:tabLst>
                <a:tab pos="1603375" algn="ctr"/>
                <a:tab pos="3254375" algn="ctr"/>
                <a:tab pos="5143500" algn="ctr"/>
              </a:tabLst>
            </a:pPr>
            <a:r>
              <a:rPr lang="zh-CN" altLang="en-US" sz="2400" dirty="0">
                <a:ea typeface="宋体" panose="02010600030101010101" pitchFamily="2" charset="-122"/>
              </a:rPr>
              <a:t>SJF (non-preemptive)</a:t>
            </a: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endParaRPr lang="zh-CN" altLang="en-US" sz="2400" dirty="0">
              <a:ea typeface="宋体" panose="02010600030101010101" pitchFamily="2" charset="-122"/>
            </a:endParaRPr>
          </a:p>
          <a:p>
            <a:pPr>
              <a:tabLst>
                <a:tab pos="1603375" algn="ctr"/>
                <a:tab pos="3254375" algn="ctr"/>
                <a:tab pos="5143500" algn="ctr"/>
              </a:tabLst>
            </a:pPr>
            <a:r>
              <a:rPr lang="zh-CN" altLang="en-US" sz="2400" dirty="0">
                <a:ea typeface="宋体" panose="02010600030101010101" pitchFamily="2" charset="-122"/>
              </a:rPr>
              <a:t>Average waiting time = (0 + 6 + 3 + 7)/4 = 4</a:t>
            </a:r>
            <a:endParaRPr lang="zh-CN" altLang="en-US" sz="2400" i="1" baseline="-25000" dirty="0">
              <a:ea typeface="宋体" panose="02010600030101010101" pitchFamily="2" charset="-122"/>
            </a:endParaRPr>
          </a:p>
        </p:txBody>
      </p:sp>
      <p:sp>
        <p:nvSpPr>
          <p:cNvPr id="90116" name="Rectangle 3"/>
          <p:cNvSpPr>
            <a:spLocks noGrp="1" noChangeArrowheads="1"/>
          </p:cNvSpPr>
          <p:nvPr>
            <p:ph type="title" idx="4294967295"/>
          </p:nvPr>
        </p:nvSpPr>
        <p:spPr>
          <a:xfrm>
            <a:off x="787282" y="22226"/>
            <a:ext cx="7888070" cy="1325563"/>
          </a:xfrm>
          <a:noFill/>
        </p:spPr>
        <p:txBody>
          <a:bodyPr>
            <a:normAutofit/>
          </a:bodyPr>
          <a:lstStyle/>
          <a:p>
            <a:pPr algn="ctr" eaLnBrk="1" hangingPunct="1"/>
            <a:r>
              <a:rPr lang="en-US" altLang="zh-CN" sz="3800" b="1" dirty="0">
                <a:ea typeface="宋体" panose="02010600030101010101" pitchFamily="2" charset="-122"/>
              </a:rPr>
              <a:t>Example of Non-Preemptive SJF</a:t>
            </a:r>
          </a:p>
        </p:txBody>
      </p:sp>
      <p:grpSp>
        <p:nvGrpSpPr>
          <p:cNvPr id="90117" name="Group 5"/>
          <p:cNvGrpSpPr>
            <a:grpSpLocks/>
          </p:cNvGrpSpPr>
          <p:nvPr/>
        </p:nvGrpSpPr>
        <p:grpSpPr bwMode="auto">
          <a:xfrm>
            <a:off x="1415257" y="4479926"/>
            <a:ext cx="5575300" cy="1128713"/>
            <a:chOff x="0" y="0"/>
            <a:chExt cx="3512" cy="711"/>
          </a:xfrm>
        </p:grpSpPr>
        <p:sp>
          <p:nvSpPr>
            <p:cNvPr id="90118" name="Rectangle 5"/>
            <p:cNvSpPr>
              <a:spLocks noChangeArrowheads="1"/>
            </p:cNvSpPr>
            <p:nvPr/>
          </p:nvSpPr>
          <p:spPr bwMode="auto">
            <a:xfrm flipH="1">
              <a:off x="96" y="0"/>
              <a:ext cx="3312" cy="384"/>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sp>
          <p:nvSpPr>
            <p:cNvPr id="90119" name="Text Box 6"/>
            <p:cNvSpPr txBox="1">
              <a:spLocks noChangeArrowheads="1"/>
            </p:cNvSpPr>
            <p:nvPr/>
          </p:nvSpPr>
          <p:spPr bwMode="auto">
            <a:xfrm flipH="1">
              <a:off x="528" y="4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endParaRPr lang="en-US" sz="1800">
                <a:latin typeface="Helvetica" panose="020B0604020202020204" pitchFamily="34" charset="0"/>
                <a:ea typeface="宋体" panose="02010600030101010101" pitchFamily="2" charset="-122"/>
              </a:endParaRPr>
            </a:p>
          </p:txBody>
        </p:sp>
        <p:sp>
          <p:nvSpPr>
            <p:cNvPr id="90120" name="Text Box 7"/>
            <p:cNvSpPr txBox="1">
              <a:spLocks noChangeArrowheads="1"/>
            </p:cNvSpPr>
            <p:nvPr/>
          </p:nvSpPr>
          <p:spPr bwMode="auto">
            <a:xfrm flipH="1">
              <a:off x="1536" y="4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endParaRPr lang="en-US" sz="1800">
                <a:latin typeface="Helvetica" panose="020B0604020202020204" pitchFamily="34" charset="0"/>
                <a:ea typeface="宋体" panose="02010600030101010101" pitchFamily="2" charset="-122"/>
              </a:endParaRPr>
            </a:p>
          </p:txBody>
        </p:sp>
        <p:sp>
          <p:nvSpPr>
            <p:cNvPr id="90121" name="Text Box 8"/>
            <p:cNvSpPr txBox="1">
              <a:spLocks noChangeArrowheads="1"/>
            </p:cNvSpPr>
            <p:nvPr/>
          </p:nvSpPr>
          <p:spPr bwMode="auto">
            <a:xfrm flipH="1">
              <a:off x="2112" y="4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2</a:t>
              </a:r>
              <a:endParaRPr lang="en-US" sz="1800">
                <a:latin typeface="Helvetica" panose="020B0604020202020204" pitchFamily="34" charset="0"/>
                <a:ea typeface="宋体" panose="02010600030101010101" pitchFamily="2" charset="-122"/>
              </a:endParaRPr>
            </a:p>
          </p:txBody>
        </p:sp>
        <p:sp>
          <p:nvSpPr>
            <p:cNvPr id="90122" name="Line 9"/>
            <p:cNvSpPr>
              <a:spLocks noChangeShapeType="1"/>
            </p:cNvSpPr>
            <p:nvPr/>
          </p:nvSpPr>
          <p:spPr bwMode="auto">
            <a:xfrm flipH="1">
              <a:off x="3408" y="384"/>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3" name="Line 10"/>
            <p:cNvSpPr>
              <a:spLocks noChangeShapeType="1"/>
            </p:cNvSpPr>
            <p:nvPr/>
          </p:nvSpPr>
          <p:spPr bwMode="auto">
            <a:xfrm flipH="1">
              <a:off x="96" y="384"/>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4" name="Line 11"/>
            <p:cNvSpPr>
              <a:spLocks noChangeShapeType="1"/>
            </p:cNvSpPr>
            <p:nvPr/>
          </p:nvSpPr>
          <p:spPr bwMode="auto">
            <a:xfrm flipH="1">
              <a:off x="1824" y="0"/>
              <a:ext cx="0" cy="38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5" name="Line 12"/>
            <p:cNvSpPr>
              <a:spLocks noChangeShapeType="1"/>
            </p:cNvSpPr>
            <p:nvPr/>
          </p:nvSpPr>
          <p:spPr bwMode="auto">
            <a:xfrm flipH="1">
              <a:off x="1536" y="0"/>
              <a:ext cx="0" cy="38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6" name="Line 13"/>
            <p:cNvSpPr>
              <a:spLocks noChangeShapeType="1"/>
            </p:cNvSpPr>
            <p:nvPr/>
          </p:nvSpPr>
          <p:spPr bwMode="auto">
            <a:xfrm flipH="1">
              <a:off x="1536" y="384"/>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7" name="Line 14"/>
            <p:cNvSpPr>
              <a:spLocks noChangeShapeType="1"/>
            </p:cNvSpPr>
            <p:nvPr/>
          </p:nvSpPr>
          <p:spPr bwMode="auto">
            <a:xfrm flipH="1">
              <a:off x="528"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28" name="Text Box 15"/>
            <p:cNvSpPr txBox="1">
              <a:spLocks noChangeArrowheads="1"/>
            </p:cNvSpPr>
            <p:nvPr/>
          </p:nvSpPr>
          <p:spPr bwMode="auto">
            <a:xfrm flipH="1">
              <a:off x="1440" y="4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7</a:t>
              </a:r>
            </a:p>
          </p:txBody>
        </p:sp>
        <p:sp>
          <p:nvSpPr>
            <p:cNvPr id="90129" name="Text Box 16"/>
            <p:cNvSpPr txBox="1">
              <a:spLocks noChangeArrowheads="1"/>
            </p:cNvSpPr>
            <p:nvPr/>
          </p:nvSpPr>
          <p:spPr bwMode="auto">
            <a:xfrm flipH="1">
              <a:off x="628" y="4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3</a:t>
              </a:r>
            </a:p>
          </p:txBody>
        </p:sp>
        <p:sp>
          <p:nvSpPr>
            <p:cNvPr id="90130" name="Text Box 17"/>
            <p:cNvSpPr txBox="1">
              <a:spLocks noChangeArrowheads="1"/>
            </p:cNvSpPr>
            <p:nvPr/>
          </p:nvSpPr>
          <p:spPr bwMode="auto">
            <a:xfrm flipH="1">
              <a:off x="3236" y="48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16</a:t>
              </a:r>
            </a:p>
          </p:txBody>
        </p:sp>
        <p:sp>
          <p:nvSpPr>
            <p:cNvPr id="90131" name="Text Box 18"/>
            <p:cNvSpPr txBox="1">
              <a:spLocks noChangeArrowheads="1"/>
            </p:cNvSpPr>
            <p:nvPr/>
          </p:nvSpPr>
          <p:spPr bwMode="auto">
            <a:xfrm flipH="1">
              <a:off x="0" y="4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0</a:t>
              </a:r>
            </a:p>
          </p:txBody>
        </p:sp>
        <p:sp>
          <p:nvSpPr>
            <p:cNvPr id="90132" name="Text Box 19"/>
            <p:cNvSpPr txBox="1">
              <a:spLocks noChangeArrowheads="1"/>
            </p:cNvSpPr>
            <p:nvPr/>
          </p:nvSpPr>
          <p:spPr bwMode="auto">
            <a:xfrm flipH="1">
              <a:off x="2832" y="48"/>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4</a:t>
              </a:r>
              <a:endParaRPr lang="en-US" sz="1800">
                <a:latin typeface="Helvetica" panose="020B0604020202020204" pitchFamily="34" charset="0"/>
                <a:ea typeface="宋体" panose="02010600030101010101" pitchFamily="2" charset="-122"/>
              </a:endParaRPr>
            </a:p>
          </p:txBody>
        </p:sp>
        <p:sp>
          <p:nvSpPr>
            <p:cNvPr id="90133" name="Line 20"/>
            <p:cNvSpPr>
              <a:spLocks noChangeShapeType="1"/>
            </p:cNvSpPr>
            <p:nvPr/>
          </p:nvSpPr>
          <p:spPr bwMode="auto">
            <a:xfrm flipH="1">
              <a:off x="2592" y="0"/>
              <a:ext cx="0" cy="38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4" name="Line 21"/>
            <p:cNvSpPr>
              <a:spLocks noChangeShapeType="1"/>
            </p:cNvSpPr>
            <p:nvPr/>
          </p:nvSpPr>
          <p:spPr bwMode="auto">
            <a:xfrm flipH="1">
              <a:off x="288"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5" name="Line 22"/>
            <p:cNvSpPr>
              <a:spLocks noChangeShapeType="1"/>
            </p:cNvSpPr>
            <p:nvPr/>
          </p:nvSpPr>
          <p:spPr bwMode="auto">
            <a:xfrm flipH="1">
              <a:off x="768"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6" name="Line 23"/>
            <p:cNvSpPr>
              <a:spLocks noChangeShapeType="1"/>
            </p:cNvSpPr>
            <p:nvPr/>
          </p:nvSpPr>
          <p:spPr bwMode="auto">
            <a:xfrm flipH="1">
              <a:off x="1008"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7" name="Line 24"/>
            <p:cNvSpPr>
              <a:spLocks noChangeShapeType="1"/>
            </p:cNvSpPr>
            <p:nvPr/>
          </p:nvSpPr>
          <p:spPr bwMode="auto">
            <a:xfrm flipH="1">
              <a:off x="1200"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8" name="Line 25"/>
            <p:cNvSpPr>
              <a:spLocks noChangeShapeType="1"/>
            </p:cNvSpPr>
            <p:nvPr/>
          </p:nvSpPr>
          <p:spPr bwMode="auto">
            <a:xfrm flipH="1">
              <a:off x="1392"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39" name="Line 26"/>
            <p:cNvSpPr>
              <a:spLocks noChangeShapeType="1"/>
            </p:cNvSpPr>
            <p:nvPr/>
          </p:nvSpPr>
          <p:spPr bwMode="auto">
            <a:xfrm flipH="1">
              <a:off x="1824" y="384"/>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0" name="Text Box 27"/>
            <p:cNvSpPr txBox="1">
              <a:spLocks noChangeArrowheads="1"/>
            </p:cNvSpPr>
            <p:nvPr/>
          </p:nvSpPr>
          <p:spPr bwMode="auto">
            <a:xfrm flipH="1">
              <a:off x="1728" y="4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8</a:t>
              </a:r>
            </a:p>
          </p:txBody>
        </p:sp>
        <p:sp>
          <p:nvSpPr>
            <p:cNvPr id="90141" name="Line 28"/>
            <p:cNvSpPr>
              <a:spLocks noChangeShapeType="1"/>
            </p:cNvSpPr>
            <p:nvPr/>
          </p:nvSpPr>
          <p:spPr bwMode="auto">
            <a:xfrm flipH="1">
              <a:off x="2064"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2" name="Line 29"/>
            <p:cNvSpPr>
              <a:spLocks noChangeShapeType="1"/>
            </p:cNvSpPr>
            <p:nvPr/>
          </p:nvSpPr>
          <p:spPr bwMode="auto">
            <a:xfrm flipH="1">
              <a:off x="2256"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3" name="Line 30"/>
            <p:cNvSpPr>
              <a:spLocks noChangeShapeType="1"/>
            </p:cNvSpPr>
            <p:nvPr/>
          </p:nvSpPr>
          <p:spPr bwMode="auto">
            <a:xfrm flipH="1">
              <a:off x="2448"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4" name="Line 31"/>
            <p:cNvSpPr>
              <a:spLocks noChangeShapeType="1"/>
            </p:cNvSpPr>
            <p:nvPr/>
          </p:nvSpPr>
          <p:spPr bwMode="auto">
            <a:xfrm flipH="1">
              <a:off x="2592" y="384"/>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5" name="Text Box 32"/>
            <p:cNvSpPr txBox="1">
              <a:spLocks noChangeArrowheads="1"/>
            </p:cNvSpPr>
            <p:nvPr/>
          </p:nvSpPr>
          <p:spPr bwMode="auto">
            <a:xfrm flipH="1">
              <a:off x="2448" y="48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12</a:t>
              </a:r>
            </a:p>
          </p:txBody>
        </p:sp>
        <p:sp>
          <p:nvSpPr>
            <p:cNvPr id="90146" name="Line 33"/>
            <p:cNvSpPr>
              <a:spLocks noChangeShapeType="1"/>
            </p:cNvSpPr>
            <p:nvPr/>
          </p:nvSpPr>
          <p:spPr bwMode="auto">
            <a:xfrm flipH="1">
              <a:off x="2832"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7" name="Line 34"/>
            <p:cNvSpPr>
              <a:spLocks noChangeShapeType="1"/>
            </p:cNvSpPr>
            <p:nvPr/>
          </p:nvSpPr>
          <p:spPr bwMode="auto">
            <a:xfrm flipH="1">
              <a:off x="3024"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148" name="Line 35"/>
            <p:cNvSpPr>
              <a:spLocks noChangeShapeType="1"/>
            </p:cNvSpPr>
            <p:nvPr/>
          </p:nvSpPr>
          <p:spPr bwMode="auto">
            <a:xfrm flipH="1">
              <a:off x="3216" y="313"/>
              <a:ext cx="0" cy="14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279280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01B91365-1947-4291-B34A-AAC2AE2D180D}" type="slidenum">
              <a:rPr lang="zh-CN" altLang="en-US" sz="1400">
                <a:ea typeface="宋体" panose="02010600030101010101" pitchFamily="2" charset="-122"/>
              </a:rPr>
              <a:pPr algn="r" eaLnBrk="1" hangingPunct="1"/>
              <a:t>75</a:t>
            </a:fld>
            <a:endParaRPr lang="en-US" sz="1400">
              <a:ea typeface="宋体" panose="02010600030101010101" pitchFamily="2" charset="-122"/>
            </a:endParaRPr>
          </a:p>
        </p:txBody>
      </p:sp>
      <p:sp>
        <p:nvSpPr>
          <p:cNvPr id="95235" name="Rectangle 2"/>
          <p:cNvSpPr>
            <a:spLocks noGrp="1" noChangeArrowheads="1"/>
          </p:cNvSpPr>
          <p:nvPr>
            <p:ph type="title" idx="4294967295"/>
          </p:nvPr>
        </p:nvSpPr>
        <p:spPr>
          <a:xfrm>
            <a:off x="713583" y="89996"/>
            <a:ext cx="7888070" cy="1325563"/>
          </a:xfrm>
        </p:spPr>
        <p:txBody>
          <a:bodyPr>
            <a:normAutofit/>
          </a:bodyPr>
          <a:lstStyle/>
          <a:p>
            <a:pPr algn="ctr" eaLnBrk="1" hangingPunct="1"/>
            <a:r>
              <a:rPr lang="en-US" altLang="zh-CN" sz="3800" b="1" dirty="0">
                <a:ea typeface="宋体" panose="02010600030101010101" pitchFamily="2" charset="-122"/>
              </a:rPr>
              <a:t>Round Robin (RR) Scheduling</a:t>
            </a:r>
          </a:p>
        </p:txBody>
      </p:sp>
      <p:sp>
        <p:nvSpPr>
          <p:cNvPr id="95236" name="Rectangle 3"/>
          <p:cNvSpPr>
            <a:spLocks noGrp="1" noChangeArrowheads="1"/>
          </p:cNvSpPr>
          <p:nvPr>
            <p:ph type="body" idx="4294967295"/>
          </p:nvPr>
        </p:nvSpPr>
        <p:spPr>
          <a:xfrm>
            <a:off x="503190" y="1359603"/>
            <a:ext cx="8057404" cy="4959350"/>
          </a:xfrm>
        </p:spPr>
        <p:txBody>
          <a:bodyPr>
            <a:noAutofit/>
          </a:bodyPr>
          <a:lstStyle/>
          <a:p>
            <a:pPr eaLnBrk="1" hangingPunct="1">
              <a:buFont typeface="Wingdings" panose="05000000000000000000" pitchFamily="2" charset="2"/>
              <a:buChar char="l"/>
            </a:pPr>
            <a:r>
              <a:rPr lang="en-US" sz="2800" dirty="0">
                <a:ea typeface="宋体" panose="02010600030101010101" pitchFamily="2" charset="-122"/>
              </a:rPr>
              <a:t>Each process gets a small unit of CPU time (</a:t>
            </a:r>
            <a:r>
              <a:rPr lang="en-US" sz="2800" i="1" dirty="0">
                <a:ea typeface="宋体" panose="02010600030101010101" pitchFamily="2" charset="-122"/>
              </a:rPr>
              <a:t>time quantum</a:t>
            </a:r>
            <a:r>
              <a:rPr lang="en-US" sz="2800" dirty="0">
                <a:ea typeface="宋体" panose="02010600030101010101" pitchFamily="2" charset="-122"/>
              </a:rPr>
              <a:t>), usually 10-100 milliseconds.  After this time has elapsed, the process is preempted and added to the end of the ready queue.</a:t>
            </a:r>
          </a:p>
          <a:p>
            <a:pPr eaLnBrk="1" hangingPunct="1">
              <a:buFont typeface="Wingdings" panose="05000000000000000000" pitchFamily="2" charset="2"/>
              <a:buChar char="l"/>
            </a:pPr>
            <a:r>
              <a:rPr lang="en-US" sz="2800" dirty="0">
                <a:ea typeface="宋体" panose="02010600030101010101" pitchFamily="2" charset="-122"/>
              </a:rPr>
              <a:t>If there are </a:t>
            </a:r>
            <a:r>
              <a:rPr lang="en-US" sz="2800" i="1" dirty="0">
                <a:ea typeface="宋体" panose="02010600030101010101" pitchFamily="2" charset="-122"/>
              </a:rPr>
              <a:t>n</a:t>
            </a:r>
            <a:r>
              <a:rPr lang="en-US" sz="2800" dirty="0">
                <a:ea typeface="宋体" panose="02010600030101010101" pitchFamily="2" charset="-122"/>
              </a:rPr>
              <a:t> processes in the ready queue and the time quantum is </a:t>
            </a:r>
            <a:r>
              <a:rPr lang="en-US" sz="2800" i="1" dirty="0">
                <a:ea typeface="宋体" panose="02010600030101010101" pitchFamily="2" charset="-122"/>
              </a:rPr>
              <a:t>q</a:t>
            </a:r>
            <a:r>
              <a:rPr lang="en-US" sz="2800" dirty="0">
                <a:ea typeface="宋体" panose="02010600030101010101" pitchFamily="2" charset="-122"/>
              </a:rPr>
              <a:t>, then each process gets 1/</a:t>
            </a:r>
            <a:r>
              <a:rPr lang="en-US" sz="2800" i="1" dirty="0">
                <a:ea typeface="宋体" panose="02010600030101010101" pitchFamily="2" charset="-122"/>
              </a:rPr>
              <a:t>n</a:t>
            </a:r>
            <a:r>
              <a:rPr lang="en-US" sz="2800" dirty="0">
                <a:ea typeface="宋体" panose="02010600030101010101" pitchFamily="2" charset="-122"/>
              </a:rPr>
              <a:t> of the CPU time in chunks of at most </a:t>
            </a:r>
            <a:r>
              <a:rPr lang="en-US" sz="2800" i="1" dirty="0">
                <a:ea typeface="宋体" panose="02010600030101010101" pitchFamily="2" charset="-122"/>
              </a:rPr>
              <a:t>q</a:t>
            </a:r>
            <a:r>
              <a:rPr lang="en-US" sz="2800" dirty="0">
                <a:ea typeface="宋体" panose="02010600030101010101" pitchFamily="2" charset="-122"/>
              </a:rPr>
              <a:t> time units at once.  No process waits more than (</a:t>
            </a:r>
            <a:r>
              <a:rPr lang="en-US" sz="2800" i="1" dirty="0">
                <a:ea typeface="宋体" panose="02010600030101010101" pitchFamily="2" charset="-122"/>
              </a:rPr>
              <a:t>n</a:t>
            </a:r>
            <a:r>
              <a:rPr lang="en-US" sz="2800" dirty="0">
                <a:ea typeface="宋体" panose="02010600030101010101" pitchFamily="2" charset="-122"/>
              </a:rPr>
              <a:t>-1)</a:t>
            </a:r>
            <a:r>
              <a:rPr lang="en-US" sz="2800" i="1" dirty="0">
                <a:ea typeface="宋体" panose="02010600030101010101" pitchFamily="2" charset="-122"/>
              </a:rPr>
              <a:t>q </a:t>
            </a:r>
            <a:r>
              <a:rPr lang="en-US" sz="2800" dirty="0">
                <a:ea typeface="宋体" panose="02010600030101010101" pitchFamily="2" charset="-122"/>
              </a:rPr>
              <a:t>time units.</a:t>
            </a:r>
          </a:p>
          <a:p>
            <a:pPr eaLnBrk="1" hangingPunct="1">
              <a:buFont typeface="Wingdings" panose="05000000000000000000" pitchFamily="2" charset="2"/>
              <a:buChar char="l"/>
            </a:pPr>
            <a:r>
              <a:rPr lang="en-US" sz="2800" dirty="0">
                <a:ea typeface="宋体" panose="02010600030101010101" pitchFamily="2" charset="-122"/>
              </a:rPr>
              <a:t>Performance</a:t>
            </a:r>
          </a:p>
          <a:p>
            <a:pPr lvl="1" eaLnBrk="1" hangingPunct="1">
              <a:buFont typeface="Wingdings" panose="05000000000000000000" pitchFamily="2" charset="2"/>
              <a:buChar char="l"/>
            </a:pPr>
            <a:r>
              <a:rPr lang="en-US" sz="2800" i="1" dirty="0">
                <a:ea typeface="宋体" panose="02010600030101010101" pitchFamily="2" charset="-122"/>
              </a:rPr>
              <a:t>q</a:t>
            </a:r>
            <a:r>
              <a:rPr lang="en-US" sz="2800" dirty="0">
                <a:ea typeface="宋体" panose="02010600030101010101" pitchFamily="2" charset="-122"/>
              </a:rPr>
              <a:t> large </a:t>
            </a:r>
            <a:r>
              <a:rPr lang="en-US" sz="2800" dirty="0">
                <a:ea typeface="宋体" panose="02010600030101010101" pitchFamily="2" charset="-122"/>
                <a:sym typeface="Symbol" panose="05050102010706020507" pitchFamily="18" charset="2"/>
              </a:rPr>
              <a:t> FIFO</a:t>
            </a:r>
          </a:p>
          <a:p>
            <a:pPr lvl="1" eaLnBrk="1" hangingPunct="1">
              <a:buFont typeface="Wingdings" panose="05000000000000000000" pitchFamily="2" charset="2"/>
              <a:buChar char="l"/>
            </a:pPr>
            <a:r>
              <a:rPr lang="en-US" sz="2800" i="1" dirty="0">
                <a:ea typeface="宋体" panose="02010600030101010101" pitchFamily="2" charset="-122"/>
                <a:sym typeface="Symbol" panose="05050102010706020507" pitchFamily="18" charset="2"/>
              </a:rPr>
              <a:t>q </a:t>
            </a:r>
            <a:r>
              <a:rPr lang="en-US" sz="2800" dirty="0">
                <a:ea typeface="宋体" panose="02010600030101010101" pitchFamily="2" charset="-122"/>
                <a:sym typeface="Symbol" panose="05050102010706020507" pitchFamily="18" charset="2"/>
              </a:rPr>
              <a:t>small  </a:t>
            </a:r>
            <a:r>
              <a:rPr lang="en-US" sz="2800" i="1" dirty="0">
                <a:ea typeface="宋体" panose="02010600030101010101" pitchFamily="2" charset="-122"/>
                <a:sym typeface="Symbol" panose="05050102010706020507" pitchFamily="18" charset="2"/>
              </a:rPr>
              <a:t>q </a:t>
            </a:r>
            <a:r>
              <a:rPr lang="en-US" sz="2800" dirty="0">
                <a:ea typeface="宋体" panose="02010600030101010101" pitchFamily="2" charset="-122"/>
                <a:sym typeface="Symbol" panose="05050102010706020507" pitchFamily="18" charset="2"/>
              </a:rPr>
              <a:t>must be large with respect to context switch, otherwise overhead is too high.</a:t>
            </a:r>
          </a:p>
        </p:txBody>
      </p:sp>
    </p:spTree>
    <p:extLst>
      <p:ext uri="{BB962C8B-B14F-4D97-AF65-F5344CB8AC3E}">
        <p14:creationId xmlns:p14="http://schemas.microsoft.com/office/powerpoint/2010/main" val="2167665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81DCB2CD-DFC6-49DC-A75F-B536A60D3760}" type="slidenum">
              <a:rPr lang="zh-CN" altLang="en-US" sz="1400">
                <a:ea typeface="宋体" panose="02010600030101010101" pitchFamily="2" charset="-122"/>
              </a:rPr>
              <a:pPr algn="r" eaLnBrk="1" hangingPunct="1"/>
              <a:t>76</a:t>
            </a:fld>
            <a:endParaRPr lang="en-US" sz="1400">
              <a:ea typeface="宋体" panose="02010600030101010101" pitchFamily="2" charset="-122"/>
            </a:endParaRPr>
          </a:p>
        </p:txBody>
      </p:sp>
      <p:sp>
        <p:nvSpPr>
          <p:cNvPr id="97283" name="Rectangle 2"/>
          <p:cNvSpPr>
            <a:spLocks noGrp="1" noChangeArrowheads="1"/>
          </p:cNvSpPr>
          <p:nvPr>
            <p:ph type="title" idx="4294967295"/>
          </p:nvPr>
        </p:nvSpPr>
        <p:spPr>
          <a:xfrm>
            <a:off x="0" y="-1"/>
            <a:ext cx="9145588" cy="1088379"/>
          </a:xfrm>
        </p:spPr>
        <p:txBody>
          <a:bodyPr>
            <a:noAutofit/>
          </a:bodyPr>
          <a:lstStyle/>
          <a:p>
            <a:pPr algn="ctr" eaLnBrk="1" hangingPunct="1"/>
            <a:r>
              <a:rPr lang="en-US" altLang="zh-CN" sz="3800" b="1" dirty="0">
                <a:ea typeface="宋体" panose="02010600030101010101" pitchFamily="2" charset="-122"/>
              </a:rPr>
              <a:t>Example of RR with Time Quantum = 20</a:t>
            </a:r>
          </a:p>
        </p:txBody>
      </p:sp>
      <p:sp>
        <p:nvSpPr>
          <p:cNvPr id="97284" name="Rectangle 3"/>
          <p:cNvSpPr>
            <a:spLocks noGrp="1" noChangeArrowheads="1"/>
          </p:cNvSpPr>
          <p:nvPr>
            <p:ph type="body" idx="4294967295"/>
          </p:nvPr>
        </p:nvSpPr>
        <p:spPr>
          <a:xfrm>
            <a:off x="407194" y="1152525"/>
            <a:ext cx="8197850" cy="5156200"/>
          </a:xfrm>
        </p:spPr>
        <p:txBody>
          <a:bodyPr/>
          <a:lstStyle/>
          <a:p>
            <a:pPr>
              <a:buNone/>
              <a:tabLst>
                <a:tab pos="2222500" algn="ctr"/>
                <a:tab pos="3997325" algn="ctr"/>
              </a:tabLst>
            </a:pPr>
            <a:r>
              <a:rPr lang="zh-CN" altLang="en-US" dirty="0">
                <a:ea typeface="宋体" panose="02010600030101010101" pitchFamily="2" charset="-122"/>
              </a:rPr>
              <a:t>		</a:t>
            </a:r>
            <a:r>
              <a:rPr lang="zh-CN" altLang="en-US" sz="2400" u="sng" dirty="0">
                <a:ea typeface="宋体" panose="02010600030101010101" pitchFamily="2" charset="-122"/>
              </a:rPr>
              <a:t>Process</a:t>
            </a:r>
            <a:r>
              <a:rPr lang="zh-CN" altLang="en-US" sz="2400" dirty="0">
                <a:ea typeface="宋体" panose="02010600030101010101" pitchFamily="2" charset="-122"/>
              </a:rPr>
              <a:t>	</a:t>
            </a:r>
            <a:r>
              <a:rPr lang="zh-CN" altLang="en-US" sz="2400" u="sng" dirty="0">
                <a:ea typeface="宋体" panose="02010600030101010101" pitchFamily="2" charset="-122"/>
              </a:rPr>
              <a:t>Burst Time</a:t>
            </a:r>
          </a:p>
          <a:p>
            <a:pPr>
              <a:buNone/>
              <a:tabLst>
                <a:tab pos="2222500" algn="ctr"/>
                <a:tab pos="3997325" algn="ctr"/>
              </a:tabLst>
            </a:pPr>
            <a:r>
              <a:rPr lang="zh-CN" altLang="en-US" sz="2400" i="1" dirty="0">
                <a:ea typeface="宋体" panose="02010600030101010101" pitchFamily="2" charset="-122"/>
              </a:rPr>
              <a:t>		P</a:t>
            </a:r>
            <a:r>
              <a:rPr lang="zh-CN" altLang="en-US" sz="2400" i="1" baseline="-25000" dirty="0">
                <a:ea typeface="宋体" panose="02010600030101010101" pitchFamily="2" charset="-122"/>
              </a:rPr>
              <a:t>1	</a:t>
            </a:r>
            <a:r>
              <a:rPr lang="zh-CN" altLang="en-US" sz="2400" dirty="0">
                <a:ea typeface="宋体" panose="02010600030101010101" pitchFamily="2" charset="-122"/>
              </a:rPr>
              <a:t>53</a:t>
            </a:r>
          </a:p>
          <a:p>
            <a:pPr>
              <a:buNone/>
              <a:tabLst>
                <a:tab pos="2222500" algn="ctr"/>
                <a:tab pos="3997325"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2	 </a:t>
            </a:r>
            <a:r>
              <a:rPr lang="zh-CN" altLang="en-US" sz="2400" dirty="0">
                <a:ea typeface="宋体" panose="02010600030101010101" pitchFamily="2" charset="-122"/>
              </a:rPr>
              <a:t>17</a:t>
            </a:r>
          </a:p>
          <a:p>
            <a:pPr>
              <a:buNone/>
              <a:tabLst>
                <a:tab pos="2222500" algn="ctr"/>
                <a:tab pos="3997325"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3	</a:t>
            </a:r>
            <a:r>
              <a:rPr lang="zh-CN" altLang="en-US" sz="2400" dirty="0">
                <a:ea typeface="宋体" panose="02010600030101010101" pitchFamily="2" charset="-122"/>
              </a:rPr>
              <a:t>68</a:t>
            </a:r>
          </a:p>
          <a:p>
            <a:pPr>
              <a:buNone/>
              <a:tabLst>
                <a:tab pos="2222500" algn="ctr"/>
                <a:tab pos="3997325" algn="ctr"/>
              </a:tabLst>
            </a:pPr>
            <a:r>
              <a:rPr lang="zh-CN" altLang="en-US" sz="2400" dirty="0">
                <a:ea typeface="宋体" panose="02010600030101010101" pitchFamily="2" charset="-122"/>
              </a:rPr>
              <a:t>		 </a:t>
            </a:r>
            <a:r>
              <a:rPr lang="zh-CN" altLang="en-US" sz="2400" i="1" dirty="0">
                <a:ea typeface="宋体" panose="02010600030101010101" pitchFamily="2" charset="-122"/>
              </a:rPr>
              <a:t>P</a:t>
            </a:r>
            <a:r>
              <a:rPr lang="zh-CN" altLang="en-US" sz="2400" i="1" baseline="-25000" dirty="0">
                <a:ea typeface="宋体" panose="02010600030101010101" pitchFamily="2" charset="-122"/>
              </a:rPr>
              <a:t>4	 </a:t>
            </a:r>
            <a:r>
              <a:rPr lang="zh-CN" altLang="en-US" sz="2400" dirty="0">
                <a:ea typeface="宋体" panose="02010600030101010101" pitchFamily="2" charset="-122"/>
              </a:rPr>
              <a:t>24</a:t>
            </a:r>
          </a:p>
          <a:p>
            <a:pPr>
              <a:buFont typeface="Wingdings" panose="05000000000000000000" pitchFamily="2" charset="2"/>
              <a:buChar char="l"/>
              <a:tabLst>
                <a:tab pos="2222500" algn="ctr"/>
                <a:tab pos="3997325" algn="ctr"/>
              </a:tabLst>
            </a:pPr>
            <a:r>
              <a:rPr lang="zh-CN" altLang="en-US" sz="2400" dirty="0">
                <a:ea typeface="宋体" panose="02010600030101010101" pitchFamily="2" charset="-122"/>
              </a:rPr>
              <a:t>The Gantt chart is: </a:t>
            </a:r>
            <a:br>
              <a:rPr lang="zh-CN" altLang="en-US" sz="2400" dirty="0">
                <a:ea typeface="宋体" panose="02010600030101010101" pitchFamily="2" charset="-122"/>
              </a:rPr>
            </a:br>
            <a:br>
              <a:rPr lang="zh-CN" altLang="en-US" sz="2400" dirty="0">
                <a:ea typeface="宋体" panose="02010600030101010101" pitchFamily="2" charset="-122"/>
              </a:rPr>
            </a:br>
            <a:br>
              <a:rPr lang="zh-CN" altLang="en-US" sz="2400" dirty="0">
                <a:ea typeface="宋体" panose="02010600030101010101" pitchFamily="2" charset="-122"/>
              </a:rPr>
            </a:br>
            <a:endParaRPr lang="zh-CN" altLang="en-US" sz="2400" dirty="0">
              <a:ea typeface="宋体" panose="02010600030101010101" pitchFamily="2" charset="-122"/>
            </a:endParaRPr>
          </a:p>
          <a:p>
            <a:pPr>
              <a:tabLst>
                <a:tab pos="2222500" algn="ctr"/>
                <a:tab pos="3997325" algn="ctr"/>
              </a:tabLst>
            </a:pPr>
            <a:endParaRPr lang="zh-CN" altLang="en-US" sz="2400" dirty="0">
              <a:ea typeface="宋体" panose="02010600030101010101" pitchFamily="2" charset="-122"/>
            </a:endParaRPr>
          </a:p>
          <a:p>
            <a:pPr>
              <a:buFont typeface="Wingdings" panose="05000000000000000000" pitchFamily="2" charset="2"/>
              <a:buChar char="l"/>
              <a:tabLst>
                <a:tab pos="2222500" algn="ctr"/>
                <a:tab pos="3997325" algn="ctr"/>
              </a:tabLst>
            </a:pPr>
            <a:r>
              <a:rPr lang="zh-CN" altLang="en-US" sz="2400" dirty="0">
                <a:ea typeface="宋体" panose="02010600030101010101" pitchFamily="2" charset="-122"/>
              </a:rPr>
              <a:t>Typically, higher average turnaround than SJF, but better </a:t>
            </a:r>
            <a:r>
              <a:rPr lang="zh-CN" altLang="en-US" sz="2400" i="1" dirty="0">
                <a:ea typeface="宋体" panose="02010600030101010101" pitchFamily="2" charset="-122"/>
              </a:rPr>
              <a:t>response</a:t>
            </a:r>
            <a:r>
              <a:rPr lang="zh-CN" altLang="en-US" sz="2400" dirty="0">
                <a:ea typeface="宋体" panose="02010600030101010101" pitchFamily="2" charset="-122"/>
              </a:rPr>
              <a:t>.</a:t>
            </a:r>
          </a:p>
        </p:txBody>
      </p:sp>
      <p:grpSp>
        <p:nvGrpSpPr>
          <p:cNvPr id="97285" name="Group 5"/>
          <p:cNvGrpSpPr>
            <a:grpSpLocks/>
          </p:cNvGrpSpPr>
          <p:nvPr/>
        </p:nvGrpSpPr>
        <p:grpSpPr bwMode="auto">
          <a:xfrm>
            <a:off x="1437945" y="4013768"/>
            <a:ext cx="6051550" cy="976313"/>
            <a:chOff x="0" y="0"/>
            <a:chExt cx="3812" cy="615"/>
          </a:xfrm>
        </p:grpSpPr>
        <p:grpSp>
          <p:nvGrpSpPr>
            <p:cNvPr id="97286" name="Group 6"/>
            <p:cNvGrpSpPr>
              <a:grpSpLocks/>
            </p:cNvGrpSpPr>
            <p:nvPr/>
          </p:nvGrpSpPr>
          <p:grpSpPr bwMode="auto">
            <a:xfrm>
              <a:off x="96" y="0"/>
              <a:ext cx="3552" cy="384"/>
              <a:chOff x="0" y="0"/>
              <a:chExt cx="2880" cy="288"/>
            </a:xfrm>
          </p:grpSpPr>
          <p:sp>
            <p:nvSpPr>
              <p:cNvPr id="97287" name="Rectangle 6"/>
              <p:cNvSpPr>
                <a:spLocks noChangeArrowheads="1"/>
              </p:cNvSpPr>
              <p:nvPr/>
            </p:nvSpPr>
            <p:spPr bwMode="auto">
              <a:xfrm>
                <a:off x="0"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endParaRPr lang="en-US" sz="1800">
                  <a:latin typeface="Helvetica" panose="020B0604020202020204" pitchFamily="34" charset="0"/>
                  <a:ea typeface="宋体" panose="02010600030101010101" pitchFamily="2" charset="-122"/>
                </a:endParaRPr>
              </a:p>
            </p:txBody>
          </p:sp>
          <p:sp>
            <p:nvSpPr>
              <p:cNvPr id="97288" name="Rectangle 7"/>
              <p:cNvSpPr>
                <a:spLocks noChangeArrowheads="1"/>
              </p:cNvSpPr>
              <p:nvPr/>
            </p:nvSpPr>
            <p:spPr bwMode="auto">
              <a:xfrm>
                <a:off x="288"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2</a:t>
                </a:r>
              </a:p>
            </p:txBody>
          </p:sp>
          <p:sp>
            <p:nvSpPr>
              <p:cNvPr id="97289" name="Rectangle 8"/>
              <p:cNvSpPr>
                <a:spLocks noChangeArrowheads="1"/>
              </p:cNvSpPr>
              <p:nvPr/>
            </p:nvSpPr>
            <p:spPr bwMode="auto">
              <a:xfrm>
                <a:off x="576"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sp>
            <p:nvSpPr>
              <p:cNvPr id="97290" name="Rectangle 9"/>
              <p:cNvSpPr>
                <a:spLocks noChangeArrowheads="1"/>
              </p:cNvSpPr>
              <p:nvPr/>
            </p:nvSpPr>
            <p:spPr bwMode="auto">
              <a:xfrm>
                <a:off x="864"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4</a:t>
                </a:r>
              </a:p>
            </p:txBody>
          </p:sp>
          <p:sp>
            <p:nvSpPr>
              <p:cNvPr id="97291" name="Rectangle 10"/>
              <p:cNvSpPr>
                <a:spLocks noChangeArrowheads="1"/>
              </p:cNvSpPr>
              <p:nvPr/>
            </p:nvSpPr>
            <p:spPr bwMode="auto">
              <a:xfrm>
                <a:off x="1152"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p>
            </p:txBody>
          </p:sp>
          <p:sp>
            <p:nvSpPr>
              <p:cNvPr id="97292" name="Rectangle 11"/>
              <p:cNvSpPr>
                <a:spLocks noChangeArrowheads="1"/>
              </p:cNvSpPr>
              <p:nvPr/>
            </p:nvSpPr>
            <p:spPr bwMode="auto">
              <a:xfrm>
                <a:off x="1440"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dirty="0">
                    <a:latin typeface="Helvetica" panose="020B0604020202020204" pitchFamily="34" charset="0"/>
                    <a:ea typeface="宋体" panose="02010600030101010101" pitchFamily="2" charset="-122"/>
                  </a:rPr>
                  <a:t>P</a:t>
                </a:r>
                <a:r>
                  <a:rPr lang="en-US" sz="1800" baseline="-25000" dirty="0">
                    <a:latin typeface="Helvetica" panose="020B0604020202020204" pitchFamily="34" charset="0"/>
                    <a:ea typeface="宋体" panose="02010600030101010101" pitchFamily="2" charset="-122"/>
                  </a:rPr>
                  <a:t>3</a:t>
                </a:r>
              </a:p>
            </p:txBody>
          </p:sp>
          <p:sp>
            <p:nvSpPr>
              <p:cNvPr id="97293" name="Rectangle 12"/>
              <p:cNvSpPr>
                <a:spLocks noChangeArrowheads="1"/>
              </p:cNvSpPr>
              <p:nvPr/>
            </p:nvSpPr>
            <p:spPr bwMode="auto">
              <a:xfrm>
                <a:off x="1728"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4</a:t>
                </a:r>
              </a:p>
            </p:txBody>
          </p:sp>
          <p:sp>
            <p:nvSpPr>
              <p:cNvPr id="97294" name="Rectangle 13"/>
              <p:cNvSpPr>
                <a:spLocks noChangeArrowheads="1"/>
              </p:cNvSpPr>
              <p:nvPr/>
            </p:nvSpPr>
            <p:spPr bwMode="auto">
              <a:xfrm>
                <a:off x="2016"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1</a:t>
                </a:r>
              </a:p>
            </p:txBody>
          </p:sp>
          <p:sp>
            <p:nvSpPr>
              <p:cNvPr id="97295" name="Rectangle 14"/>
              <p:cNvSpPr>
                <a:spLocks noChangeArrowheads="1"/>
              </p:cNvSpPr>
              <p:nvPr/>
            </p:nvSpPr>
            <p:spPr bwMode="auto">
              <a:xfrm>
                <a:off x="2304"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sp>
            <p:nvSpPr>
              <p:cNvPr id="97296" name="Rectangle 15"/>
              <p:cNvSpPr>
                <a:spLocks noChangeArrowheads="1"/>
              </p:cNvSpPr>
              <p:nvPr/>
            </p:nvSpPr>
            <p:spPr bwMode="auto">
              <a:xfrm>
                <a:off x="2592" y="0"/>
                <a:ext cx="288" cy="288"/>
              </a:xfrm>
              <a:prstGeom prst="rect">
                <a:avLst/>
              </a:prstGeom>
              <a:solidFill>
                <a:schemeClr val="bg1"/>
              </a:solidFill>
              <a:ln w="9525" cmpd="sng">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r>
                  <a:rPr lang="en-US" sz="1800">
                    <a:latin typeface="Helvetica" panose="020B0604020202020204" pitchFamily="34" charset="0"/>
                    <a:ea typeface="宋体" panose="02010600030101010101" pitchFamily="2" charset="-122"/>
                  </a:rPr>
                  <a:t>P</a:t>
                </a:r>
                <a:r>
                  <a:rPr lang="en-US" sz="1800" baseline="-25000">
                    <a:latin typeface="Helvetica" panose="020B0604020202020204" pitchFamily="34" charset="0"/>
                    <a:ea typeface="宋体" panose="02010600030101010101" pitchFamily="2" charset="-122"/>
                  </a:rPr>
                  <a:t>3</a:t>
                </a:r>
              </a:p>
            </p:txBody>
          </p:sp>
        </p:grpSp>
        <p:sp>
          <p:nvSpPr>
            <p:cNvPr id="97297" name="Text Box 16"/>
            <p:cNvSpPr txBox="1">
              <a:spLocks noChangeArrowheads="1"/>
            </p:cNvSpPr>
            <p:nvPr/>
          </p:nvSpPr>
          <p:spPr bwMode="auto">
            <a:xfrm>
              <a:off x="0" y="38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0</a:t>
              </a:r>
            </a:p>
          </p:txBody>
        </p:sp>
        <p:sp>
          <p:nvSpPr>
            <p:cNvPr id="97298" name="Text Box 17"/>
            <p:cNvSpPr txBox="1">
              <a:spLocks noChangeArrowheads="1"/>
            </p:cNvSpPr>
            <p:nvPr/>
          </p:nvSpPr>
          <p:spPr bwMode="auto">
            <a:xfrm>
              <a:off x="296"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20</a:t>
              </a:r>
            </a:p>
          </p:txBody>
        </p:sp>
        <p:sp>
          <p:nvSpPr>
            <p:cNvPr id="97299" name="Text Box 18"/>
            <p:cNvSpPr txBox="1">
              <a:spLocks noChangeArrowheads="1"/>
            </p:cNvSpPr>
            <p:nvPr/>
          </p:nvSpPr>
          <p:spPr bwMode="auto">
            <a:xfrm>
              <a:off x="632"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37</a:t>
              </a:r>
            </a:p>
          </p:txBody>
        </p:sp>
        <p:sp>
          <p:nvSpPr>
            <p:cNvPr id="97300" name="Text Box 19"/>
            <p:cNvSpPr txBox="1">
              <a:spLocks noChangeArrowheads="1"/>
            </p:cNvSpPr>
            <p:nvPr/>
          </p:nvSpPr>
          <p:spPr bwMode="auto">
            <a:xfrm>
              <a:off x="1012"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57</a:t>
              </a:r>
            </a:p>
          </p:txBody>
        </p:sp>
        <p:sp>
          <p:nvSpPr>
            <p:cNvPr id="97301" name="Text Box 20"/>
            <p:cNvSpPr txBox="1">
              <a:spLocks noChangeArrowheads="1"/>
            </p:cNvSpPr>
            <p:nvPr/>
          </p:nvSpPr>
          <p:spPr bwMode="auto">
            <a:xfrm>
              <a:off x="1400"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77</a:t>
              </a:r>
            </a:p>
          </p:txBody>
        </p:sp>
        <p:sp>
          <p:nvSpPr>
            <p:cNvPr id="97302" name="Text Box 21"/>
            <p:cNvSpPr txBox="1">
              <a:spLocks noChangeArrowheads="1"/>
            </p:cNvSpPr>
            <p:nvPr/>
          </p:nvSpPr>
          <p:spPr bwMode="auto">
            <a:xfrm>
              <a:off x="1736" y="3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97</a:t>
              </a:r>
            </a:p>
          </p:txBody>
        </p:sp>
        <p:sp>
          <p:nvSpPr>
            <p:cNvPr id="97303" name="Text Box 22"/>
            <p:cNvSpPr txBox="1">
              <a:spLocks noChangeArrowheads="1"/>
            </p:cNvSpPr>
            <p:nvPr/>
          </p:nvSpPr>
          <p:spPr bwMode="auto">
            <a:xfrm>
              <a:off x="2032"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117</a:t>
              </a:r>
            </a:p>
          </p:txBody>
        </p:sp>
        <p:sp>
          <p:nvSpPr>
            <p:cNvPr id="97304" name="Text Box 23"/>
            <p:cNvSpPr txBox="1">
              <a:spLocks noChangeArrowheads="1"/>
            </p:cNvSpPr>
            <p:nvPr/>
          </p:nvSpPr>
          <p:spPr bwMode="auto">
            <a:xfrm>
              <a:off x="2416"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121</a:t>
              </a:r>
            </a:p>
          </p:txBody>
        </p:sp>
        <p:sp>
          <p:nvSpPr>
            <p:cNvPr id="97305" name="Text Box 24"/>
            <p:cNvSpPr txBox="1">
              <a:spLocks noChangeArrowheads="1"/>
            </p:cNvSpPr>
            <p:nvPr/>
          </p:nvSpPr>
          <p:spPr bwMode="auto">
            <a:xfrm>
              <a:off x="2752"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134</a:t>
              </a:r>
            </a:p>
          </p:txBody>
        </p:sp>
        <p:sp>
          <p:nvSpPr>
            <p:cNvPr id="97306" name="Text Box 25"/>
            <p:cNvSpPr txBox="1">
              <a:spLocks noChangeArrowheads="1"/>
            </p:cNvSpPr>
            <p:nvPr/>
          </p:nvSpPr>
          <p:spPr bwMode="auto">
            <a:xfrm>
              <a:off x="3120"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154</a:t>
              </a:r>
            </a:p>
          </p:txBody>
        </p:sp>
        <p:sp>
          <p:nvSpPr>
            <p:cNvPr id="97307" name="Text Box 26"/>
            <p:cNvSpPr txBox="1">
              <a:spLocks noChangeArrowheads="1"/>
            </p:cNvSpPr>
            <p:nvPr/>
          </p:nvSpPr>
          <p:spPr bwMode="auto">
            <a:xfrm>
              <a:off x="3456" y="3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ctr">
                <a:spcBef>
                  <a:spcPct val="50000"/>
                </a:spcBef>
              </a:pPr>
              <a:r>
                <a:rPr lang="zh-CN" altLang="en-US" sz="1800">
                  <a:latin typeface="Helvetica" panose="020B0604020202020204" pitchFamily="34" charset="0"/>
                  <a:ea typeface="宋体" panose="02010600030101010101" pitchFamily="2" charset="-122"/>
                </a:rPr>
                <a:t>162</a:t>
              </a:r>
            </a:p>
          </p:txBody>
        </p:sp>
      </p:grpSp>
    </p:spTree>
    <p:extLst>
      <p:ext uri="{BB962C8B-B14F-4D97-AF65-F5344CB8AC3E}">
        <p14:creationId xmlns:p14="http://schemas.microsoft.com/office/powerpoint/2010/main" val="2803958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7A665B61-C0BA-44D8-B966-2809D6FAF5F6}" type="slidenum">
              <a:rPr lang="zh-CN" altLang="en-US" sz="1400">
                <a:ea typeface="宋体" panose="02010600030101010101" pitchFamily="2" charset="-122"/>
              </a:rPr>
              <a:pPr algn="r" eaLnBrk="1" hangingPunct="1"/>
              <a:t>77</a:t>
            </a:fld>
            <a:endParaRPr lang="en-US" sz="1400">
              <a:ea typeface="宋体" panose="02010600030101010101" pitchFamily="2" charset="-122"/>
            </a:endParaRPr>
          </a:p>
        </p:txBody>
      </p:sp>
      <p:sp>
        <p:nvSpPr>
          <p:cNvPr id="99331" name="Rectangle 2"/>
          <p:cNvSpPr>
            <a:spLocks noGrp="1" noChangeArrowheads="1"/>
          </p:cNvSpPr>
          <p:nvPr>
            <p:ph type="title" idx="4294967295"/>
          </p:nvPr>
        </p:nvSpPr>
        <p:spPr>
          <a:xfrm>
            <a:off x="670828" y="73812"/>
            <a:ext cx="7888070" cy="1325563"/>
          </a:xfrm>
        </p:spPr>
        <p:txBody>
          <a:bodyPr>
            <a:normAutofit/>
          </a:bodyPr>
          <a:lstStyle/>
          <a:p>
            <a:pPr algn="ctr" eaLnBrk="1" hangingPunct="1"/>
            <a:r>
              <a:rPr lang="en-US" altLang="zh-CN" sz="3800" b="1" dirty="0">
                <a:ea typeface="宋体" panose="02010600030101010101" pitchFamily="2" charset="-122"/>
              </a:rPr>
              <a:t>Priority Scheduling</a:t>
            </a:r>
          </a:p>
        </p:txBody>
      </p:sp>
      <p:sp>
        <p:nvSpPr>
          <p:cNvPr id="99332" name="Rectangle 3"/>
          <p:cNvSpPr>
            <a:spLocks noGrp="1" noChangeArrowheads="1"/>
          </p:cNvSpPr>
          <p:nvPr>
            <p:ph type="body" idx="4294967295"/>
          </p:nvPr>
        </p:nvSpPr>
        <p:spPr>
          <a:xfrm>
            <a:off x="588169" y="1347788"/>
            <a:ext cx="8053388" cy="4748212"/>
          </a:xfrm>
        </p:spPr>
        <p:txBody>
          <a:bodyPr/>
          <a:lstStyle/>
          <a:p>
            <a:pPr eaLnBrk="1" hangingPunct="1">
              <a:buFont typeface="Wingdings" panose="05000000000000000000" pitchFamily="2" charset="2"/>
              <a:buChar char="l"/>
            </a:pPr>
            <a:r>
              <a:rPr lang="en-US" sz="2400" dirty="0">
                <a:ea typeface="宋体" panose="02010600030101010101" pitchFamily="2" charset="-122"/>
              </a:rPr>
              <a:t>A priority number (integer) is associated with each process</a:t>
            </a:r>
          </a:p>
          <a:p>
            <a:pPr eaLnBrk="1" hangingPunct="1">
              <a:buFont typeface="Wingdings" panose="05000000000000000000" pitchFamily="2" charset="2"/>
              <a:buChar char="l"/>
            </a:pPr>
            <a:r>
              <a:rPr lang="en-US" sz="2400" dirty="0">
                <a:ea typeface="宋体" panose="02010600030101010101" pitchFamily="2" charset="-122"/>
              </a:rPr>
              <a:t>The CPU is allocated to the process with the highest priority (smallest integer </a:t>
            </a:r>
            <a:r>
              <a:rPr lang="en-US" sz="2400" dirty="0">
                <a:ea typeface="宋体" panose="02010600030101010101" pitchFamily="2" charset="-122"/>
                <a:sym typeface="Symbol" panose="05050102010706020507" pitchFamily="18" charset="2"/>
              </a:rPr>
              <a:t> highest priority).</a:t>
            </a:r>
          </a:p>
          <a:p>
            <a:pPr marL="457200" lvl="1" indent="0" eaLnBrk="1" hangingPunct="1">
              <a:buNone/>
            </a:pPr>
            <a:r>
              <a:rPr lang="en-US" sz="2400" dirty="0">
                <a:ea typeface="宋体" panose="02010600030101010101" pitchFamily="2" charset="-122"/>
              </a:rPr>
              <a:t>Preemptive</a:t>
            </a:r>
          </a:p>
          <a:p>
            <a:pPr marL="457200" lvl="1" indent="0" eaLnBrk="1" hangingPunct="1">
              <a:buNone/>
            </a:pPr>
            <a:r>
              <a:rPr lang="en-US" sz="2400" dirty="0" err="1">
                <a:ea typeface="宋体" panose="02010600030101010101" pitchFamily="2" charset="-122"/>
              </a:rPr>
              <a:t>nonpreemptive</a:t>
            </a:r>
            <a:endParaRPr lang="en-US" sz="2400" dirty="0">
              <a:ea typeface="宋体" panose="02010600030101010101" pitchFamily="2" charset="-122"/>
            </a:endParaRPr>
          </a:p>
          <a:p>
            <a:pPr eaLnBrk="1" hangingPunct="1">
              <a:buFont typeface="Wingdings" panose="05000000000000000000" pitchFamily="2" charset="2"/>
              <a:buChar char="l"/>
            </a:pPr>
            <a:r>
              <a:rPr lang="en-US" sz="2400" dirty="0">
                <a:ea typeface="宋体" panose="02010600030101010101" pitchFamily="2" charset="-122"/>
              </a:rPr>
              <a:t>SJF is a priority scheduling where priority is the predicted next CPU burst time.</a:t>
            </a:r>
          </a:p>
          <a:p>
            <a:pPr eaLnBrk="1" hangingPunct="1">
              <a:buFont typeface="Wingdings" panose="05000000000000000000" pitchFamily="2" charset="2"/>
              <a:buChar char="l"/>
            </a:pPr>
            <a:r>
              <a:rPr lang="en-US" sz="2400" dirty="0">
                <a:ea typeface="宋体" panose="02010600030101010101" pitchFamily="2" charset="-122"/>
              </a:rPr>
              <a:t>Problem:</a:t>
            </a:r>
            <a:r>
              <a:rPr lang="en-US" sz="2400" dirty="0">
                <a:ea typeface="宋体" panose="02010600030101010101" pitchFamily="2" charset="-122"/>
                <a:sym typeface="Symbol" panose="05050102010706020507" pitchFamily="18" charset="2"/>
              </a:rPr>
              <a:t> Starvation – low priority processes may never execute.</a:t>
            </a:r>
          </a:p>
          <a:p>
            <a:pPr eaLnBrk="1" hangingPunct="1">
              <a:buFont typeface="Wingdings" panose="05000000000000000000" pitchFamily="2" charset="2"/>
              <a:buChar char="l"/>
            </a:pPr>
            <a:r>
              <a:rPr lang="en-US" sz="2400" dirty="0">
                <a:ea typeface="宋体" panose="02010600030101010101" pitchFamily="2" charset="-122"/>
                <a:sym typeface="Symbol" panose="05050102010706020507" pitchFamily="18" charset="2"/>
              </a:rPr>
              <a:t>Solution: Aging – as time progresses increase the priority of the process.</a:t>
            </a:r>
          </a:p>
        </p:txBody>
      </p:sp>
    </p:spTree>
    <p:extLst>
      <p:ext uri="{BB962C8B-B14F-4D97-AF65-F5344CB8AC3E}">
        <p14:creationId xmlns:p14="http://schemas.microsoft.com/office/powerpoint/2010/main" val="215507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73433"/>
            <a:ext cx="9145588" cy="1508105"/>
          </a:xfrm>
          <a:prstGeom prst="rect">
            <a:avLst/>
          </a:prstGeom>
          <a:noFill/>
        </p:spPr>
        <p:txBody>
          <a:bodyPr wrap="square" rtlCol="0">
            <a:spAutoFit/>
          </a:bodyPr>
          <a:lstStyle/>
          <a:p>
            <a:pPr algn="ctr"/>
            <a:r>
              <a:rPr lang="en-US" altLang="zh-CN" sz="4600" b="1" dirty="0">
                <a:latin typeface="Times New Roman" panose="02020603050405020304" pitchFamily="18" charset="0"/>
                <a:ea typeface="宋体" panose="02010600030101010101" pitchFamily="2" charset="-122"/>
                <a:cs typeface="Times New Roman" panose="02020603050405020304" pitchFamily="18" charset="0"/>
              </a:rPr>
              <a:t>Computer Deadlock: </a:t>
            </a:r>
          </a:p>
          <a:p>
            <a:pPr algn="ctr"/>
            <a:r>
              <a:rPr lang="en-US" altLang="zh-CN" sz="4600" b="1" dirty="0">
                <a:latin typeface="Times New Roman" panose="02020603050405020304" pitchFamily="18" charset="0"/>
                <a:ea typeface="宋体" panose="02010600030101010101" pitchFamily="2" charset="-122"/>
                <a:cs typeface="Times New Roman" panose="02020603050405020304" pitchFamily="18" charset="0"/>
              </a:rPr>
              <a:t>What it is and how to model it</a:t>
            </a:r>
            <a:endParaRPr lang="en-US" sz="4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743B34AF-5E1E-4502-8E38-CCAB8BDF9665}"/>
              </a:ext>
            </a:extLst>
          </p:cNvPr>
          <p:cNvGrpSpPr/>
          <p:nvPr/>
        </p:nvGrpSpPr>
        <p:grpSpPr>
          <a:xfrm>
            <a:off x="1830817" y="2663425"/>
            <a:ext cx="2138723" cy="2453337"/>
            <a:chOff x="2217585" y="1610926"/>
            <a:chExt cx="4343400" cy="4114800"/>
          </a:xfrm>
        </p:grpSpPr>
        <p:sp>
          <p:nvSpPr>
            <p:cNvPr id="5" name="Rectangle 1028">
              <a:extLst>
                <a:ext uri="{FF2B5EF4-FFF2-40B4-BE49-F238E27FC236}">
                  <a16:creationId xmlns:a16="http://schemas.microsoft.com/office/drawing/2014/main" id="{C3F95BBA-7190-47E5-B833-F3F023E25A69}"/>
                </a:ext>
              </a:extLst>
            </p:cNvPr>
            <p:cNvSpPr>
              <a:spLocks noChangeArrowheads="1"/>
            </p:cNvSpPr>
            <p:nvPr/>
          </p:nvSpPr>
          <p:spPr bwMode="auto">
            <a:xfrm>
              <a:off x="3893985" y="1610926"/>
              <a:ext cx="2514600" cy="838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Rectangle 1029">
              <a:extLst>
                <a:ext uri="{FF2B5EF4-FFF2-40B4-BE49-F238E27FC236}">
                  <a16:creationId xmlns:a16="http://schemas.microsoft.com/office/drawing/2014/main" id="{1B5DB7F8-9D2A-47FF-83B6-89ACC849EA3C}"/>
                </a:ext>
              </a:extLst>
            </p:cNvPr>
            <p:cNvSpPr>
              <a:spLocks noChangeArrowheads="1"/>
            </p:cNvSpPr>
            <p:nvPr/>
          </p:nvSpPr>
          <p:spPr bwMode="auto">
            <a:xfrm>
              <a:off x="3436785" y="1687126"/>
              <a:ext cx="304800" cy="685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1030">
              <a:extLst>
                <a:ext uri="{FF2B5EF4-FFF2-40B4-BE49-F238E27FC236}">
                  <a16:creationId xmlns:a16="http://schemas.microsoft.com/office/drawing/2014/main" id="{4AF8F374-E375-4646-BE9C-B1038549AF36}"/>
                </a:ext>
              </a:extLst>
            </p:cNvPr>
            <p:cNvSpPr>
              <a:spLocks noChangeArrowheads="1"/>
            </p:cNvSpPr>
            <p:nvPr/>
          </p:nvSpPr>
          <p:spPr bwMode="auto">
            <a:xfrm>
              <a:off x="3360585" y="1687126"/>
              <a:ext cx="76200" cy="685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1031">
              <a:extLst>
                <a:ext uri="{FF2B5EF4-FFF2-40B4-BE49-F238E27FC236}">
                  <a16:creationId xmlns:a16="http://schemas.microsoft.com/office/drawing/2014/main" id="{02810F15-ABC5-4860-AEC1-B3CA8C804142}"/>
                </a:ext>
              </a:extLst>
            </p:cNvPr>
            <p:cNvSpPr>
              <a:spLocks noChangeArrowheads="1"/>
            </p:cNvSpPr>
            <p:nvPr/>
          </p:nvSpPr>
          <p:spPr bwMode="auto">
            <a:xfrm>
              <a:off x="3436785" y="23729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1032">
              <a:extLst>
                <a:ext uri="{FF2B5EF4-FFF2-40B4-BE49-F238E27FC236}">
                  <a16:creationId xmlns:a16="http://schemas.microsoft.com/office/drawing/2014/main" id="{1011F826-E19B-44FA-B225-3310D6E84049}"/>
                </a:ext>
              </a:extLst>
            </p:cNvPr>
            <p:cNvSpPr>
              <a:spLocks noChangeArrowheads="1"/>
            </p:cNvSpPr>
            <p:nvPr/>
          </p:nvSpPr>
          <p:spPr bwMode="auto">
            <a:xfrm>
              <a:off x="40463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1033">
              <a:extLst>
                <a:ext uri="{FF2B5EF4-FFF2-40B4-BE49-F238E27FC236}">
                  <a16:creationId xmlns:a16="http://schemas.microsoft.com/office/drawing/2014/main" id="{4F2D176C-F79E-428A-8171-C442D6C9C4EF}"/>
                </a:ext>
              </a:extLst>
            </p:cNvPr>
            <p:cNvSpPr>
              <a:spLocks noChangeArrowheads="1"/>
            </p:cNvSpPr>
            <p:nvPr/>
          </p:nvSpPr>
          <p:spPr bwMode="auto">
            <a:xfrm>
              <a:off x="43511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1034">
              <a:extLst>
                <a:ext uri="{FF2B5EF4-FFF2-40B4-BE49-F238E27FC236}">
                  <a16:creationId xmlns:a16="http://schemas.microsoft.com/office/drawing/2014/main" id="{A133B689-93A6-411F-8A2F-7F10F7160D50}"/>
                </a:ext>
              </a:extLst>
            </p:cNvPr>
            <p:cNvSpPr>
              <a:spLocks noChangeArrowheads="1"/>
            </p:cNvSpPr>
            <p:nvPr/>
          </p:nvSpPr>
          <p:spPr bwMode="auto">
            <a:xfrm>
              <a:off x="60275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1035">
              <a:extLst>
                <a:ext uri="{FF2B5EF4-FFF2-40B4-BE49-F238E27FC236}">
                  <a16:creationId xmlns:a16="http://schemas.microsoft.com/office/drawing/2014/main" id="{87C5B19A-8F73-4F51-808F-6A1BA3999F1C}"/>
                </a:ext>
              </a:extLst>
            </p:cNvPr>
            <p:cNvSpPr>
              <a:spLocks noChangeArrowheads="1"/>
            </p:cNvSpPr>
            <p:nvPr/>
          </p:nvSpPr>
          <p:spPr bwMode="auto">
            <a:xfrm>
              <a:off x="5722785" y="24491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1036">
              <a:extLst>
                <a:ext uri="{FF2B5EF4-FFF2-40B4-BE49-F238E27FC236}">
                  <a16:creationId xmlns:a16="http://schemas.microsoft.com/office/drawing/2014/main" id="{A8E4596E-D15E-40C3-AB83-4810B2DA0528}"/>
                </a:ext>
              </a:extLst>
            </p:cNvPr>
            <p:cNvSpPr>
              <a:spLocks noChangeArrowheads="1"/>
            </p:cNvSpPr>
            <p:nvPr/>
          </p:nvSpPr>
          <p:spPr bwMode="auto">
            <a:xfrm flipH="1">
              <a:off x="2369985" y="4811326"/>
              <a:ext cx="2514600" cy="8382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037">
              <a:extLst>
                <a:ext uri="{FF2B5EF4-FFF2-40B4-BE49-F238E27FC236}">
                  <a16:creationId xmlns:a16="http://schemas.microsoft.com/office/drawing/2014/main" id="{3257FB73-1E60-4F6F-A52A-0B5064C649AA}"/>
                </a:ext>
              </a:extLst>
            </p:cNvPr>
            <p:cNvSpPr>
              <a:spLocks noChangeArrowheads="1"/>
            </p:cNvSpPr>
            <p:nvPr/>
          </p:nvSpPr>
          <p:spPr bwMode="auto">
            <a:xfrm flipH="1">
              <a:off x="5036985" y="4887526"/>
              <a:ext cx="304800" cy="6858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038">
              <a:extLst>
                <a:ext uri="{FF2B5EF4-FFF2-40B4-BE49-F238E27FC236}">
                  <a16:creationId xmlns:a16="http://schemas.microsoft.com/office/drawing/2014/main" id="{0DD2DEF0-2879-4669-9730-CE55872324DC}"/>
                </a:ext>
              </a:extLst>
            </p:cNvPr>
            <p:cNvSpPr>
              <a:spLocks noChangeArrowheads="1"/>
            </p:cNvSpPr>
            <p:nvPr/>
          </p:nvSpPr>
          <p:spPr bwMode="auto">
            <a:xfrm flipH="1">
              <a:off x="5341785" y="4887526"/>
              <a:ext cx="76200" cy="6858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1039">
              <a:extLst>
                <a:ext uri="{FF2B5EF4-FFF2-40B4-BE49-F238E27FC236}">
                  <a16:creationId xmlns:a16="http://schemas.microsoft.com/office/drawing/2014/main" id="{7E2C73C9-8319-4910-9B5E-38B0865FA8EA}"/>
                </a:ext>
              </a:extLst>
            </p:cNvPr>
            <p:cNvSpPr>
              <a:spLocks noChangeArrowheads="1"/>
            </p:cNvSpPr>
            <p:nvPr/>
          </p:nvSpPr>
          <p:spPr bwMode="auto">
            <a:xfrm flipH="1">
              <a:off x="5113185" y="55733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Oval 1040">
              <a:extLst>
                <a:ext uri="{FF2B5EF4-FFF2-40B4-BE49-F238E27FC236}">
                  <a16:creationId xmlns:a16="http://schemas.microsoft.com/office/drawing/2014/main" id="{2900C0F1-DA79-4A46-95C9-843E33A5F272}"/>
                </a:ext>
              </a:extLst>
            </p:cNvPr>
            <p:cNvSpPr>
              <a:spLocks noChangeArrowheads="1"/>
            </p:cNvSpPr>
            <p:nvPr/>
          </p:nvSpPr>
          <p:spPr bwMode="auto">
            <a:xfrm flipH="1">
              <a:off x="45035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041">
              <a:extLst>
                <a:ext uri="{FF2B5EF4-FFF2-40B4-BE49-F238E27FC236}">
                  <a16:creationId xmlns:a16="http://schemas.microsoft.com/office/drawing/2014/main" id="{952F968D-2D23-40FB-A512-2BBB21245C2F}"/>
                </a:ext>
              </a:extLst>
            </p:cNvPr>
            <p:cNvSpPr>
              <a:spLocks noChangeArrowheads="1"/>
            </p:cNvSpPr>
            <p:nvPr/>
          </p:nvSpPr>
          <p:spPr bwMode="auto">
            <a:xfrm flipH="1">
              <a:off x="41987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1042">
              <a:extLst>
                <a:ext uri="{FF2B5EF4-FFF2-40B4-BE49-F238E27FC236}">
                  <a16:creationId xmlns:a16="http://schemas.microsoft.com/office/drawing/2014/main" id="{8AD9E852-9D11-43F2-9AA9-ECEF7F860724}"/>
                </a:ext>
              </a:extLst>
            </p:cNvPr>
            <p:cNvSpPr>
              <a:spLocks noChangeArrowheads="1"/>
            </p:cNvSpPr>
            <p:nvPr/>
          </p:nvSpPr>
          <p:spPr bwMode="auto">
            <a:xfrm flipH="1">
              <a:off x="25223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1043">
              <a:extLst>
                <a:ext uri="{FF2B5EF4-FFF2-40B4-BE49-F238E27FC236}">
                  <a16:creationId xmlns:a16="http://schemas.microsoft.com/office/drawing/2014/main" id="{7B751732-E280-4320-885D-BF4CFA48A275}"/>
                </a:ext>
              </a:extLst>
            </p:cNvPr>
            <p:cNvSpPr>
              <a:spLocks noChangeArrowheads="1"/>
            </p:cNvSpPr>
            <p:nvPr/>
          </p:nvSpPr>
          <p:spPr bwMode="auto">
            <a:xfrm flipH="1">
              <a:off x="2827185" y="56495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1044">
              <a:extLst>
                <a:ext uri="{FF2B5EF4-FFF2-40B4-BE49-F238E27FC236}">
                  <a16:creationId xmlns:a16="http://schemas.microsoft.com/office/drawing/2014/main" id="{02B1DA27-7A8E-4226-B436-0BAB4A928F3C}"/>
                </a:ext>
              </a:extLst>
            </p:cNvPr>
            <p:cNvSpPr>
              <a:spLocks noChangeArrowheads="1"/>
            </p:cNvSpPr>
            <p:nvPr/>
          </p:nvSpPr>
          <p:spPr bwMode="auto">
            <a:xfrm rot="5400000" flipH="1">
              <a:off x="1455585" y="2449126"/>
              <a:ext cx="2514600" cy="838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1045">
              <a:extLst>
                <a:ext uri="{FF2B5EF4-FFF2-40B4-BE49-F238E27FC236}">
                  <a16:creationId xmlns:a16="http://schemas.microsoft.com/office/drawing/2014/main" id="{32428C2F-6B4D-4196-A455-16706B7DEC2E}"/>
                </a:ext>
              </a:extLst>
            </p:cNvPr>
            <p:cNvSpPr>
              <a:spLocks noChangeArrowheads="1"/>
            </p:cNvSpPr>
            <p:nvPr/>
          </p:nvSpPr>
          <p:spPr bwMode="auto">
            <a:xfrm rot="5400000" flipH="1">
              <a:off x="2560485" y="4087426"/>
              <a:ext cx="304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Rectangle 1046">
              <a:extLst>
                <a:ext uri="{FF2B5EF4-FFF2-40B4-BE49-F238E27FC236}">
                  <a16:creationId xmlns:a16="http://schemas.microsoft.com/office/drawing/2014/main" id="{2832B972-A934-4174-B96E-E50649578A00}"/>
                </a:ext>
              </a:extLst>
            </p:cNvPr>
            <p:cNvSpPr>
              <a:spLocks noChangeArrowheads="1"/>
            </p:cNvSpPr>
            <p:nvPr/>
          </p:nvSpPr>
          <p:spPr bwMode="auto">
            <a:xfrm rot="5400000" flipH="1">
              <a:off x="2674785" y="4277926"/>
              <a:ext cx="762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Oval 1047">
              <a:extLst>
                <a:ext uri="{FF2B5EF4-FFF2-40B4-BE49-F238E27FC236}">
                  <a16:creationId xmlns:a16="http://schemas.microsoft.com/office/drawing/2014/main" id="{839F5BB9-E92E-43C4-B7F9-8D2B4EB951CA}"/>
                </a:ext>
              </a:extLst>
            </p:cNvPr>
            <p:cNvSpPr>
              <a:spLocks noChangeArrowheads="1"/>
            </p:cNvSpPr>
            <p:nvPr/>
          </p:nvSpPr>
          <p:spPr bwMode="auto">
            <a:xfrm rot="5400000" flipH="1">
              <a:off x="2217585" y="44303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Oval 1048">
              <a:extLst>
                <a:ext uri="{FF2B5EF4-FFF2-40B4-BE49-F238E27FC236}">
                  <a16:creationId xmlns:a16="http://schemas.microsoft.com/office/drawing/2014/main" id="{86F895CA-F861-41F5-B5F9-E0BCD725AA39}"/>
                </a:ext>
              </a:extLst>
            </p:cNvPr>
            <p:cNvSpPr>
              <a:spLocks noChangeArrowheads="1"/>
            </p:cNvSpPr>
            <p:nvPr/>
          </p:nvSpPr>
          <p:spPr bwMode="auto">
            <a:xfrm rot="5400000" flipH="1">
              <a:off x="2141385" y="38207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Oval 1049">
              <a:extLst>
                <a:ext uri="{FF2B5EF4-FFF2-40B4-BE49-F238E27FC236}">
                  <a16:creationId xmlns:a16="http://schemas.microsoft.com/office/drawing/2014/main" id="{4423EEBD-FDEA-46B0-8C11-26A7E4B88911}"/>
                </a:ext>
              </a:extLst>
            </p:cNvPr>
            <p:cNvSpPr>
              <a:spLocks noChangeArrowheads="1"/>
            </p:cNvSpPr>
            <p:nvPr/>
          </p:nvSpPr>
          <p:spPr bwMode="auto">
            <a:xfrm rot="5400000" flipH="1">
              <a:off x="2141385" y="35159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Oval 1050">
              <a:extLst>
                <a:ext uri="{FF2B5EF4-FFF2-40B4-BE49-F238E27FC236}">
                  <a16:creationId xmlns:a16="http://schemas.microsoft.com/office/drawing/2014/main" id="{B64FFAD6-23B7-4D5A-AC02-D26E8581A9E2}"/>
                </a:ext>
              </a:extLst>
            </p:cNvPr>
            <p:cNvSpPr>
              <a:spLocks noChangeArrowheads="1"/>
            </p:cNvSpPr>
            <p:nvPr/>
          </p:nvSpPr>
          <p:spPr bwMode="auto">
            <a:xfrm rot="5400000" flipH="1">
              <a:off x="2141385" y="18395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Oval 1051">
              <a:extLst>
                <a:ext uri="{FF2B5EF4-FFF2-40B4-BE49-F238E27FC236}">
                  <a16:creationId xmlns:a16="http://schemas.microsoft.com/office/drawing/2014/main" id="{AB61A345-0AB1-4AB6-A621-061F543222DE}"/>
                </a:ext>
              </a:extLst>
            </p:cNvPr>
            <p:cNvSpPr>
              <a:spLocks noChangeArrowheads="1"/>
            </p:cNvSpPr>
            <p:nvPr/>
          </p:nvSpPr>
          <p:spPr bwMode="auto">
            <a:xfrm rot="5400000" flipH="1">
              <a:off x="2141385" y="2144326"/>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1052">
              <a:extLst>
                <a:ext uri="{FF2B5EF4-FFF2-40B4-BE49-F238E27FC236}">
                  <a16:creationId xmlns:a16="http://schemas.microsoft.com/office/drawing/2014/main" id="{91723156-0683-4FDC-9DC4-B2E3796FAB32}"/>
                </a:ext>
              </a:extLst>
            </p:cNvPr>
            <p:cNvSpPr>
              <a:spLocks noChangeArrowheads="1"/>
            </p:cNvSpPr>
            <p:nvPr/>
          </p:nvSpPr>
          <p:spPr bwMode="auto">
            <a:xfrm rot="16200000" flipH="1">
              <a:off x="4808385" y="4047739"/>
              <a:ext cx="2514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Rectangle 1053">
              <a:extLst>
                <a:ext uri="{FF2B5EF4-FFF2-40B4-BE49-F238E27FC236}">
                  <a16:creationId xmlns:a16="http://schemas.microsoft.com/office/drawing/2014/main" id="{6F53F06B-1FB6-4A80-B032-C9EBFBB0C3F1}"/>
                </a:ext>
              </a:extLst>
            </p:cNvPr>
            <p:cNvSpPr>
              <a:spLocks noChangeArrowheads="1"/>
            </p:cNvSpPr>
            <p:nvPr/>
          </p:nvSpPr>
          <p:spPr bwMode="auto">
            <a:xfrm rot="16200000" flipH="1">
              <a:off x="5913285" y="2561839"/>
              <a:ext cx="304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Rectangle 1054">
              <a:extLst>
                <a:ext uri="{FF2B5EF4-FFF2-40B4-BE49-F238E27FC236}">
                  <a16:creationId xmlns:a16="http://schemas.microsoft.com/office/drawing/2014/main" id="{6E472A8A-2647-4D54-9D45-1DB60951B886}"/>
                </a:ext>
              </a:extLst>
            </p:cNvPr>
            <p:cNvSpPr>
              <a:spLocks noChangeArrowheads="1"/>
            </p:cNvSpPr>
            <p:nvPr/>
          </p:nvSpPr>
          <p:spPr bwMode="auto">
            <a:xfrm rot="16200000" flipH="1">
              <a:off x="6027585" y="2371339"/>
              <a:ext cx="762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Oval 1055">
              <a:extLst>
                <a:ext uri="{FF2B5EF4-FFF2-40B4-BE49-F238E27FC236}">
                  <a16:creationId xmlns:a16="http://schemas.microsoft.com/office/drawing/2014/main" id="{8466F99C-DC48-4D89-9422-6FD8231CBD1C}"/>
                </a:ext>
              </a:extLst>
            </p:cNvPr>
            <p:cNvSpPr>
              <a:spLocks noChangeArrowheads="1"/>
            </p:cNvSpPr>
            <p:nvPr/>
          </p:nvSpPr>
          <p:spPr bwMode="auto">
            <a:xfrm rot="16200000" flipH="1">
              <a:off x="6332385" y="2828539"/>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Oval 1056">
              <a:extLst>
                <a:ext uri="{FF2B5EF4-FFF2-40B4-BE49-F238E27FC236}">
                  <a16:creationId xmlns:a16="http://schemas.microsoft.com/office/drawing/2014/main" id="{412535DA-8D1A-405B-9E14-46DEF7904394}"/>
                </a:ext>
              </a:extLst>
            </p:cNvPr>
            <p:cNvSpPr>
              <a:spLocks noChangeArrowheads="1"/>
            </p:cNvSpPr>
            <p:nvPr/>
          </p:nvSpPr>
          <p:spPr bwMode="auto">
            <a:xfrm rot="16200000" flipH="1">
              <a:off x="6408585" y="3438139"/>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Oval 1057">
              <a:extLst>
                <a:ext uri="{FF2B5EF4-FFF2-40B4-BE49-F238E27FC236}">
                  <a16:creationId xmlns:a16="http://schemas.microsoft.com/office/drawing/2014/main" id="{7C51D2DD-D017-4B31-A041-43321C0B2B6B}"/>
                </a:ext>
              </a:extLst>
            </p:cNvPr>
            <p:cNvSpPr>
              <a:spLocks noChangeArrowheads="1"/>
            </p:cNvSpPr>
            <p:nvPr/>
          </p:nvSpPr>
          <p:spPr bwMode="auto">
            <a:xfrm rot="16200000" flipH="1">
              <a:off x="6408585" y="3742939"/>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1058">
              <a:extLst>
                <a:ext uri="{FF2B5EF4-FFF2-40B4-BE49-F238E27FC236}">
                  <a16:creationId xmlns:a16="http://schemas.microsoft.com/office/drawing/2014/main" id="{F0882A75-AD77-473C-A8AB-F95FF03CFB5A}"/>
                </a:ext>
              </a:extLst>
            </p:cNvPr>
            <p:cNvSpPr>
              <a:spLocks noChangeArrowheads="1"/>
            </p:cNvSpPr>
            <p:nvPr/>
          </p:nvSpPr>
          <p:spPr bwMode="auto">
            <a:xfrm rot="16200000" flipH="1">
              <a:off x="6408585" y="5419339"/>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Oval 1059">
              <a:extLst>
                <a:ext uri="{FF2B5EF4-FFF2-40B4-BE49-F238E27FC236}">
                  <a16:creationId xmlns:a16="http://schemas.microsoft.com/office/drawing/2014/main" id="{4C7707C6-8D2A-4738-8AC7-FD051DDB20AB}"/>
                </a:ext>
              </a:extLst>
            </p:cNvPr>
            <p:cNvSpPr>
              <a:spLocks noChangeArrowheads="1"/>
            </p:cNvSpPr>
            <p:nvPr/>
          </p:nvSpPr>
          <p:spPr bwMode="auto">
            <a:xfrm rot="16200000" flipH="1">
              <a:off x="6408585" y="5114539"/>
              <a:ext cx="2286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8" name="Group 37">
            <a:extLst>
              <a:ext uri="{FF2B5EF4-FFF2-40B4-BE49-F238E27FC236}">
                <a16:creationId xmlns:a16="http://schemas.microsoft.com/office/drawing/2014/main" id="{31384BDB-0397-4AD4-A20A-B21EC7DE4C8E}"/>
              </a:ext>
            </a:extLst>
          </p:cNvPr>
          <p:cNvGrpSpPr/>
          <p:nvPr/>
        </p:nvGrpSpPr>
        <p:grpSpPr>
          <a:xfrm>
            <a:off x="4323931" y="2574168"/>
            <a:ext cx="3118716" cy="2472563"/>
            <a:chOff x="520072" y="2901012"/>
            <a:chExt cx="8104715" cy="4279901"/>
          </a:xfrm>
        </p:grpSpPr>
        <p:graphicFrame>
          <p:nvGraphicFramePr>
            <p:cNvPr id="39" name="Object 6">
              <a:hlinkClick r:id="" action="ppaction://ole?verb=0"/>
              <a:extLst>
                <a:ext uri="{FF2B5EF4-FFF2-40B4-BE49-F238E27FC236}">
                  <a16:creationId xmlns:a16="http://schemas.microsoft.com/office/drawing/2014/main" id="{382AEA30-E198-42C0-B12E-F8EB2FD33DDD}"/>
                </a:ext>
              </a:extLst>
            </p:cNvPr>
            <p:cNvGraphicFramePr>
              <a:graphicFrameLocks/>
            </p:cNvGraphicFramePr>
            <p:nvPr/>
          </p:nvGraphicFramePr>
          <p:xfrm>
            <a:off x="520072" y="2901012"/>
            <a:ext cx="7772399" cy="4279901"/>
          </p:xfrm>
          <a:graphic>
            <a:graphicData uri="http://schemas.openxmlformats.org/presentationml/2006/ole">
              <mc:AlternateContent xmlns:mc="http://schemas.openxmlformats.org/markup-compatibility/2006">
                <mc:Choice xmlns:v="urn:schemas-microsoft-com:vml" Requires="v">
                  <p:oleObj spid="_x0000_s3101" name="Microsoft ClipArt Gallery" r:id="rId3" imgW="7238880" imgH="4292280" progId="MS_ClipArt_Gallery">
                    <p:embed/>
                  </p:oleObj>
                </mc:Choice>
                <mc:Fallback>
                  <p:oleObj name="Microsoft ClipArt Gallery" r:id="rId3" imgW="7238880" imgH="4292280" progId="MS_ClipArt_Gallery">
                    <p:embed/>
                    <p:pic>
                      <p:nvPicPr>
                        <p:cNvPr id="39" name="Object 6">
                          <a:hlinkClick r:id="" action="ppaction://ole?verb=0"/>
                          <a:extLst>
                            <a:ext uri="{FF2B5EF4-FFF2-40B4-BE49-F238E27FC236}">
                              <a16:creationId xmlns:a16="http://schemas.microsoft.com/office/drawing/2014/main" id="{382AEA30-E198-42C0-B12E-F8EB2FD33DD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72" y="2901012"/>
                          <a:ext cx="7772399" cy="42799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0" name="Object 7">
              <a:hlinkClick r:id="" action="ppaction://ole?verb=0"/>
              <a:extLst>
                <a:ext uri="{FF2B5EF4-FFF2-40B4-BE49-F238E27FC236}">
                  <a16:creationId xmlns:a16="http://schemas.microsoft.com/office/drawing/2014/main" id="{F5743F06-8FD0-462D-B870-C2BA3E40A61C}"/>
                </a:ext>
              </a:extLst>
            </p:cNvPr>
            <p:cNvGraphicFramePr>
              <a:graphicFrameLocks/>
            </p:cNvGraphicFramePr>
            <p:nvPr/>
          </p:nvGraphicFramePr>
          <p:xfrm>
            <a:off x="6075262" y="3554469"/>
            <a:ext cx="2549525" cy="687389"/>
          </p:xfrm>
          <a:graphic>
            <a:graphicData uri="http://schemas.openxmlformats.org/presentationml/2006/ole">
              <mc:AlternateContent xmlns:mc="http://schemas.openxmlformats.org/markup-compatibility/2006">
                <mc:Choice xmlns:v="urn:schemas-microsoft-com:vml" Requires="v">
                  <p:oleObj spid="_x0000_s3102" name="Microsoft ClipArt Gallery" r:id="rId5" imgW="4927320" imgH="1346040" progId="MS_ClipArt_Gallery">
                    <p:embed/>
                  </p:oleObj>
                </mc:Choice>
                <mc:Fallback>
                  <p:oleObj name="Microsoft ClipArt Gallery" r:id="rId5" imgW="4927320" imgH="1346040" progId="MS_ClipArt_Gallery">
                    <p:embed/>
                    <p:pic>
                      <p:nvPicPr>
                        <p:cNvPr id="40" name="Object 7">
                          <a:hlinkClick r:id="" action="ppaction://ole?verb=0"/>
                          <a:extLst>
                            <a:ext uri="{FF2B5EF4-FFF2-40B4-BE49-F238E27FC236}">
                              <a16:creationId xmlns:a16="http://schemas.microsoft.com/office/drawing/2014/main" id="{F5743F06-8FD0-462D-B870-C2BA3E40A61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5262" y="3554469"/>
                          <a:ext cx="2549525" cy="687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 name="Object 8">
              <a:hlinkClick r:id="" action="ppaction://ole?verb=0"/>
              <a:extLst>
                <a:ext uri="{FF2B5EF4-FFF2-40B4-BE49-F238E27FC236}">
                  <a16:creationId xmlns:a16="http://schemas.microsoft.com/office/drawing/2014/main" id="{E29329F6-FE18-44DF-906D-A5BE34E32C73}"/>
                </a:ext>
              </a:extLst>
            </p:cNvPr>
            <p:cNvGraphicFramePr>
              <a:graphicFrameLocks/>
            </p:cNvGraphicFramePr>
            <p:nvPr/>
          </p:nvGraphicFramePr>
          <p:xfrm>
            <a:off x="1338263" y="3596843"/>
            <a:ext cx="1704975" cy="673101"/>
          </p:xfrm>
          <a:graphic>
            <a:graphicData uri="http://schemas.openxmlformats.org/presentationml/2006/ole">
              <mc:AlternateContent xmlns:mc="http://schemas.openxmlformats.org/markup-compatibility/2006">
                <mc:Choice xmlns:v="urn:schemas-microsoft-com:vml" Requires="v">
                  <p:oleObj spid="_x0000_s3103" name="Microsoft ClipArt Gallery" r:id="rId7" imgW="8584920" imgH="3429000" progId="MS_ClipArt_Gallery">
                    <p:embed/>
                  </p:oleObj>
                </mc:Choice>
                <mc:Fallback>
                  <p:oleObj name="Microsoft ClipArt Gallery" r:id="rId7" imgW="8584920" imgH="3429000" progId="MS_ClipArt_Gallery">
                    <p:embed/>
                    <p:pic>
                      <p:nvPicPr>
                        <p:cNvPr id="41" name="Object 8">
                          <a:hlinkClick r:id="" action="ppaction://ole?verb=0"/>
                          <a:extLst>
                            <a:ext uri="{FF2B5EF4-FFF2-40B4-BE49-F238E27FC236}">
                              <a16:creationId xmlns:a16="http://schemas.microsoft.com/office/drawing/2014/main" id="{E29329F6-FE18-44DF-906D-A5BE34E32C73}"/>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263" y="3596843"/>
                          <a:ext cx="1704975" cy="673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2455415154"/>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5A854EA-DAC1-4D7F-926B-DDA72CD57A56}" type="slidenum">
              <a:rPr lang="zh-CN" altLang="en-US" sz="1400">
                <a:ea typeface="宋体" panose="02010600030101010101" pitchFamily="2" charset="-122"/>
              </a:rPr>
              <a:pPr algn="r" eaLnBrk="1" hangingPunct="1"/>
              <a:t>79</a:t>
            </a:fld>
            <a:endParaRPr lang="en-US" sz="1400">
              <a:ea typeface="宋体" panose="02010600030101010101" pitchFamily="2" charset="-122"/>
            </a:endParaRPr>
          </a:p>
        </p:txBody>
      </p:sp>
      <p:sp>
        <p:nvSpPr>
          <p:cNvPr id="112643" name="Rectangle 2"/>
          <p:cNvSpPr>
            <a:spLocks noGrp="1" noChangeArrowheads="1"/>
          </p:cNvSpPr>
          <p:nvPr>
            <p:ph type="title" idx="4294967295"/>
          </p:nvPr>
        </p:nvSpPr>
        <p:spPr>
          <a:xfrm>
            <a:off x="834232" y="198438"/>
            <a:ext cx="7772400" cy="844550"/>
          </a:xfrm>
        </p:spPr>
        <p:txBody>
          <a:bodyPr>
            <a:normAutofit/>
          </a:bodyPr>
          <a:lstStyle/>
          <a:p>
            <a:pPr algn="ctr" eaLnBrk="1" hangingPunct="1"/>
            <a:r>
              <a:rPr lang="en-US" altLang="zh-CN" sz="3800" b="1" dirty="0">
                <a:solidFill>
                  <a:srgbClr val="003399"/>
                </a:solidFill>
                <a:ea typeface="宋体" panose="02010600030101010101" pitchFamily="2" charset="-122"/>
              </a:rPr>
              <a:t>What is deadlock?</a:t>
            </a:r>
          </a:p>
        </p:txBody>
      </p:sp>
      <p:sp>
        <p:nvSpPr>
          <p:cNvPr id="6" name="Rectangle 5"/>
          <p:cNvSpPr/>
          <p:nvPr/>
        </p:nvSpPr>
        <p:spPr>
          <a:xfrm>
            <a:off x="598327" y="1200543"/>
            <a:ext cx="8651181" cy="701731"/>
          </a:xfrm>
          <a:prstGeom prst="rect">
            <a:avLst/>
          </a:prstGeom>
        </p:spPr>
        <p:txBody>
          <a:bodyPr wrap="square">
            <a:spAutoFit/>
          </a:bodyPr>
          <a:lstStyle/>
          <a:p>
            <a:pPr marL="342900" indent="-342900" algn="just">
              <a:lnSpc>
                <a:spcPct val="90000"/>
              </a:lnSpc>
              <a:buFont typeface="Wingdings" panose="05000000000000000000" pitchFamily="2" charset="2"/>
              <a:buChar char="l"/>
            </a:pPr>
            <a:r>
              <a:rPr lang="en-US" sz="2800" b="1" dirty="0">
                <a:latin typeface="Times New Roman" panose="02020603050405020304" pitchFamily="18" charset="0"/>
                <a:cs typeface="Times New Roman" panose="02020603050405020304" pitchFamily="18" charset="0"/>
              </a:rPr>
              <a:t>Definition</a:t>
            </a:r>
          </a:p>
          <a:p>
            <a:pPr marL="533400" indent="-533400" algn="just">
              <a:lnSpc>
                <a:spcPct val="90000"/>
              </a:lnSpc>
            </a:pPr>
            <a:r>
              <a:rPr lang="en-US" sz="1600" dirty="0">
                <a:latin typeface="Arial" charset="0"/>
                <a:cs typeface="Times New Roman" charset="0"/>
              </a:rPr>
              <a:t> </a:t>
            </a:r>
          </a:p>
        </p:txBody>
      </p:sp>
      <p:sp>
        <p:nvSpPr>
          <p:cNvPr id="40" name="Rectangle 39"/>
          <p:cNvSpPr/>
          <p:nvPr/>
        </p:nvSpPr>
        <p:spPr>
          <a:xfrm>
            <a:off x="715931" y="2044634"/>
            <a:ext cx="8202443" cy="193899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set of processes(e.g.,               ) is in a </a:t>
            </a:r>
            <a:r>
              <a:rPr lang="en-US" sz="2400" b="1" i="1" dirty="0">
                <a:solidFill>
                  <a:srgbClr val="FF0000"/>
                </a:solidFill>
                <a:latin typeface="Times New Roman" panose="02020603050405020304" pitchFamily="18" charset="0"/>
                <a:cs typeface="Times New Roman" panose="02020603050405020304" pitchFamily="18" charset="0"/>
              </a:rPr>
              <a:t>deadlock state</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when every process in the set is waiting for a </a:t>
            </a:r>
            <a:r>
              <a:rPr lang="en-US" sz="2400" b="1" dirty="0">
                <a:solidFill>
                  <a:srgbClr val="FF0000"/>
                </a:solidFill>
                <a:latin typeface="Times New Roman" panose="02020603050405020304" pitchFamily="18" charset="0"/>
                <a:cs typeface="Times New Roman" panose="02020603050405020304" pitchFamily="18" charset="0"/>
              </a:rPr>
              <a:t>resource</a:t>
            </a:r>
            <a:r>
              <a:rPr lang="en-US" sz="2400" dirty="0">
                <a:latin typeface="Times New Roman" panose="02020603050405020304" pitchFamily="18" charset="0"/>
                <a:cs typeface="Times New Roman" panose="02020603050405020304" pitchFamily="18" charset="0"/>
              </a:rPr>
              <a:t> that can only be released by another process in the set.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C82B6ED-3398-4077-8CF1-3D466AEB8CCE}"/>
              </a:ext>
            </a:extLst>
          </p:cNvPr>
          <p:cNvSpPr/>
          <p:nvPr/>
        </p:nvSpPr>
        <p:spPr>
          <a:xfrm>
            <a:off x="984058" y="4446748"/>
            <a:ext cx="2427316" cy="96387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Not enough </a:t>
            </a:r>
            <a:r>
              <a:rPr lang="en-US" sz="3200" b="1" dirty="0">
                <a:solidFill>
                  <a:schemeClr val="tx1"/>
                </a:solidFill>
                <a:latin typeface="Times New Roman" panose="02020603050405020304" pitchFamily="18" charset="0"/>
                <a:cs typeface="Times New Roman" panose="02020603050405020304" pitchFamily="18" charset="0"/>
              </a:rPr>
              <a:t>resource</a:t>
            </a:r>
            <a:endParaRPr lang="en-US" sz="3200" b="1" dirty="0"/>
          </a:p>
        </p:txBody>
      </p:sp>
      <p:sp>
        <p:nvSpPr>
          <p:cNvPr id="43" name="Rectangle 42">
            <a:extLst>
              <a:ext uri="{FF2B5EF4-FFF2-40B4-BE49-F238E27FC236}">
                <a16:creationId xmlns:a16="http://schemas.microsoft.com/office/drawing/2014/main" id="{3A5F72B5-A1A4-4681-B8B4-330B291A97AF}"/>
              </a:ext>
            </a:extLst>
          </p:cNvPr>
          <p:cNvSpPr/>
          <p:nvPr/>
        </p:nvSpPr>
        <p:spPr>
          <a:xfrm>
            <a:off x="5066164" y="4446748"/>
            <a:ext cx="2427316" cy="96387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Deadlock</a:t>
            </a:r>
            <a:endParaRPr lang="en-US" dirty="0"/>
          </a:p>
        </p:txBody>
      </p:sp>
      <p:sp>
        <p:nvSpPr>
          <p:cNvPr id="7" name="Arrow: Right 6">
            <a:extLst>
              <a:ext uri="{FF2B5EF4-FFF2-40B4-BE49-F238E27FC236}">
                <a16:creationId xmlns:a16="http://schemas.microsoft.com/office/drawing/2014/main" id="{956E8F5B-A9CE-4928-A516-8DF898835A4E}"/>
              </a:ext>
            </a:extLst>
          </p:cNvPr>
          <p:cNvSpPr/>
          <p:nvPr/>
        </p:nvSpPr>
        <p:spPr>
          <a:xfrm>
            <a:off x="3710633" y="4744017"/>
            <a:ext cx="115776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716C216A-F370-4E5A-A6AA-596D756653F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07" t="-596" r="18397"/>
          <a:stretch/>
        </p:blipFill>
        <p:spPr bwMode="auto">
          <a:xfrm>
            <a:off x="3748036" y="2059829"/>
            <a:ext cx="406958" cy="4208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F590833F-4A2B-4A25-8999-CDF7D2435E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170" y="2004200"/>
            <a:ext cx="557996" cy="53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6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8455F51-087F-4B60-B296-21E6EDC208D4}"/>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请您编辑题干</a:t>
            </a:r>
          </a:p>
        </p:txBody>
      </p:sp>
      <p:sp>
        <p:nvSpPr>
          <p:cNvPr id="5" name="矩形: 圆角 4">
            <a:extLst>
              <a:ext uri="{FF2B5EF4-FFF2-40B4-BE49-F238E27FC236}">
                <a16:creationId xmlns:a16="http://schemas.microsoft.com/office/drawing/2014/main" id="{3AF55D95-EB0F-43C6-80C9-A283D0445318}"/>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pic>
        <p:nvPicPr>
          <p:cNvPr id="11" name="图片 10">
            <a:extLst>
              <a:ext uri="{FF2B5EF4-FFF2-40B4-BE49-F238E27FC236}">
                <a16:creationId xmlns:a16="http://schemas.microsoft.com/office/drawing/2014/main" id="{149B64A3-2A4B-479D-92D9-5D33CE97DC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514" y="1236132"/>
            <a:ext cx="8674556" cy="736600"/>
          </a:xfrm>
          <a:prstGeom prst="rect">
            <a:avLst/>
          </a:prstGeom>
        </p:spPr>
      </p:pic>
      <p:grpSp>
        <p:nvGrpSpPr>
          <p:cNvPr id="10" name="组合 9">
            <a:extLst>
              <a:ext uri="{FF2B5EF4-FFF2-40B4-BE49-F238E27FC236}">
                <a16:creationId xmlns:a16="http://schemas.microsoft.com/office/drawing/2014/main" id="{CF41F1FC-87B9-493A-87F5-BD34C18A7BC5}"/>
              </a:ext>
            </a:extLst>
          </p:cNvPr>
          <p:cNvGrpSpPr/>
          <p:nvPr>
            <p:custDataLst>
              <p:tags r:id="rId4"/>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436DC34F-501B-4933-8D57-4EABF6299D8E}"/>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2B63A630-5F7F-4447-8B5D-29D152E11460}"/>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DED35736-2BEB-44D1-AB4B-09C4D43F7138}"/>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81C27B78-924D-4904-A3EE-76976B59E9B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F190738-6B2F-458B-9F56-085F3894C294}"/>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77306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95A854EA-DAC1-4D7F-926B-DDA72CD57A56}" type="slidenum">
              <a:rPr lang="zh-CN" altLang="en-US" sz="1400">
                <a:ea typeface="宋体" panose="02010600030101010101" pitchFamily="2" charset="-122"/>
              </a:rPr>
              <a:pPr algn="r" eaLnBrk="1" hangingPunct="1"/>
              <a:t>80</a:t>
            </a:fld>
            <a:endParaRPr lang="en-US" sz="1400">
              <a:ea typeface="宋体" panose="02010600030101010101" pitchFamily="2" charset="-122"/>
            </a:endParaRPr>
          </a:p>
        </p:txBody>
      </p:sp>
      <p:sp>
        <p:nvSpPr>
          <p:cNvPr id="112643" name="Rectangle 2"/>
          <p:cNvSpPr>
            <a:spLocks noGrp="1" noChangeArrowheads="1"/>
          </p:cNvSpPr>
          <p:nvPr>
            <p:ph type="title" idx="4294967295"/>
          </p:nvPr>
        </p:nvSpPr>
        <p:spPr>
          <a:xfrm>
            <a:off x="668881" y="109425"/>
            <a:ext cx="7772400" cy="844550"/>
          </a:xfrm>
        </p:spPr>
        <p:txBody>
          <a:bodyPr>
            <a:normAutofit/>
          </a:bodyPr>
          <a:lstStyle/>
          <a:p>
            <a:pPr algn="ctr" eaLnBrk="1" hangingPunct="1"/>
            <a:r>
              <a:rPr lang="en-US" altLang="zh-CN" sz="3800" b="1" dirty="0">
                <a:solidFill>
                  <a:srgbClr val="003399"/>
                </a:solidFill>
                <a:ea typeface="宋体" panose="02010600030101010101" pitchFamily="2" charset="-122"/>
              </a:rPr>
              <a:t>Resources</a:t>
            </a:r>
          </a:p>
        </p:txBody>
      </p:sp>
      <p:sp>
        <p:nvSpPr>
          <p:cNvPr id="2" name="Rectangle 1"/>
          <p:cNvSpPr/>
          <p:nvPr/>
        </p:nvSpPr>
        <p:spPr>
          <a:xfrm>
            <a:off x="718506" y="953975"/>
            <a:ext cx="7708575" cy="1077218"/>
          </a:xfrm>
          <a:prstGeom prst="rect">
            <a:avLst/>
          </a:prstGeom>
        </p:spPr>
        <p:txBody>
          <a:bodyPr wrap="square">
            <a:spAutoFit/>
          </a:bodyPr>
          <a:lstStyle/>
          <a:p>
            <a:r>
              <a:rPr lang="en-US" sz="3200" dirty="0">
                <a:latin typeface="Times New Roman" panose="02020603050405020304" pitchFamily="18" charset="0"/>
                <a:ea typeface="宋体" charset="0"/>
                <a:cs typeface="Times New Roman" panose="02020603050405020304" pitchFamily="18" charset="0"/>
              </a:rPr>
              <a:t>A </a:t>
            </a:r>
            <a:r>
              <a:rPr lang="en-US" sz="3200" b="1" dirty="0">
                <a:latin typeface="Times New Roman" panose="02020603050405020304" pitchFamily="18" charset="0"/>
                <a:ea typeface="宋体" charset="0"/>
                <a:cs typeface="Times New Roman" panose="02020603050405020304" pitchFamily="18" charset="0"/>
              </a:rPr>
              <a:t>resource</a:t>
            </a:r>
            <a:r>
              <a:rPr lang="en-US" sz="3200" dirty="0">
                <a:latin typeface="Times New Roman" panose="02020603050405020304" pitchFamily="18" charset="0"/>
                <a:ea typeface="宋体" charset="0"/>
                <a:cs typeface="Times New Roman" panose="02020603050405020304" pitchFamily="18" charset="0"/>
              </a:rPr>
              <a:t> is anything that can be acquired, used, and released over the course of time.  </a:t>
            </a:r>
          </a:p>
        </p:txBody>
      </p:sp>
      <p:pic>
        <p:nvPicPr>
          <p:cNvPr id="34" name="Picture 4">
            <a:extLst>
              <a:ext uri="{FF2B5EF4-FFF2-40B4-BE49-F238E27FC236}">
                <a16:creationId xmlns:a16="http://schemas.microsoft.com/office/drawing/2014/main" id="{5735F74C-ECA2-44EA-A6DC-E0CEE1964A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446" y="2540595"/>
            <a:ext cx="1883846" cy="1188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a:extLst>
              <a:ext uri="{FF2B5EF4-FFF2-40B4-BE49-F238E27FC236}">
                <a16:creationId xmlns:a16="http://schemas.microsoft.com/office/drawing/2014/main" id="{8910EE57-3FD1-4879-90EE-DE8421DC6B62}"/>
              </a:ext>
            </a:extLst>
          </p:cNvPr>
          <p:cNvSpPr/>
          <p:nvPr/>
        </p:nvSpPr>
        <p:spPr>
          <a:xfrm>
            <a:off x="2527069" y="4291688"/>
            <a:ext cx="3901440" cy="938556"/>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Resource</a:t>
            </a:r>
          </a:p>
        </p:txBody>
      </p:sp>
      <p:cxnSp>
        <p:nvCxnSpPr>
          <p:cNvPr id="35" name="Straight Arrow Connector 34">
            <a:extLst>
              <a:ext uri="{FF2B5EF4-FFF2-40B4-BE49-F238E27FC236}">
                <a16:creationId xmlns:a16="http://schemas.microsoft.com/office/drawing/2014/main" id="{3B37C4E8-3F16-4044-B677-1F7D69AEF243}"/>
              </a:ext>
            </a:extLst>
          </p:cNvPr>
          <p:cNvCxnSpPr>
            <a:cxnSpLocks/>
          </p:cNvCxnSpPr>
          <p:nvPr/>
        </p:nvCxnSpPr>
        <p:spPr>
          <a:xfrm flipH="1" flipV="1">
            <a:off x="3009208" y="3618808"/>
            <a:ext cx="642850" cy="672880"/>
          </a:xfrm>
          <a:prstGeom prst="straightConnector1">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pic>
        <p:nvPicPr>
          <p:cNvPr id="6146" name="Picture 2">
            <a:extLst>
              <a:ext uri="{FF2B5EF4-FFF2-40B4-BE49-F238E27FC236}">
                <a16:creationId xmlns:a16="http://schemas.microsoft.com/office/drawing/2014/main" id="{FA32787C-7085-45CD-9F76-60A317DC3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4" t="35922" r="4119" b="40182"/>
          <a:stretch/>
        </p:blipFill>
        <p:spPr bwMode="auto">
          <a:xfrm>
            <a:off x="4832466" y="2665496"/>
            <a:ext cx="2992582" cy="63730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E6ECD734-ACE9-4597-8654-79BDF4A5CB6A}"/>
              </a:ext>
            </a:extLst>
          </p:cNvPr>
          <p:cNvCxnSpPr>
            <a:cxnSpLocks/>
            <a:endCxn id="6146" idx="2"/>
          </p:cNvCxnSpPr>
          <p:nvPr/>
        </p:nvCxnSpPr>
        <p:spPr>
          <a:xfrm flipV="1">
            <a:off x="5225935" y="3302805"/>
            <a:ext cx="1102822" cy="988884"/>
          </a:xfrm>
          <a:prstGeom prst="straightConnector1">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pic>
        <p:nvPicPr>
          <p:cNvPr id="6148" name="Picture 4">
            <a:extLst>
              <a:ext uri="{FF2B5EF4-FFF2-40B4-BE49-F238E27FC236}">
                <a16:creationId xmlns:a16="http://schemas.microsoft.com/office/drawing/2014/main" id="{DA677E43-E60A-47DF-973A-59C9C2ACBE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7367" y="5101257"/>
            <a:ext cx="1447696" cy="141378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E288108F-4DFE-4F36-9749-B36430DF4AC6}"/>
              </a:ext>
            </a:extLst>
          </p:cNvPr>
          <p:cNvCxnSpPr>
            <a:cxnSpLocks/>
          </p:cNvCxnSpPr>
          <p:nvPr/>
        </p:nvCxnSpPr>
        <p:spPr>
          <a:xfrm>
            <a:off x="5381105" y="5176058"/>
            <a:ext cx="1856510" cy="570807"/>
          </a:xfrm>
          <a:prstGeom prst="straightConnector1">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pic>
        <p:nvPicPr>
          <p:cNvPr id="6150" name="Picture 6">
            <a:extLst>
              <a:ext uri="{FF2B5EF4-FFF2-40B4-BE49-F238E27FC236}">
                <a16:creationId xmlns:a16="http://schemas.microsoft.com/office/drawing/2014/main" id="{74D54102-8BFC-45D5-A85D-6324428915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82" t="27431" r="40618" b="47232"/>
          <a:stretch/>
        </p:blipFill>
        <p:spPr bwMode="auto">
          <a:xfrm>
            <a:off x="626853" y="4939367"/>
            <a:ext cx="1698735" cy="173756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B28C1E98-BBB8-44F6-8F49-68A7D8CD95CB}"/>
              </a:ext>
            </a:extLst>
          </p:cNvPr>
          <p:cNvCxnSpPr>
            <a:cxnSpLocks/>
          </p:cNvCxnSpPr>
          <p:nvPr/>
        </p:nvCxnSpPr>
        <p:spPr>
          <a:xfrm flipH="1">
            <a:off x="2416233" y="5191451"/>
            <a:ext cx="1235825" cy="633000"/>
          </a:xfrm>
          <a:prstGeom prst="straightConnector1">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sp>
        <p:nvSpPr>
          <p:cNvPr id="43" name="Rectangle 42">
            <a:extLst>
              <a:ext uri="{FF2B5EF4-FFF2-40B4-BE49-F238E27FC236}">
                <a16:creationId xmlns:a16="http://schemas.microsoft.com/office/drawing/2014/main" id="{DA805B6F-6ABE-445D-84AF-74EE07A673BA}"/>
              </a:ext>
            </a:extLst>
          </p:cNvPr>
          <p:cNvSpPr/>
          <p:nvPr/>
        </p:nvSpPr>
        <p:spPr>
          <a:xfrm>
            <a:off x="3826499" y="5527566"/>
            <a:ext cx="1261884" cy="1015663"/>
          </a:xfrm>
          <a:prstGeom prst="rect">
            <a:avLst/>
          </a:prstGeom>
        </p:spPr>
        <p:txBody>
          <a:bodyPr wrap="none">
            <a:spAutoFit/>
          </a:bodyPr>
          <a:lstStyle/>
          <a:p>
            <a:r>
              <a:rPr lang="en-US" sz="6000" dirty="0"/>
              <a:t>……</a:t>
            </a:r>
          </a:p>
        </p:txBody>
      </p:sp>
    </p:spTree>
    <p:extLst>
      <p:ext uri="{BB962C8B-B14F-4D97-AF65-F5344CB8AC3E}">
        <p14:creationId xmlns:p14="http://schemas.microsoft.com/office/powerpoint/2010/main" val="3025656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3245BE1D-753B-42AC-91F4-E7F4CD4D30CC}" type="slidenum">
              <a:rPr lang="zh-CN" altLang="en-US" sz="1400">
                <a:ea typeface="宋体" panose="02010600030101010101" pitchFamily="2" charset="-122"/>
              </a:rPr>
              <a:pPr algn="r" eaLnBrk="1" hangingPunct="1"/>
              <a:t>81</a:t>
            </a:fld>
            <a:endParaRPr lang="en-US" sz="1400">
              <a:ea typeface="宋体" panose="02010600030101010101" pitchFamily="2" charset="-122"/>
            </a:endParaRPr>
          </a:p>
        </p:txBody>
      </p:sp>
      <p:sp>
        <p:nvSpPr>
          <p:cNvPr id="92163" name="Rectangle 2"/>
          <p:cNvSpPr>
            <a:spLocks noGrp="1" noChangeArrowheads="1"/>
          </p:cNvSpPr>
          <p:nvPr>
            <p:ph type="title" idx="4294967295"/>
          </p:nvPr>
        </p:nvSpPr>
        <p:spPr>
          <a:xfrm>
            <a:off x="672524" y="90139"/>
            <a:ext cx="7888070" cy="1325563"/>
          </a:xfrm>
        </p:spPr>
        <p:txBody>
          <a:bodyPr>
            <a:normAutofit/>
          </a:bodyPr>
          <a:lstStyle/>
          <a:p>
            <a:pPr algn="ctr" eaLnBrk="1" hangingPunct="1"/>
            <a:r>
              <a:rPr lang="en-US" altLang="zh-CN" sz="3800" b="1" dirty="0">
                <a:solidFill>
                  <a:srgbClr val="003399"/>
                </a:solidFill>
                <a:ea typeface="宋体" panose="02010600030101010101" pitchFamily="2" charset="-122"/>
              </a:rPr>
              <a:t>Two types of Resources</a:t>
            </a:r>
          </a:p>
        </p:txBody>
      </p:sp>
      <p:sp>
        <p:nvSpPr>
          <p:cNvPr id="2" name="Rectangle 1"/>
          <p:cNvSpPr/>
          <p:nvPr/>
        </p:nvSpPr>
        <p:spPr>
          <a:xfrm>
            <a:off x="514602" y="1201263"/>
            <a:ext cx="8203913" cy="5248616"/>
          </a:xfrm>
          <a:prstGeom prst="rect">
            <a:avLst/>
          </a:prstGeom>
        </p:spPr>
        <p:txBody>
          <a:bodyPr wrap="square">
            <a:spAutoFit/>
          </a:bodyPr>
          <a:lstStyle/>
          <a:p>
            <a:pPr marL="457200" indent="-457200">
              <a:lnSpc>
                <a:spcPct val="120000"/>
              </a:lnSpc>
              <a:buFont typeface="Wingdings" panose="05000000000000000000" pitchFamily="2" charset="2"/>
              <a:buChar char="l"/>
            </a:pPr>
            <a:r>
              <a:rPr lang="en-US" altLang="zh-CN" sz="2800" b="1" dirty="0" err="1">
                <a:latin typeface="Times New Roman" panose="02020603050405020304" pitchFamily="18" charset="0"/>
                <a:ea typeface="宋体" charset="0"/>
                <a:cs typeface="Times New Roman" panose="02020603050405020304" pitchFamily="18" charset="0"/>
              </a:rPr>
              <a:t>Preemptable</a:t>
            </a:r>
            <a:r>
              <a:rPr lang="en-US" sz="2800" b="1" dirty="0">
                <a:latin typeface="Times New Roman" panose="02020603050405020304" pitchFamily="18" charset="0"/>
                <a:ea typeface="宋体" charset="0"/>
                <a:cs typeface="Times New Roman" panose="02020603050405020304" pitchFamily="18" charset="0"/>
              </a:rPr>
              <a:t> resources</a:t>
            </a:r>
          </a:p>
          <a:p>
            <a:pPr lvl="1">
              <a:lnSpc>
                <a:spcPct val="120000"/>
              </a:lnSpc>
            </a:pPr>
            <a:r>
              <a:rPr lang="en-US" sz="2800" dirty="0">
                <a:latin typeface="Times New Roman" panose="02020603050405020304" pitchFamily="18" charset="0"/>
                <a:ea typeface="宋体" charset="0"/>
                <a:cs typeface="Times New Roman" panose="02020603050405020304" pitchFamily="18" charset="0"/>
              </a:rPr>
              <a:t>can be taken away from a process with no ill effects (e.g. memory)</a:t>
            </a:r>
          </a:p>
          <a:p>
            <a:pPr marL="457200" indent="-457200">
              <a:lnSpc>
                <a:spcPct val="120000"/>
              </a:lnSpc>
              <a:buFont typeface="Wingdings" panose="05000000000000000000" pitchFamily="2" charset="2"/>
              <a:buChar char="l"/>
            </a:pPr>
            <a:r>
              <a:rPr lang="en-US" altLang="zh-CN" sz="2800" b="1" dirty="0">
                <a:latin typeface="Times New Roman" panose="02020603050405020304" pitchFamily="18" charset="0"/>
                <a:ea typeface="宋体" charset="0"/>
                <a:cs typeface="Times New Roman" panose="02020603050405020304" pitchFamily="18" charset="0"/>
              </a:rPr>
              <a:t>Nonpreemptable </a:t>
            </a:r>
            <a:r>
              <a:rPr lang="en-US" sz="2800" b="1" dirty="0">
                <a:latin typeface="Times New Roman" panose="02020603050405020304" pitchFamily="18" charset="0"/>
                <a:ea typeface="宋体" charset="0"/>
                <a:cs typeface="Times New Roman" panose="02020603050405020304" pitchFamily="18" charset="0"/>
              </a:rPr>
              <a:t>resources</a:t>
            </a:r>
          </a:p>
          <a:p>
            <a:pPr lvl="1">
              <a:lnSpc>
                <a:spcPct val="120000"/>
              </a:lnSpc>
            </a:pPr>
            <a:r>
              <a:rPr lang="en-US" sz="2800" dirty="0">
                <a:latin typeface="Times New Roman" panose="02020603050405020304" pitchFamily="18" charset="0"/>
                <a:ea typeface="宋体" charset="0"/>
                <a:cs typeface="Times New Roman" panose="02020603050405020304" pitchFamily="18" charset="0"/>
              </a:rPr>
              <a:t>will cause the process to fail if taken away (e.g. CD recorder)</a:t>
            </a:r>
          </a:p>
          <a:p>
            <a:pPr lvl="1">
              <a:lnSpc>
                <a:spcPct val="120000"/>
              </a:lnSpc>
            </a:pPr>
            <a:endParaRPr lang="en-US" sz="2800" dirty="0">
              <a:latin typeface="Times New Roman" panose="02020603050405020304" pitchFamily="18" charset="0"/>
              <a:ea typeface="宋体" charset="0"/>
              <a:cs typeface="Times New Roman" panose="02020603050405020304" pitchFamily="18" charset="0"/>
            </a:endParaRPr>
          </a:p>
          <a:p>
            <a:pPr lvl="1">
              <a:lnSpc>
                <a:spcPct val="120000"/>
              </a:lnSpc>
            </a:pPr>
            <a:r>
              <a:rPr lang="en-US" sz="2600" dirty="0">
                <a:solidFill>
                  <a:srgbClr val="0000FF"/>
                </a:solidFill>
                <a:latin typeface="Times New Roman" panose="02020603050405020304" pitchFamily="18" charset="0"/>
                <a:ea typeface="宋体" charset="0"/>
                <a:cs typeface="Times New Roman" panose="02020603050405020304" pitchFamily="18" charset="0"/>
              </a:rPr>
              <a:t>Potential deadlocks that involve </a:t>
            </a:r>
            <a:r>
              <a:rPr lang="en-US" sz="2600" dirty="0" err="1">
                <a:solidFill>
                  <a:srgbClr val="0000FF"/>
                </a:solidFill>
                <a:latin typeface="Times New Roman" panose="02020603050405020304" pitchFamily="18" charset="0"/>
                <a:ea typeface="宋体" charset="0"/>
                <a:cs typeface="Times New Roman" panose="02020603050405020304" pitchFamily="18" charset="0"/>
              </a:rPr>
              <a:t>Preemptable</a:t>
            </a:r>
            <a:r>
              <a:rPr lang="en-US" sz="2600" dirty="0">
                <a:solidFill>
                  <a:srgbClr val="0000FF"/>
                </a:solidFill>
                <a:latin typeface="Times New Roman" panose="02020603050405020304" pitchFamily="18" charset="0"/>
                <a:ea typeface="宋体" charset="0"/>
                <a:cs typeface="Times New Roman" panose="02020603050405020304" pitchFamily="18" charset="0"/>
              </a:rPr>
              <a:t> resources can usually be resolved by reallocating resources from one process to another.</a:t>
            </a:r>
          </a:p>
        </p:txBody>
      </p:sp>
    </p:spTree>
    <p:extLst>
      <p:ext uri="{BB962C8B-B14F-4D97-AF65-F5344CB8AC3E}">
        <p14:creationId xmlns:p14="http://schemas.microsoft.com/office/powerpoint/2010/main" val="3005743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82</a:t>
            </a:fld>
            <a:endParaRPr lang="en-US" sz="1400">
              <a:ea typeface="宋体" panose="02010600030101010101" pitchFamily="2" charset="-122"/>
            </a:endParaRPr>
          </a:p>
        </p:txBody>
      </p:sp>
      <p:sp>
        <p:nvSpPr>
          <p:cNvPr id="119811" name="Rectangle 2"/>
          <p:cNvSpPr>
            <a:spLocks noGrp="1" noChangeArrowheads="1"/>
          </p:cNvSpPr>
          <p:nvPr>
            <p:ph type="title" idx="4294967295"/>
          </p:nvPr>
        </p:nvSpPr>
        <p:spPr>
          <a:xfrm>
            <a:off x="0" y="109243"/>
            <a:ext cx="9145588" cy="892472"/>
          </a:xfrm>
        </p:spPr>
        <p:txBody>
          <a:bodyPr>
            <a:noAutofit/>
          </a:bodyPr>
          <a:lstStyle/>
          <a:p>
            <a:pPr algn="ctr">
              <a:lnSpc>
                <a:spcPct val="90000"/>
              </a:lnSpc>
            </a:pPr>
            <a:r>
              <a:rPr lang="en-US" altLang="zh-CN" sz="3800" b="1" dirty="0">
                <a:solidFill>
                  <a:srgbClr val="003399"/>
                </a:solidFill>
                <a:ea typeface="宋体" charset="0"/>
                <a:cs typeface="宋体" charset="0"/>
              </a:rPr>
              <a:t>Conditions for Deadlocks</a:t>
            </a:r>
            <a:endParaRPr lang="en-US" sz="3800" b="1" dirty="0">
              <a:solidFill>
                <a:srgbClr val="003399"/>
              </a:solidFill>
              <a:ea typeface="宋体" charset="0"/>
              <a:cs typeface="宋体" charset="0"/>
            </a:endParaRPr>
          </a:p>
        </p:txBody>
      </p:sp>
      <p:sp>
        <p:nvSpPr>
          <p:cNvPr id="7" name="Rectangle 5"/>
          <p:cNvSpPr>
            <a:spLocks noChangeArrowheads="1"/>
          </p:cNvSpPr>
          <p:nvPr/>
        </p:nvSpPr>
        <p:spPr bwMode="auto">
          <a:xfrm>
            <a:off x="488074" y="1287527"/>
            <a:ext cx="8163465" cy="3886200"/>
          </a:xfrm>
          <a:prstGeom prst="rect">
            <a:avLst/>
          </a:prstGeom>
          <a:solidFill>
            <a:schemeClr val="accent6">
              <a:lumMod val="20000"/>
              <a:lumOff val="80000"/>
            </a:schemeClr>
          </a:solidFill>
          <a:ln w="63500">
            <a:solidFill>
              <a:schemeClr val="accent1">
                <a:lumMod val="75000"/>
              </a:schemeClr>
            </a:solidFill>
          </a:ln>
        </p:spPr>
        <p:txBody>
          <a:bodyPr/>
          <a:lstStyle/>
          <a:p>
            <a:pPr algn="just">
              <a:lnSpc>
                <a:spcPct val="90000"/>
              </a:lnSpc>
              <a:spcBef>
                <a:spcPct val="20000"/>
              </a:spcBef>
            </a:pPr>
            <a:r>
              <a:rPr lang="en-US" sz="1800" b="1" dirty="0">
                <a:solidFill>
                  <a:srgbClr val="FF0000"/>
                </a:solidFill>
                <a:latin typeface="Times New Roman" panose="02020603050405020304" pitchFamily="18" charset="0"/>
                <a:cs typeface="Times New Roman" panose="02020603050405020304" pitchFamily="18" charset="0"/>
              </a:rPr>
              <a:t>Mutual exclusion</a:t>
            </a:r>
            <a:endParaRPr lang="en-US" sz="1800" dirty="0">
              <a:solidFill>
                <a:srgbClr val="FF0000"/>
              </a:solidFill>
              <a:latin typeface="Times New Roman" panose="02020603050405020304" pitchFamily="18" charset="0"/>
              <a:cs typeface="Times New Roman" panose="02020603050405020304" pitchFamily="18" charset="0"/>
            </a:endParaRPr>
          </a:p>
          <a:p>
            <a:pPr algn="just">
              <a:lnSpc>
                <a:spcPct val="90000"/>
              </a:lnSpc>
              <a:spcBef>
                <a:spcPct val="20000"/>
              </a:spcBef>
            </a:pPr>
            <a:r>
              <a:rPr lang="en-US" dirty="0">
                <a:latin typeface="Times New Roman" panose="02020603050405020304" pitchFamily="18" charset="0"/>
                <a:cs typeface="Times New Roman" panose="02020603050405020304" pitchFamily="18" charset="0"/>
              </a:rPr>
              <a:t>R</a:t>
            </a:r>
            <a:r>
              <a:rPr lang="en-US" sz="1800" dirty="0">
                <a:latin typeface="Times New Roman" panose="02020603050405020304" pitchFamily="18" charset="0"/>
                <a:cs typeface="Times New Roman" panose="02020603050405020304" pitchFamily="18" charset="0"/>
              </a:rPr>
              <a:t>esources are held by  processes in a non-sharable (exclusive) mode.</a:t>
            </a: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 </a:t>
            </a:r>
          </a:p>
          <a:p>
            <a:pPr algn="just">
              <a:lnSpc>
                <a:spcPct val="90000"/>
              </a:lnSpc>
              <a:spcBef>
                <a:spcPct val="20000"/>
              </a:spcBef>
            </a:pPr>
            <a:r>
              <a:rPr lang="en-US" sz="1800" b="1" dirty="0">
                <a:solidFill>
                  <a:srgbClr val="FF0000"/>
                </a:solidFill>
                <a:latin typeface="Times New Roman" panose="02020603050405020304" pitchFamily="18" charset="0"/>
                <a:cs typeface="Times New Roman" panose="02020603050405020304" pitchFamily="18" charset="0"/>
              </a:rPr>
              <a:t>Hold and Wait</a:t>
            </a:r>
            <a:endParaRPr lang="en-US" sz="1800" dirty="0">
              <a:solidFill>
                <a:srgbClr val="FF0000"/>
              </a:solidFill>
              <a:latin typeface="Times New Roman" panose="02020603050405020304" pitchFamily="18" charset="0"/>
              <a:cs typeface="Times New Roman" panose="02020603050405020304" pitchFamily="18" charset="0"/>
            </a:endParaRP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A process holds a resource while waiting for another resource.</a:t>
            </a: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 </a:t>
            </a:r>
          </a:p>
          <a:p>
            <a:pPr algn="just">
              <a:lnSpc>
                <a:spcPct val="90000"/>
              </a:lnSpc>
              <a:spcBef>
                <a:spcPct val="20000"/>
              </a:spcBef>
            </a:pPr>
            <a:r>
              <a:rPr lang="en-US" sz="1800" b="1" dirty="0">
                <a:solidFill>
                  <a:srgbClr val="FF0000"/>
                </a:solidFill>
                <a:latin typeface="Times New Roman" panose="02020603050405020304" pitchFamily="18" charset="0"/>
                <a:cs typeface="Times New Roman" panose="02020603050405020304" pitchFamily="18" charset="0"/>
              </a:rPr>
              <a:t>No Preemption</a:t>
            </a:r>
            <a:endParaRPr lang="en-US" sz="1800" dirty="0">
              <a:solidFill>
                <a:srgbClr val="FF0000"/>
              </a:solidFill>
              <a:latin typeface="Times New Roman" panose="02020603050405020304" pitchFamily="18" charset="0"/>
              <a:cs typeface="Times New Roman" panose="02020603050405020304" pitchFamily="18" charset="0"/>
            </a:endParaRP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There is only voluntary release of a resource - nobody else can make a process give up a resource.</a:t>
            </a: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 </a:t>
            </a:r>
          </a:p>
          <a:p>
            <a:pPr algn="just">
              <a:lnSpc>
                <a:spcPct val="90000"/>
              </a:lnSpc>
              <a:spcBef>
                <a:spcPct val="20000"/>
              </a:spcBef>
            </a:pPr>
            <a:r>
              <a:rPr lang="en-US" sz="1800" b="1" dirty="0">
                <a:solidFill>
                  <a:srgbClr val="FF0000"/>
                </a:solidFill>
                <a:latin typeface="Times New Roman" panose="02020603050405020304" pitchFamily="18" charset="0"/>
                <a:cs typeface="Times New Roman" panose="02020603050405020304" pitchFamily="18" charset="0"/>
              </a:rPr>
              <a:t>Circular Wait</a:t>
            </a:r>
            <a:endParaRPr lang="en-US" sz="1800" dirty="0">
              <a:solidFill>
                <a:srgbClr val="FF0000"/>
              </a:solidFill>
              <a:latin typeface="Times New Roman" panose="02020603050405020304" pitchFamily="18" charset="0"/>
              <a:cs typeface="Times New Roman" panose="02020603050405020304" pitchFamily="18" charset="0"/>
            </a:endParaRPr>
          </a:p>
          <a:p>
            <a:pPr algn="just">
              <a:lnSpc>
                <a:spcPct val="90000"/>
              </a:lnSpc>
              <a:spcBef>
                <a:spcPct val="20000"/>
              </a:spcBef>
            </a:pPr>
            <a:r>
              <a:rPr lang="en-US" sz="1800" dirty="0">
                <a:latin typeface="Times New Roman" panose="02020603050405020304" pitchFamily="18" charset="0"/>
                <a:cs typeface="Times New Roman" panose="02020603050405020304" pitchFamily="18" charset="0"/>
              </a:rPr>
              <a:t>Process A waits for Process B waits for Process C .... waits for Process A.</a:t>
            </a:r>
          </a:p>
        </p:txBody>
      </p:sp>
      <p:sp>
        <p:nvSpPr>
          <p:cNvPr id="2" name="Rectangle 1"/>
          <p:cNvSpPr/>
          <p:nvPr/>
        </p:nvSpPr>
        <p:spPr>
          <a:xfrm>
            <a:off x="488074" y="5363392"/>
            <a:ext cx="8163465" cy="875111"/>
          </a:xfrm>
          <a:prstGeom prst="rect">
            <a:avLst/>
          </a:prstGeom>
        </p:spPr>
        <p:txBody>
          <a:bodyPr wrap="square">
            <a:spAutoFit/>
          </a:bodyPr>
          <a:lstStyle/>
          <a:p>
            <a:pPr algn="just">
              <a:lnSpc>
                <a:spcPct val="90000"/>
              </a:lnSpc>
            </a:pPr>
            <a:r>
              <a:rPr lang="en-US" sz="2800" b="1" dirty="0">
                <a:solidFill>
                  <a:srgbClr val="FF0000"/>
                </a:solidFill>
                <a:latin typeface="Times New Roman" panose="02020603050405020304" pitchFamily="18" charset="0"/>
                <a:cs typeface="Times New Roman" panose="02020603050405020304" pitchFamily="18" charset="0"/>
              </a:rPr>
              <a:t>ALL</a:t>
            </a:r>
            <a:r>
              <a:rPr lang="en-US" sz="2800" dirty="0">
                <a:latin typeface="Times New Roman" panose="02020603050405020304" pitchFamily="18" charset="0"/>
                <a:cs typeface="Times New Roman" panose="02020603050405020304" pitchFamily="18" charset="0"/>
              </a:rPr>
              <a:t> of these four conditions </a:t>
            </a:r>
            <a:r>
              <a:rPr lang="en-US" sz="2800" b="1" dirty="0">
                <a:solidFill>
                  <a:srgbClr val="FF0000"/>
                </a:solidFill>
                <a:latin typeface="Times New Roman" panose="02020603050405020304" pitchFamily="18" charset="0"/>
                <a:cs typeface="Times New Roman" panose="02020603050405020304" pitchFamily="18" charset="0"/>
              </a:rPr>
              <a:t>must</a:t>
            </a:r>
            <a:r>
              <a:rPr lang="en-US" sz="2800" dirty="0">
                <a:latin typeface="Times New Roman" panose="02020603050405020304" pitchFamily="18" charset="0"/>
                <a:cs typeface="Times New Roman" panose="02020603050405020304" pitchFamily="18" charset="0"/>
              </a:rPr>
              <a:t> happen simultaneously for a deadlock to occur.</a:t>
            </a:r>
          </a:p>
        </p:txBody>
      </p:sp>
    </p:spTree>
    <p:extLst>
      <p:ext uri="{BB962C8B-B14F-4D97-AF65-F5344CB8AC3E}">
        <p14:creationId xmlns:p14="http://schemas.microsoft.com/office/powerpoint/2010/main" val="32232850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83</a:t>
            </a:fld>
            <a:endParaRPr lang="en-US" sz="1400">
              <a:ea typeface="宋体" panose="02010600030101010101" pitchFamily="2" charset="-122"/>
            </a:endParaRPr>
          </a:p>
        </p:txBody>
      </p:sp>
      <p:sp>
        <p:nvSpPr>
          <p:cNvPr id="119811" name="Rectangle 2"/>
          <p:cNvSpPr>
            <a:spLocks noGrp="1" noChangeArrowheads="1"/>
          </p:cNvSpPr>
          <p:nvPr>
            <p:ph type="title" idx="4294967295"/>
          </p:nvPr>
        </p:nvSpPr>
        <p:spPr>
          <a:xfrm>
            <a:off x="685800" y="126206"/>
            <a:ext cx="7874794" cy="790575"/>
          </a:xfrm>
        </p:spPr>
        <p:txBody>
          <a:bodyPr>
            <a:normAutofit fontScale="90000"/>
          </a:bodyPr>
          <a:lstStyle/>
          <a:p>
            <a:pPr algn="ctr" eaLnBrk="1" hangingPunct="1"/>
            <a:r>
              <a:rPr lang="en-US" altLang="zh-CN" sz="3800" b="1" dirty="0">
                <a:solidFill>
                  <a:srgbClr val="003399"/>
                </a:solidFill>
                <a:ea typeface="宋体" panose="02010600030101010101" pitchFamily="2" charset="-122"/>
              </a:rPr>
              <a:t>Deadlock Modeling </a:t>
            </a:r>
            <a:br>
              <a:rPr lang="en-US" altLang="zh-CN" sz="3800" b="1" dirty="0">
                <a:solidFill>
                  <a:srgbClr val="003399"/>
                </a:solidFill>
                <a:ea typeface="宋体" panose="02010600030101010101" pitchFamily="2" charset="-122"/>
              </a:rPr>
            </a:br>
            <a:r>
              <a:rPr lang="en-US" altLang="zh-CN" b="1" dirty="0">
                <a:solidFill>
                  <a:srgbClr val="003399"/>
                </a:solidFill>
                <a:ea typeface="宋体" panose="02010600030101010101" pitchFamily="2" charset="-122"/>
              </a:rPr>
              <a:t>(Resource with single instance)</a:t>
            </a:r>
          </a:p>
        </p:txBody>
      </p:sp>
      <p:sp>
        <p:nvSpPr>
          <p:cNvPr id="13" name="Rectangle 3"/>
          <p:cNvSpPr txBox="1">
            <a:spLocks noChangeArrowheads="1"/>
          </p:cNvSpPr>
          <p:nvPr/>
        </p:nvSpPr>
        <p:spPr>
          <a:xfrm>
            <a:off x="224739" y="1242697"/>
            <a:ext cx="8891443" cy="55043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l"/>
            </a:pPr>
            <a:r>
              <a:rPr lang="en-US" sz="2800" dirty="0">
                <a:latin typeface="Times New Roman" panose="02020603050405020304" pitchFamily="18" charset="0"/>
                <a:ea typeface="宋体" charset="0"/>
                <a:cs typeface="Times New Roman" panose="02020603050405020304" pitchFamily="18" charset="0"/>
              </a:rPr>
              <a:t>Modeled with </a:t>
            </a:r>
            <a:r>
              <a:rPr lang="en-US" sz="2800" b="1" dirty="0">
                <a:solidFill>
                  <a:srgbClr val="0000FF"/>
                </a:solidFill>
                <a:latin typeface="Times New Roman" panose="02020603050405020304" pitchFamily="18" charset="0"/>
                <a:ea typeface="宋体" charset="0"/>
                <a:cs typeface="Times New Roman" panose="02020603050405020304" pitchFamily="18" charset="0"/>
              </a:rPr>
              <a:t>directed graphs</a:t>
            </a: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pPr marL="457200" lvl="1" indent="0">
              <a:buNone/>
            </a:pPr>
            <a:r>
              <a:rPr lang="en-US" sz="2600" dirty="0">
                <a:latin typeface="Times New Roman" panose="02020603050405020304" pitchFamily="18" charset="0"/>
                <a:ea typeface="宋体" charset="0"/>
                <a:cs typeface="Times New Roman" panose="02020603050405020304" pitchFamily="18" charset="0"/>
              </a:rPr>
              <a:t>(a) resource R assigned to process A</a:t>
            </a:r>
          </a:p>
          <a:p>
            <a:pPr marL="457200" lvl="1" indent="0">
              <a:buNone/>
            </a:pPr>
            <a:r>
              <a:rPr lang="en-US" sz="2600" dirty="0">
                <a:latin typeface="Times New Roman" panose="02020603050405020304" pitchFamily="18" charset="0"/>
                <a:ea typeface="宋体" charset="0"/>
                <a:cs typeface="Times New Roman" panose="02020603050405020304" pitchFamily="18" charset="0"/>
              </a:rPr>
              <a:t>(b) process B is requesting/waiting for resource S</a:t>
            </a:r>
          </a:p>
        </p:txBody>
      </p:sp>
      <p:pic>
        <p:nvPicPr>
          <p:cNvPr id="14" name="Picture 4" descr="3-3"/>
          <p:cNvPicPr>
            <a:picLocks noChangeAspect="1" noChangeArrowheads="1"/>
          </p:cNvPicPr>
          <p:nvPr/>
        </p:nvPicPr>
        <p:blipFill rotWithShape="1">
          <a:blip r:embed="rId2">
            <a:extLst>
              <a:ext uri="{28A0092B-C50C-407E-A947-70E740481C1C}">
                <a14:useLocalDpi xmlns:a14="http://schemas.microsoft.com/office/drawing/2010/main" val="0"/>
              </a:ext>
            </a:extLst>
          </a:blip>
          <a:srcRect r="44139"/>
          <a:stretch/>
        </p:blipFill>
        <p:spPr bwMode="auto">
          <a:xfrm>
            <a:off x="3655106" y="2201504"/>
            <a:ext cx="3243882"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4">
            <a:extLst>
              <a:ext uri="{FF2B5EF4-FFF2-40B4-BE49-F238E27FC236}">
                <a16:creationId xmlns:a16="http://schemas.microsoft.com/office/drawing/2014/main" id="{B3F0EAEC-CC54-4FE3-96D9-3A6BF7D904A8}"/>
              </a:ext>
            </a:extLst>
          </p:cNvPr>
          <p:cNvSpPr>
            <a:spLocks noChangeArrowheads="1"/>
          </p:cNvSpPr>
          <p:nvPr/>
        </p:nvSpPr>
        <p:spPr bwMode="auto">
          <a:xfrm>
            <a:off x="1221259" y="2329823"/>
            <a:ext cx="427464" cy="452780"/>
          </a:xfrm>
          <a:prstGeom prst="ellipse">
            <a:avLst/>
          </a:prstGeom>
          <a:solidFill>
            <a:schemeClr val="bg1"/>
          </a:solidFill>
          <a:ln w="25400" cmpd="sng">
            <a:solidFill>
              <a:schemeClr val="tx1"/>
            </a:solidFill>
            <a:round/>
            <a:headEnd/>
            <a:tailEnd/>
          </a:ln>
        </p:spPr>
        <p:txBody>
          <a:bodyPr wrap="none" anchor="ctr"/>
          <a:lstStyle/>
          <a:p>
            <a:endParaRPr lang="zh-CN" altLang="en-US">
              <a:ea typeface="宋体" charset="0"/>
              <a:cs typeface="宋体" charset="0"/>
            </a:endParaRPr>
          </a:p>
        </p:txBody>
      </p:sp>
      <p:sp>
        <p:nvSpPr>
          <p:cNvPr id="2" name="Rectangle 1">
            <a:extLst>
              <a:ext uri="{FF2B5EF4-FFF2-40B4-BE49-F238E27FC236}">
                <a16:creationId xmlns:a16="http://schemas.microsoft.com/office/drawing/2014/main" id="{27362FE7-7158-43B1-B8E6-7081216F92F2}"/>
              </a:ext>
            </a:extLst>
          </p:cNvPr>
          <p:cNvSpPr/>
          <p:nvPr/>
        </p:nvSpPr>
        <p:spPr>
          <a:xfrm>
            <a:off x="1221258" y="3484965"/>
            <a:ext cx="427465" cy="45278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4FFC7F-BD52-48F3-995E-5B41C593E450}"/>
              </a:ext>
            </a:extLst>
          </p:cNvPr>
          <p:cNvSpPr txBox="1"/>
          <p:nvPr/>
        </p:nvSpPr>
        <p:spPr>
          <a:xfrm>
            <a:off x="1705725" y="3689467"/>
            <a:ext cx="1215850" cy="369332"/>
          </a:xfrm>
          <a:prstGeom prst="rect">
            <a:avLst/>
          </a:prstGeom>
          <a:noFill/>
        </p:spPr>
        <p:txBody>
          <a:bodyPr wrap="square" rtlCol="0">
            <a:spAutoFit/>
          </a:bodyPr>
          <a:lstStyle/>
          <a:p>
            <a:r>
              <a:rPr lang="en-US" dirty="0"/>
              <a:t>Resource</a:t>
            </a:r>
          </a:p>
        </p:txBody>
      </p:sp>
      <p:sp>
        <p:nvSpPr>
          <p:cNvPr id="9" name="TextBox 8">
            <a:extLst>
              <a:ext uri="{FF2B5EF4-FFF2-40B4-BE49-F238E27FC236}">
                <a16:creationId xmlns:a16="http://schemas.microsoft.com/office/drawing/2014/main" id="{61764E03-0EE3-4BFF-B6E2-B9029B92E30C}"/>
              </a:ext>
            </a:extLst>
          </p:cNvPr>
          <p:cNvSpPr txBox="1"/>
          <p:nvPr/>
        </p:nvSpPr>
        <p:spPr>
          <a:xfrm>
            <a:off x="1705725" y="2556538"/>
            <a:ext cx="1215850" cy="369332"/>
          </a:xfrm>
          <a:prstGeom prst="rect">
            <a:avLst/>
          </a:prstGeom>
          <a:noFill/>
        </p:spPr>
        <p:txBody>
          <a:bodyPr wrap="square" rtlCol="0">
            <a:spAutoFit/>
          </a:bodyPr>
          <a:lstStyle/>
          <a:p>
            <a:r>
              <a:rPr lang="en-US" dirty="0"/>
              <a:t>Process</a:t>
            </a:r>
          </a:p>
        </p:txBody>
      </p:sp>
      <p:pic>
        <p:nvPicPr>
          <p:cNvPr id="5122" name="Picture 2">
            <a:extLst>
              <a:ext uri="{FF2B5EF4-FFF2-40B4-BE49-F238E27FC236}">
                <a16:creationId xmlns:a16="http://schemas.microsoft.com/office/drawing/2014/main" id="{41229299-FEB9-4BC8-8333-71D14B0077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7584" y="2162363"/>
            <a:ext cx="669387" cy="4183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DA97DD3-3FCF-46D4-96FF-9BC71CFEED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147" y="3023147"/>
            <a:ext cx="877582" cy="763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756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txBox="1">
            <a:spLocks noGrp="1" noChangeArrowheads="1"/>
          </p:cNvSpPr>
          <p:nvPr/>
        </p:nvSpPr>
        <p:spPr bwMode="auto">
          <a:xfrm>
            <a:off x="8560594" y="6489700"/>
            <a:ext cx="495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53AE8761-ACC0-40B8-845C-DE03FB151CB3}" type="slidenum">
              <a:rPr lang="zh-CN" altLang="en-US" sz="1400">
                <a:ea typeface="宋体" panose="02010600030101010101" pitchFamily="2" charset="-122"/>
              </a:rPr>
              <a:pPr algn="r" eaLnBrk="1" hangingPunct="1"/>
              <a:t>84</a:t>
            </a:fld>
            <a:endParaRPr lang="en-US" sz="1400">
              <a:ea typeface="宋体" panose="02010600030101010101" pitchFamily="2" charset="-122"/>
            </a:endParaRPr>
          </a:p>
        </p:txBody>
      </p:sp>
      <p:sp>
        <p:nvSpPr>
          <p:cNvPr id="13" name="Rectangle 3"/>
          <p:cNvSpPr txBox="1">
            <a:spLocks noChangeArrowheads="1"/>
          </p:cNvSpPr>
          <p:nvPr/>
        </p:nvSpPr>
        <p:spPr>
          <a:xfrm>
            <a:off x="224739" y="1331360"/>
            <a:ext cx="8891443" cy="55043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l"/>
            </a:pPr>
            <a:r>
              <a:rPr lang="en-US" sz="2800" dirty="0">
                <a:latin typeface="Times New Roman" panose="02020603050405020304" pitchFamily="18" charset="0"/>
                <a:ea typeface="宋体" charset="0"/>
                <a:cs typeface="Times New Roman" panose="02020603050405020304" pitchFamily="18" charset="0"/>
              </a:rPr>
              <a:t>Modeled with </a:t>
            </a:r>
            <a:r>
              <a:rPr lang="en-US" sz="2800" b="1" dirty="0">
                <a:solidFill>
                  <a:srgbClr val="0000FF"/>
                </a:solidFill>
                <a:latin typeface="Times New Roman" panose="02020603050405020304" pitchFamily="18" charset="0"/>
                <a:ea typeface="宋体" charset="0"/>
                <a:cs typeface="Times New Roman" panose="02020603050405020304" pitchFamily="18" charset="0"/>
              </a:rPr>
              <a:t>directed graphs</a:t>
            </a: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endParaRPr lang="en-US" sz="2800" dirty="0">
              <a:latin typeface="Times New Roman" panose="02020603050405020304" pitchFamily="18" charset="0"/>
              <a:ea typeface="宋体" charset="0"/>
              <a:cs typeface="Times New Roman" panose="02020603050405020304" pitchFamily="18" charset="0"/>
            </a:endParaRPr>
          </a:p>
          <a:p>
            <a:pPr marL="457200" lvl="1" indent="0">
              <a:buNone/>
            </a:pPr>
            <a:r>
              <a:rPr lang="en-US" sz="2600" dirty="0">
                <a:latin typeface="Times New Roman" panose="02020603050405020304" pitchFamily="18" charset="0"/>
                <a:ea typeface="宋体" charset="0"/>
                <a:cs typeface="Times New Roman" panose="02020603050405020304" pitchFamily="18" charset="0"/>
              </a:rPr>
              <a:t> </a:t>
            </a:r>
          </a:p>
          <a:p>
            <a:pPr marL="457200" lvl="1" indent="0">
              <a:buNone/>
            </a:pPr>
            <a:endParaRPr lang="en-US" sz="2600" dirty="0">
              <a:latin typeface="Times New Roman" panose="02020603050405020304" pitchFamily="18" charset="0"/>
              <a:ea typeface="宋体" charset="0"/>
              <a:cs typeface="Times New Roman" panose="02020603050405020304" pitchFamily="18" charset="0"/>
            </a:endParaRPr>
          </a:p>
          <a:p>
            <a:pPr marL="457200" lvl="1" indent="0">
              <a:buNone/>
            </a:pPr>
            <a:endParaRPr lang="en-US" sz="2600" dirty="0">
              <a:latin typeface="Times New Roman" panose="02020603050405020304" pitchFamily="18" charset="0"/>
              <a:ea typeface="宋体" charset="0"/>
              <a:cs typeface="Times New Roman" panose="02020603050405020304" pitchFamily="18" charset="0"/>
            </a:endParaRPr>
          </a:p>
          <a:p>
            <a:pPr marL="457200" lvl="1" indent="0">
              <a:buNone/>
            </a:pPr>
            <a:endParaRPr lang="en-US" sz="2600" dirty="0">
              <a:latin typeface="Times New Roman" panose="02020603050405020304" pitchFamily="18" charset="0"/>
              <a:ea typeface="宋体" charset="0"/>
              <a:cs typeface="Times New Roman" panose="02020603050405020304" pitchFamily="18" charset="0"/>
            </a:endParaRPr>
          </a:p>
          <a:p>
            <a:pPr marL="457200" lvl="1" indent="0">
              <a:buNone/>
            </a:pPr>
            <a:r>
              <a:rPr lang="en-US" sz="2600" dirty="0">
                <a:latin typeface="Times New Roman" panose="02020603050405020304" pitchFamily="18" charset="0"/>
                <a:ea typeface="宋体" charset="0"/>
                <a:cs typeface="Times New Roman" panose="02020603050405020304" pitchFamily="18" charset="0"/>
              </a:rPr>
              <a:t>Process C and D are in deadlock over resources T and U</a:t>
            </a:r>
          </a:p>
        </p:txBody>
      </p:sp>
      <p:pic>
        <p:nvPicPr>
          <p:cNvPr id="14" name="Picture 4" descr="3-3"/>
          <p:cNvPicPr>
            <a:picLocks noChangeAspect="1" noChangeArrowheads="1"/>
          </p:cNvPicPr>
          <p:nvPr/>
        </p:nvPicPr>
        <p:blipFill rotWithShape="1">
          <a:blip r:embed="rId2">
            <a:extLst>
              <a:ext uri="{28A0092B-C50C-407E-A947-70E740481C1C}">
                <a14:useLocalDpi xmlns:a14="http://schemas.microsoft.com/office/drawing/2010/main" val="0"/>
              </a:ext>
            </a:extLst>
          </a:blip>
          <a:srcRect l="48766" t="-1194" r="-2668"/>
          <a:stretch/>
        </p:blipFill>
        <p:spPr bwMode="auto">
          <a:xfrm>
            <a:off x="1597617" y="2552612"/>
            <a:ext cx="3130131" cy="231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AF3EAC9C-176D-43EA-BB3E-47A624E56947}"/>
              </a:ext>
            </a:extLst>
          </p:cNvPr>
          <p:cNvGrpSpPr/>
          <p:nvPr/>
        </p:nvGrpSpPr>
        <p:grpSpPr>
          <a:xfrm>
            <a:off x="1734269" y="2117333"/>
            <a:ext cx="3344667" cy="2888724"/>
            <a:chOff x="5969719" y="1478501"/>
            <a:chExt cx="3344667" cy="2888724"/>
          </a:xfrm>
        </p:grpSpPr>
        <p:pic>
          <p:nvPicPr>
            <p:cNvPr id="15" name="Picture 4">
              <a:extLst>
                <a:ext uri="{FF2B5EF4-FFF2-40B4-BE49-F238E27FC236}">
                  <a16:creationId xmlns:a16="http://schemas.microsoft.com/office/drawing/2014/main" id="{7FF35250-2010-4E63-86D8-E17700E0FA1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658" b="8472"/>
            <a:stretch/>
          </p:blipFill>
          <p:spPr bwMode="auto">
            <a:xfrm>
              <a:off x="5969719" y="2415119"/>
              <a:ext cx="792821" cy="699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26479F6-C2EC-4EBA-B703-4A0262295C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2553" y="1478501"/>
              <a:ext cx="669387" cy="4183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F546102-76BA-4C1F-AC57-7D6D20110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8776" y="3835107"/>
              <a:ext cx="557996" cy="53211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4025586-6A07-43D7-BC35-9CE1E725401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197" t="11345" r="26255" b="14717"/>
            <a:stretch/>
          </p:blipFill>
          <p:spPr bwMode="auto">
            <a:xfrm>
              <a:off x="8819086" y="2596894"/>
              <a:ext cx="495300" cy="59276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2">
            <a:extLst>
              <a:ext uri="{FF2B5EF4-FFF2-40B4-BE49-F238E27FC236}">
                <a16:creationId xmlns:a16="http://schemas.microsoft.com/office/drawing/2014/main" id="{DD612C43-CE26-4FF3-A58E-F7D04D0883DB}"/>
              </a:ext>
            </a:extLst>
          </p:cNvPr>
          <p:cNvSpPr txBox="1">
            <a:spLocks noChangeArrowheads="1"/>
          </p:cNvSpPr>
          <p:nvPr/>
        </p:nvSpPr>
        <p:spPr>
          <a:xfrm>
            <a:off x="685800" y="126206"/>
            <a:ext cx="7874794" cy="790575"/>
          </a:xfrm>
          <a:prstGeom prst="rect">
            <a:avLst/>
          </a:prstGeom>
        </p:spPr>
        <p:txBody>
          <a:bodyPr vert="horz" lIns="91440" tIns="45720" rIns="91440" bIns="45720" rtlCol="0" anchor="ctr">
            <a:normAutofit fontScale="90000" lnSpcReduction="20000"/>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solidFill>
                  <a:srgbClr val="003399"/>
                </a:solidFill>
                <a:ea typeface="宋体" panose="02010600030101010101" pitchFamily="2" charset="-122"/>
              </a:rPr>
              <a:t>Deadlock Modeling </a:t>
            </a:r>
            <a:br>
              <a:rPr lang="en-US" altLang="zh-CN" sz="3800" b="1" dirty="0">
                <a:solidFill>
                  <a:srgbClr val="003399"/>
                </a:solidFill>
                <a:ea typeface="宋体" panose="02010600030101010101" pitchFamily="2" charset="-122"/>
              </a:rPr>
            </a:br>
            <a:r>
              <a:rPr lang="en-US" altLang="zh-CN" b="1" dirty="0">
                <a:solidFill>
                  <a:srgbClr val="003399"/>
                </a:solidFill>
                <a:ea typeface="宋体" panose="02010600030101010101" pitchFamily="2" charset="-122"/>
              </a:rPr>
              <a:t>(Resource with single instance)</a:t>
            </a:r>
          </a:p>
        </p:txBody>
      </p:sp>
      <p:sp>
        <p:nvSpPr>
          <p:cNvPr id="18" name="Oval 4">
            <a:extLst>
              <a:ext uri="{FF2B5EF4-FFF2-40B4-BE49-F238E27FC236}">
                <a16:creationId xmlns:a16="http://schemas.microsoft.com/office/drawing/2014/main" id="{2E423EAF-89B6-49F4-A2E0-2EBB1B252FAD}"/>
              </a:ext>
            </a:extLst>
          </p:cNvPr>
          <p:cNvSpPr>
            <a:spLocks noChangeArrowheads="1"/>
          </p:cNvSpPr>
          <p:nvPr/>
        </p:nvSpPr>
        <p:spPr bwMode="auto">
          <a:xfrm>
            <a:off x="6299828" y="2142020"/>
            <a:ext cx="427464" cy="452780"/>
          </a:xfrm>
          <a:prstGeom prst="ellipse">
            <a:avLst/>
          </a:prstGeom>
          <a:solidFill>
            <a:schemeClr val="bg1"/>
          </a:solidFill>
          <a:ln w="25400" cmpd="sng">
            <a:solidFill>
              <a:schemeClr val="tx1"/>
            </a:solidFill>
            <a:round/>
            <a:headEnd/>
            <a:tailEnd/>
          </a:ln>
        </p:spPr>
        <p:txBody>
          <a:bodyPr wrap="none" anchor="ctr"/>
          <a:lstStyle/>
          <a:p>
            <a:endParaRPr lang="zh-CN" altLang="en-US">
              <a:ea typeface="宋体" charset="0"/>
              <a:cs typeface="宋体" charset="0"/>
            </a:endParaRPr>
          </a:p>
        </p:txBody>
      </p:sp>
      <p:sp>
        <p:nvSpPr>
          <p:cNvPr id="19" name="Rectangle 18">
            <a:extLst>
              <a:ext uri="{FF2B5EF4-FFF2-40B4-BE49-F238E27FC236}">
                <a16:creationId xmlns:a16="http://schemas.microsoft.com/office/drawing/2014/main" id="{10225682-F5E6-4899-80B0-4E64FFC7A71F}"/>
              </a:ext>
            </a:extLst>
          </p:cNvPr>
          <p:cNvSpPr/>
          <p:nvPr/>
        </p:nvSpPr>
        <p:spPr>
          <a:xfrm>
            <a:off x="6299827" y="3114282"/>
            <a:ext cx="427465" cy="45278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E5B14E-753D-4E91-8DB9-1ED191B71B3E}"/>
              </a:ext>
            </a:extLst>
          </p:cNvPr>
          <p:cNvSpPr txBox="1"/>
          <p:nvPr/>
        </p:nvSpPr>
        <p:spPr>
          <a:xfrm>
            <a:off x="6784294" y="3162228"/>
            <a:ext cx="1215850" cy="369332"/>
          </a:xfrm>
          <a:prstGeom prst="rect">
            <a:avLst/>
          </a:prstGeom>
          <a:noFill/>
        </p:spPr>
        <p:txBody>
          <a:bodyPr wrap="square" rtlCol="0">
            <a:spAutoFit/>
          </a:bodyPr>
          <a:lstStyle/>
          <a:p>
            <a:r>
              <a:rPr lang="en-US" dirty="0"/>
              <a:t>Resource</a:t>
            </a:r>
          </a:p>
        </p:txBody>
      </p:sp>
      <p:sp>
        <p:nvSpPr>
          <p:cNvPr id="21" name="TextBox 20">
            <a:extLst>
              <a:ext uri="{FF2B5EF4-FFF2-40B4-BE49-F238E27FC236}">
                <a16:creationId xmlns:a16="http://schemas.microsoft.com/office/drawing/2014/main" id="{16474554-BDE7-4AB1-A7A8-D35C75CD920C}"/>
              </a:ext>
            </a:extLst>
          </p:cNvPr>
          <p:cNvSpPr txBox="1"/>
          <p:nvPr/>
        </p:nvSpPr>
        <p:spPr>
          <a:xfrm>
            <a:off x="6784294" y="2185050"/>
            <a:ext cx="1215850" cy="369332"/>
          </a:xfrm>
          <a:prstGeom prst="rect">
            <a:avLst/>
          </a:prstGeom>
          <a:noFill/>
        </p:spPr>
        <p:txBody>
          <a:bodyPr wrap="square" rtlCol="0">
            <a:spAutoFit/>
          </a:bodyPr>
          <a:lstStyle/>
          <a:p>
            <a:r>
              <a:rPr lang="en-US" dirty="0"/>
              <a:t>Process</a:t>
            </a:r>
          </a:p>
        </p:txBody>
      </p:sp>
    </p:spTree>
    <p:extLst>
      <p:ext uri="{BB962C8B-B14F-4D97-AF65-F5344CB8AC3E}">
        <p14:creationId xmlns:p14="http://schemas.microsoft.com/office/powerpoint/2010/main" val="1762112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170C6434-7216-B54C-9D0C-626BA642FDD6}" type="slidenum">
              <a:rPr lang="zh-CN" altLang="en-US" sz="1600">
                <a:ea typeface="宋体" charset="0"/>
                <a:cs typeface="宋体" charset="0"/>
              </a:rPr>
              <a:pPr algn="r" eaLnBrk="1" hangingPunct="1"/>
              <a:t>85</a:t>
            </a:fld>
            <a:endParaRPr lang="zh-CN" altLang="en-US" sz="1600">
              <a:ea typeface="宋体" charset="0"/>
              <a:cs typeface="宋体" charset="0"/>
            </a:endParaRPr>
          </a:p>
        </p:txBody>
      </p:sp>
      <p:sp>
        <p:nvSpPr>
          <p:cNvPr id="13315" name="Rectangle 2"/>
          <p:cNvSpPr>
            <a:spLocks noGrp="1" noChangeArrowheads="1"/>
          </p:cNvSpPr>
          <p:nvPr>
            <p:ph type="title" idx="4294967295"/>
          </p:nvPr>
        </p:nvSpPr>
        <p:spPr>
          <a:xfrm>
            <a:off x="0" y="117335"/>
            <a:ext cx="9145588" cy="1262357"/>
          </a:xfrm>
        </p:spPr>
        <p:txBody>
          <a:bodyPr>
            <a:normAutofit/>
          </a:bodyPr>
          <a:lstStyle/>
          <a:p>
            <a:pPr algn="ctr" eaLnBrk="1" hangingPunct="1"/>
            <a:r>
              <a:rPr lang="en-US" sz="3800" b="1" dirty="0">
                <a:solidFill>
                  <a:srgbClr val="003399"/>
                </a:solidFill>
                <a:ea typeface="宋体" charset="0"/>
                <a:cs typeface="宋体" charset="0"/>
              </a:rPr>
              <a:t>Example (1)</a:t>
            </a:r>
          </a:p>
        </p:txBody>
      </p:sp>
      <p:pic>
        <p:nvPicPr>
          <p:cNvPr id="13316" name="Picture 3"/>
          <p:cNvPicPr>
            <a:picLocks noChangeAspect="1" noChangeArrowheads="1"/>
          </p:cNvPicPr>
          <p:nvPr/>
        </p:nvPicPr>
        <p:blipFill>
          <a:blip r:embed="rId2">
            <a:extLst>
              <a:ext uri="{28A0092B-C50C-407E-A947-70E740481C1C}">
                <a14:useLocalDpi xmlns:a14="http://schemas.microsoft.com/office/drawing/2010/main" val="0"/>
              </a:ext>
            </a:extLst>
          </a:blip>
          <a:srcRect l="23024" t="871" r="23206" b="1060"/>
          <a:stretch>
            <a:fillRect/>
          </a:stretch>
        </p:blipFill>
        <p:spPr bwMode="auto">
          <a:xfrm>
            <a:off x="3020667" y="1458196"/>
            <a:ext cx="3334329" cy="4864100"/>
          </a:xfrm>
          <a:prstGeom prst="rect">
            <a:avLst/>
          </a:prstGeom>
          <a:noFill/>
          <a:ln w="57150" cmpd="thickThin">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84671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5D21E499-7591-C642-B3AE-03514FA211F4}" type="slidenum">
              <a:rPr lang="zh-CN" altLang="en-US" sz="1600">
                <a:ea typeface="宋体" charset="0"/>
                <a:cs typeface="宋体" charset="0"/>
              </a:rPr>
              <a:pPr algn="r" eaLnBrk="1" hangingPunct="1"/>
              <a:t>86</a:t>
            </a:fld>
            <a:endParaRPr lang="zh-CN" altLang="en-US" sz="1600">
              <a:ea typeface="宋体" charset="0"/>
              <a:cs typeface="宋体" charset="0"/>
            </a:endParaRPr>
          </a:p>
        </p:txBody>
      </p:sp>
      <p:sp>
        <p:nvSpPr>
          <p:cNvPr id="16387" name="Rectangle 2"/>
          <p:cNvSpPr>
            <a:spLocks noGrp="1" noChangeArrowheads="1"/>
          </p:cNvSpPr>
          <p:nvPr>
            <p:ph type="title" idx="4294967295"/>
          </p:nvPr>
        </p:nvSpPr>
        <p:spPr/>
        <p:txBody>
          <a:bodyPr>
            <a:normAutofit/>
          </a:bodyPr>
          <a:lstStyle/>
          <a:p>
            <a:pPr algn="ctr" eaLnBrk="1" hangingPunct="1"/>
            <a:r>
              <a:rPr lang="en-US" sz="3800" b="1" dirty="0">
                <a:solidFill>
                  <a:srgbClr val="003399"/>
                </a:solidFill>
                <a:ea typeface="宋体" charset="0"/>
                <a:cs typeface="宋体" charset="0"/>
              </a:rPr>
              <a:t>Basic Fact</a:t>
            </a:r>
          </a:p>
        </p:txBody>
      </p:sp>
      <p:sp>
        <p:nvSpPr>
          <p:cNvPr id="16388" name="Rectangle 3"/>
          <p:cNvSpPr>
            <a:spLocks noGrp="1" noChangeArrowheads="1"/>
          </p:cNvSpPr>
          <p:nvPr>
            <p:ph type="body" idx="4294967295"/>
          </p:nvPr>
        </p:nvSpPr>
        <p:spPr/>
        <p:txBody>
          <a:bodyPr>
            <a:normAutofit/>
          </a:bodyPr>
          <a:lstStyle/>
          <a:p>
            <a:pPr eaLnBrk="1" hangingPunct="1">
              <a:buFont typeface="Wingdings" panose="05000000000000000000" pitchFamily="2" charset="2"/>
              <a:buChar char="l"/>
            </a:pPr>
            <a:r>
              <a:rPr lang="en-US" sz="2800" dirty="0">
                <a:ea typeface="宋体" charset="0"/>
                <a:cs typeface="宋体" charset="0"/>
              </a:rPr>
              <a:t>If graph contains </a:t>
            </a:r>
            <a:r>
              <a:rPr lang="en-US" sz="2800" b="1" dirty="0">
                <a:ea typeface="宋体" charset="0"/>
                <a:cs typeface="宋体" charset="0"/>
              </a:rPr>
              <a:t>no cycles </a:t>
            </a:r>
            <a:r>
              <a:rPr lang="en-US" sz="2800" dirty="0">
                <a:ea typeface="宋体" charset="0"/>
                <a:cs typeface="宋体" charset="0"/>
                <a:sym typeface="Symbol" charset="0"/>
              </a:rPr>
              <a:t> </a:t>
            </a:r>
            <a:r>
              <a:rPr lang="en-US" sz="2800" b="1" dirty="0">
                <a:ea typeface="宋体" charset="0"/>
                <a:cs typeface="宋体" charset="0"/>
                <a:sym typeface="Symbol" charset="0"/>
              </a:rPr>
              <a:t>no </a:t>
            </a:r>
            <a:r>
              <a:rPr lang="en-US" sz="2800" dirty="0">
                <a:ea typeface="宋体" charset="0"/>
                <a:cs typeface="宋体" charset="0"/>
                <a:sym typeface="Symbol" charset="0"/>
              </a:rPr>
              <a:t>deadlock.</a:t>
            </a:r>
            <a:br>
              <a:rPr lang="en-US" sz="2800" dirty="0">
                <a:ea typeface="宋体" charset="0"/>
                <a:cs typeface="宋体" charset="0"/>
                <a:sym typeface="Symbol" charset="0"/>
              </a:rPr>
            </a:br>
            <a:endParaRPr lang="en-US" sz="2800" dirty="0">
              <a:ea typeface="宋体" charset="0"/>
              <a:cs typeface="宋体" charset="0"/>
              <a:sym typeface="Symbol" charset="0"/>
            </a:endParaRPr>
          </a:p>
          <a:p>
            <a:pPr eaLnBrk="1" hangingPunct="1">
              <a:buFont typeface="Wingdings" panose="05000000000000000000" pitchFamily="2" charset="2"/>
              <a:buChar char="l"/>
            </a:pPr>
            <a:r>
              <a:rPr lang="en-US" sz="2800" dirty="0">
                <a:ea typeface="宋体" charset="0"/>
                <a:cs typeface="宋体" charset="0"/>
                <a:sym typeface="Symbol" charset="0"/>
              </a:rPr>
              <a:t>If graph contains </a:t>
            </a:r>
            <a:r>
              <a:rPr lang="en-US" sz="2800" b="1" dirty="0">
                <a:ea typeface="宋体" charset="0"/>
                <a:cs typeface="宋体" charset="0"/>
                <a:sym typeface="Symbol" charset="0"/>
              </a:rPr>
              <a:t>a cycle </a:t>
            </a:r>
            <a:r>
              <a:rPr lang="en-US" sz="2800" dirty="0">
                <a:ea typeface="宋体" charset="0"/>
                <a:cs typeface="宋体" charset="0"/>
                <a:sym typeface="Symbol" charset="0"/>
              </a:rPr>
              <a:t></a:t>
            </a:r>
          </a:p>
          <a:p>
            <a:pPr lvl="1" eaLnBrk="1" hangingPunct="1">
              <a:buFont typeface="Wingdings" panose="05000000000000000000" pitchFamily="2" charset="2"/>
              <a:buChar char="ü"/>
            </a:pPr>
            <a:r>
              <a:rPr lang="en-US" sz="2800" dirty="0">
                <a:ea typeface="宋体" charset="0"/>
                <a:cs typeface="宋体" charset="0"/>
                <a:sym typeface="Symbol" charset="0"/>
              </a:rPr>
              <a:t>if only one instance per resource type, then deadlock.</a:t>
            </a:r>
          </a:p>
          <a:p>
            <a:pPr lvl="1" eaLnBrk="1" hangingPunct="1">
              <a:buFont typeface="Wingdings" panose="05000000000000000000" pitchFamily="2" charset="2"/>
              <a:buChar char="ü"/>
            </a:pPr>
            <a:r>
              <a:rPr lang="en-US" sz="2800" dirty="0">
                <a:ea typeface="宋体" charset="0"/>
                <a:cs typeface="宋体" charset="0"/>
                <a:sym typeface="Symbol" charset="0"/>
              </a:rPr>
              <a:t>if several instances per resource type, possibility of deadlock.</a:t>
            </a:r>
          </a:p>
        </p:txBody>
      </p:sp>
    </p:spTree>
    <p:extLst>
      <p:ext uri="{BB962C8B-B14F-4D97-AF65-F5344CB8AC3E}">
        <p14:creationId xmlns:p14="http://schemas.microsoft.com/office/powerpoint/2010/main" val="4217705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D8922AB5-CF8C-7647-9E4C-71291B4E4DBB}" type="slidenum">
              <a:rPr lang="zh-CN" altLang="en-US" sz="1600">
                <a:ea typeface="宋体" charset="0"/>
                <a:cs typeface="宋体" charset="0"/>
              </a:rPr>
              <a:pPr algn="r" eaLnBrk="1" hangingPunct="1"/>
              <a:t>87</a:t>
            </a:fld>
            <a:endParaRPr lang="zh-CN" altLang="en-US" sz="1600">
              <a:ea typeface="宋体" charset="0"/>
              <a:cs typeface="宋体" charset="0"/>
            </a:endParaRPr>
          </a:p>
        </p:txBody>
      </p:sp>
      <p:sp>
        <p:nvSpPr>
          <p:cNvPr id="20483" name="Rectangle 2"/>
          <p:cNvSpPr>
            <a:spLocks noGrp="1" noChangeArrowheads="1"/>
          </p:cNvSpPr>
          <p:nvPr>
            <p:ph type="title" idx="4294967295"/>
          </p:nvPr>
        </p:nvSpPr>
        <p:spPr>
          <a:xfrm>
            <a:off x="628759" y="122237"/>
            <a:ext cx="7888070" cy="1325563"/>
          </a:xfrm>
        </p:spPr>
        <p:txBody>
          <a:bodyPr/>
          <a:lstStyle/>
          <a:p>
            <a:pPr algn="ctr" eaLnBrk="1" hangingPunct="1"/>
            <a:r>
              <a:rPr lang="en-US" b="1" dirty="0">
                <a:ea typeface="宋体" charset="0"/>
                <a:cs typeface="宋体" charset="0"/>
              </a:rPr>
              <a:t>The Ostrich Algorithm</a:t>
            </a:r>
          </a:p>
        </p:txBody>
      </p:sp>
      <p:sp>
        <p:nvSpPr>
          <p:cNvPr id="20484" name="Rectangle 3"/>
          <p:cNvSpPr>
            <a:spLocks noGrp="1" noChangeArrowheads="1"/>
          </p:cNvSpPr>
          <p:nvPr>
            <p:ph type="body" idx="4294967295"/>
          </p:nvPr>
        </p:nvSpPr>
        <p:spPr>
          <a:xfrm>
            <a:off x="685919" y="1447800"/>
            <a:ext cx="7773750" cy="5183623"/>
          </a:xfrm>
        </p:spPr>
        <p:txBody>
          <a:bodyPr>
            <a:normAutofit/>
          </a:bodyPr>
          <a:lstStyle/>
          <a:p>
            <a:pPr eaLnBrk="1" hangingPunct="1">
              <a:buFont typeface="Wingdings" panose="05000000000000000000" pitchFamily="2" charset="2"/>
              <a:buChar char="l"/>
            </a:pPr>
            <a:r>
              <a:rPr lang="en-US" sz="2800" dirty="0">
                <a:ea typeface="宋体" charset="0"/>
                <a:cs typeface="宋体" charset="0"/>
              </a:rPr>
              <a:t>Pretend that there is no problem</a:t>
            </a: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endParaRPr lang="en-US" dirty="0">
              <a:ea typeface="宋体" charset="0"/>
              <a:cs typeface="宋体" charset="0"/>
            </a:endParaRPr>
          </a:p>
          <a:p>
            <a:pPr eaLnBrk="1" hangingPunct="1">
              <a:buFont typeface="Wingdings" panose="05000000000000000000" pitchFamily="2" charset="2"/>
              <a:buChar char="l"/>
            </a:pPr>
            <a:r>
              <a:rPr lang="en-US" sz="2800" dirty="0">
                <a:ea typeface="宋体" charset="0"/>
                <a:cs typeface="宋体" charset="0"/>
              </a:rPr>
              <a:t>Reasonable if </a:t>
            </a:r>
          </a:p>
          <a:p>
            <a:pPr marL="857296" lvl="1" indent="-514350" eaLnBrk="1" hangingPunct="1">
              <a:buFont typeface="+mj-ea"/>
              <a:buAutoNum type="circleNumDbPlain"/>
            </a:pPr>
            <a:r>
              <a:rPr lang="en-US" sz="2800" dirty="0">
                <a:ea typeface="宋体" charset="0"/>
                <a:cs typeface="宋体" charset="0"/>
              </a:rPr>
              <a:t>deadlocks occur very rarely </a:t>
            </a:r>
          </a:p>
          <a:p>
            <a:pPr marL="857296" lvl="1" indent="-514350" eaLnBrk="1" hangingPunct="1">
              <a:buFont typeface="+mj-ea"/>
              <a:buAutoNum type="circleNumDbPlain"/>
            </a:pPr>
            <a:r>
              <a:rPr lang="en-US" sz="2800" dirty="0">
                <a:ea typeface="宋体" charset="0"/>
                <a:cs typeface="宋体" charset="0"/>
              </a:rPr>
              <a:t>cost of prevention is high</a:t>
            </a:r>
          </a:p>
        </p:txBody>
      </p:sp>
      <p:grpSp>
        <p:nvGrpSpPr>
          <p:cNvPr id="6" name="组合 5">
            <a:extLst>
              <a:ext uri="{FF2B5EF4-FFF2-40B4-BE49-F238E27FC236}">
                <a16:creationId xmlns:a16="http://schemas.microsoft.com/office/drawing/2014/main" id="{B4D0E5CC-6583-4EBD-939A-EBC25ED434F9}"/>
              </a:ext>
            </a:extLst>
          </p:cNvPr>
          <p:cNvGrpSpPr/>
          <p:nvPr/>
        </p:nvGrpSpPr>
        <p:grpSpPr>
          <a:xfrm>
            <a:off x="2358179" y="2313696"/>
            <a:ext cx="3425986" cy="2481644"/>
            <a:chOff x="2791103" y="2103303"/>
            <a:chExt cx="3425986" cy="2481644"/>
          </a:xfrm>
        </p:grpSpPr>
        <p:pic>
          <p:nvPicPr>
            <p:cNvPr id="2" name="Picture 1" descr="ostrich_algorith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103" y="2103303"/>
              <a:ext cx="3425986" cy="2481644"/>
            </a:xfrm>
            <a:prstGeom prst="rect">
              <a:avLst/>
            </a:prstGeom>
          </p:spPr>
        </p:pic>
        <p:sp>
          <p:nvSpPr>
            <p:cNvPr id="3" name="文本框 2">
              <a:extLst>
                <a:ext uri="{FF2B5EF4-FFF2-40B4-BE49-F238E27FC236}">
                  <a16:creationId xmlns:a16="http://schemas.microsoft.com/office/drawing/2014/main" id="{A2817ED2-C5A9-48BC-950F-1C749340BC46}"/>
                </a:ext>
              </a:extLst>
            </p:cNvPr>
            <p:cNvSpPr txBox="1"/>
            <p:nvPr/>
          </p:nvSpPr>
          <p:spPr>
            <a:xfrm>
              <a:off x="2909086" y="3650049"/>
              <a:ext cx="1250220" cy="369332"/>
            </a:xfrm>
            <a:prstGeom prst="rect">
              <a:avLst/>
            </a:prstGeom>
            <a:noFill/>
            <a:ln w="63500">
              <a:solidFill>
                <a:srgbClr val="FF0000"/>
              </a:solidFill>
            </a:ln>
          </p:spPr>
          <p:txBody>
            <a:bodyPr wrap="square" rtlCol="0">
              <a:spAutoFit/>
            </a:bodyPr>
            <a:lstStyle/>
            <a:p>
              <a:r>
                <a:rPr lang="en-US" altLang="zh-CN" b="1" dirty="0">
                  <a:solidFill>
                    <a:srgbClr val="FF0000"/>
                  </a:solidFill>
                </a:rPr>
                <a:t>Deadlock</a:t>
              </a:r>
              <a:endParaRPr lang="zh-CN" altLang="en-US" b="1" dirty="0">
                <a:solidFill>
                  <a:srgbClr val="FF0000"/>
                </a:solidFill>
              </a:endParaRPr>
            </a:p>
          </p:txBody>
        </p:sp>
        <p:cxnSp>
          <p:nvCxnSpPr>
            <p:cNvPr id="5" name="直接连接符 4">
              <a:extLst>
                <a:ext uri="{FF2B5EF4-FFF2-40B4-BE49-F238E27FC236}">
                  <a16:creationId xmlns:a16="http://schemas.microsoft.com/office/drawing/2014/main" id="{645C4B42-0768-4C99-AC7E-FD87F7E14186}"/>
                </a:ext>
              </a:extLst>
            </p:cNvPr>
            <p:cNvCxnSpPr>
              <a:cxnSpLocks/>
            </p:cNvCxnSpPr>
            <p:nvPr/>
          </p:nvCxnSpPr>
          <p:spPr>
            <a:xfrm flipH="1">
              <a:off x="3532173" y="4039611"/>
              <a:ext cx="2023" cy="394824"/>
            </a:xfrm>
            <a:prstGeom prst="line">
              <a:avLst/>
            </a:prstGeom>
            <a:ln w="635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19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61F91813-A844-3144-A86C-4E80AC3FF326}" type="slidenum">
              <a:rPr lang="zh-CN" altLang="en-US" sz="1600">
                <a:ea typeface="宋体" charset="0"/>
                <a:cs typeface="宋体" charset="0"/>
              </a:rPr>
              <a:pPr algn="r" eaLnBrk="1" hangingPunct="1"/>
              <a:t>88</a:t>
            </a:fld>
            <a:endParaRPr lang="zh-CN" altLang="en-US" sz="1600">
              <a:ea typeface="宋体" charset="0"/>
              <a:cs typeface="宋体" charset="0"/>
            </a:endParaRPr>
          </a:p>
        </p:txBody>
      </p:sp>
      <p:sp>
        <p:nvSpPr>
          <p:cNvPr id="21507"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800" b="1" dirty="0">
                <a:ea typeface="宋体" charset="0"/>
                <a:cs typeface="宋体" charset="0"/>
              </a:rPr>
              <a:t>Detection with One Resource of Each Type  </a:t>
            </a:r>
          </a:p>
        </p:txBody>
      </p:sp>
      <p:sp>
        <p:nvSpPr>
          <p:cNvPr id="21508" name="Rectangle 3"/>
          <p:cNvSpPr>
            <a:spLocks noGrp="1" noChangeArrowheads="1"/>
          </p:cNvSpPr>
          <p:nvPr>
            <p:ph type="body" idx="4294967295"/>
          </p:nvPr>
        </p:nvSpPr>
        <p:spPr>
          <a:xfrm>
            <a:off x="342960" y="4867275"/>
            <a:ext cx="8802628" cy="1371600"/>
          </a:xfrm>
        </p:spPr>
        <p:txBody>
          <a:bodyPr>
            <a:normAutofit lnSpcReduction="10000"/>
          </a:bodyPr>
          <a:lstStyle/>
          <a:p>
            <a:pPr eaLnBrk="1" hangingPunct="1">
              <a:lnSpc>
                <a:spcPct val="90000"/>
              </a:lnSpc>
              <a:buFont typeface="Wingdings" panose="05000000000000000000" pitchFamily="2" charset="2"/>
              <a:buChar char="l"/>
            </a:pPr>
            <a:r>
              <a:rPr lang="en-US" sz="2800" dirty="0">
                <a:ea typeface="宋体" charset="0"/>
                <a:cs typeface="宋体" charset="0"/>
              </a:rPr>
              <a:t>Note the resource ownership and requests</a:t>
            </a:r>
          </a:p>
          <a:p>
            <a:pPr eaLnBrk="1" hangingPunct="1">
              <a:lnSpc>
                <a:spcPct val="90000"/>
              </a:lnSpc>
              <a:buFont typeface="Wingdings" panose="05000000000000000000" pitchFamily="2" charset="2"/>
              <a:buChar char="l"/>
            </a:pPr>
            <a:r>
              <a:rPr lang="en-US" sz="2800" dirty="0">
                <a:ea typeface="宋体" charset="0"/>
                <a:cs typeface="宋体" charset="0"/>
              </a:rPr>
              <a:t>A cycle can be found within the graph, denoting deadlock</a:t>
            </a:r>
          </a:p>
          <a:p>
            <a:pPr eaLnBrk="1" hangingPunct="1">
              <a:lnSpc>
                <a:spcPct val="90000"/>
              </a:lnSpc>
              <a:buFont typeface="Wingdings" panose="05000000000000000000" pitchFamily="2" charset="2"/>
              <a:buChar char="l"/>
            </a:pPr>
            <a:r>
              <a:rPr lang="en-US" sz="2800" dirty="0">
                <a:ea typeface="宋体" charset="0"/>
                <a:cs typeface="宋体" charset="0"/>
              </a:rPr>
              <a:t>Many algorithms for detecting cycles in directed graphs.</a:t>
            </a:r>
          </a:p>
        </p:txBody>
      </p:sp>
      <p:pic>
        <p:nvPicPr>
          <p:cNvPr id="215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63" y="1465264"/>
            <a:ext cx="7002091" cy="317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71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A3C705B3-4532-464A-9011-4169DD4EB13C}" type="slidenum">
              <a:rPr lang="zh-CN" altLang="en-US" sz="1600">
                <a:ea typeface="宋体" charset="0"/>
                <a:cs typeface="宋体" charset="0"/>
              </a:rPr>
              <a:pPr algn="r" eaLnBrk="1" hangingPunct="1"/>
              <a:t>89</a:t>
            </a:fld>
            <a:endParaRPr lang="zh-CN" altLang="en-US" sz="1600">
              <a:ea typeface="宋体" charset="0"/>
              <a:cs typeface="宋体" charset="0"/>
            </a:endParaRPr>
          </a:p>
        </p:txBody>
      </p:sp>
      <p:sp>
        <p:nvSpPr>
          <p:cNvPr id="22531" name="Rectangle 2"/>
          <p:cNvSpPr>
            <a:spLocks noGrp="1" noChangeArrowheads="1"/>
          </p:cNvSpPr>
          <p:nvPr>
            <p:ph type="title" idx="4294967295"/>
          </p:nvPr>
        </p:nvSpPr>
        <p:spPr>
          <a:xfrm>
            <a:off x="0" y="0"/>
            <a:ext cx="9145588" cy="1143000"/>
          </a:xfrm>
        </p:spPr>
        <p:txBody>
          <a:bodyPr>
            <a:normAutofit/>
          </a:bodyPr>
          <a:lstStyle/>
          <a:p>
            <a:pPr algn="ctr" eaLnBrk="1" hangingPunct="1"/>
            <a:r>
              <a:rPr lang="en-US" sz="3400" b="1" dirty="0">
                <a:ea typeface="宋体" charset="0"/>
                <a:cs typeface="宋体" charset="0"/>
              </a:rPr>
              <a:t>Detection with Multiple Resources of Each Type  </a:t>
            </a:r>
          </a:p>
        </p:txBody>
      </p:sp>
      <p:sp>
        <p:nvSpPr>
          <p:cNvPr id="22532" name="Rectangle 3"/>
          <p:cNvSpPr>
            <a:spLocks noGrp="1" noChangeArrowheads="1"/>
          </p:cNvSpPr>
          <p:nvPr>
            <p:ph type="body" idx="4294967295"/>
          </p:nvPr>
        </p:nvSpPr>
        <p:spPr>
          <a:xfrm>
            <a:off x="228640" y="5070476"/>
            <a:ext cx="8662904" cy="1317625"/>
          </a:xfrm>
        </p:spPr>
        <p:txBody>
          <a:bodyPr>
            <a:normAutofit/>
          </a:bodyPr>
          <a:lstStyle/>
          <a:p>
            <a:pPr marL="609600" indent="-609600" algn="ctr" eaLnBrk="1" hangingPunct="1">
              <a:buFont typeface="Wingdings" charset="0"/>
              <a:buNone/>
            </a:pPr>
            <a:r>
              <a:rPr lang="zh-CN" altLang="en-US" sz="2800" dirty="0">
                <a:ea typeface="宋体" charset="0"/>
                <a:cs typeface="宋体" charset="0"/>
              </a:rPr>
              <a:t>Data structures needed by deadlock detection algorithm</a:t>
            </a:r>
          </a:p>
          <a:p>
            <a:pPr marL="609600" indent="-609600" algn="ctr" eaLnBrk="1" hangingPunct="1">
              <a:buFont typeface="Wingdings" charset="0"/>
              <a:buNone/>
            </a:pPr>
            <a:r>
              <a:rPr lang="el-GR" sz="2800" dirty="0">
                <a:cs typeface="Times New Roman" charset="0"/>
              </a:rPr>
              <a:t>Σ</a:t>
            </a:r>
            <a:r>
              <a:rPr lang="zh-CN" altLang="en-US" sz="2800" dirty="0">
                <a:ea typeface="宋体" charset="0"/>
                <a:cs typeface="宋体" charset="0"/>
              </a:rPr>
              <a:t> </a:t>
            </a:r>
            <a:r>
              <a:rPr lang="zh-CN" altLang="en-US" sz="2800" b="1" i="1" dirty="0">
                <a:ea typeface="宋体" charset="0"/>
                <a:cs typeface="宋体" charset="0"/>
              </a:rPr>
              <a:t>C</a:t>
            </a:r>
            <a:r>
              <a:rPr lang="zh-CN" altLang="en-US" sz="2800" i="1" baseline="-25000" dirty="0">
                <a:ea typeface="宋体" charset="0"/>
                <a:cs typeface="宋体" charset="0"/>
              </a:rPr>
              <a:t>ij</a:t>
            </a:r>
            <a:r>
              <a:rPr lang="zh-CN" altLang="en-US" sz="2800" dirty="0">
                <a:ea typeface="宋体" charset="0"/>
                <a:cs typeface="宋体" charset="0"/>
              </a:rPr>
              <a:t> + </a:t>
            </a:r>
            <a:r>
              <a:rPr lang="zh-CN" altLang="en-US" sz="2800" b="1" i="1" dirty="0">
                <a:ea typeface="宋体" charset="0"/>
                <a:cs typeface="宋体" charset="0"/>
              </a:rPr>
              <a:t>A</a:t>
            </a:r>
            <a:r>
              <a:rPr lang="zh-CN" altLang="en-US" sz="2800" i="1" baseline="-25000" dirty="0">
                <a:ea typeface="宋体" charset="0"/>
                <a:cs typeface="宋体" charset="0"/>
              </a:rPr>
              <a:t>j</a:t>
            </a:r>
            <a:r>
              <a:rPr lang="zh-CN" altLang="en-US" sz="2800" dirty="0">
                <a:ea typeface="宋体" charset="0"/>
                <a:cs typeface="宋体" charset="0"/>
              </a:rPr>
              <a:t> = </a:t>
            </a:r>
            <a:r>
              <a:rPr lang="zh-CN" altLang="en-US" sz="2800" b="1" i="1" dirty="0">
                <a:ea typeface="宋体" charset="0"/>
                <a:cs typeface="宋体" charset="0"/>
              </a:rPr>
              <a:t>E</a:t>
            </a:r>
            <a:r>
              <a:rPr lang="zh-CN" altLang="en-US" sz="2800" i="1" baseline="-25000" dirty="0">
                <a:ea typeface="宋体" charset="0"/>
                <a:cs typeface="宋体" charset="0"/>
              </a:rPr>
              <a:t>j</a:t>
            </a:r>
          </a:p>
        </p:txBody>
      </p:sp>
      <p:pic>
        <p:nvPicPr>
          <p:cNvPr id="22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20" y="1152525"/>
            <a:ext cx="8327884" cy="390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6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53C398-5E82-4545-8E53-841BF96C4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82" y="1027484"/>
            <a:ext cx="7514985" cy="638135"/>
          </a:xfrm>
          <a:prstGeom prst="rect">
            <a:avLst/>
          </a:prstGeom>
        </p:spPr>
      </p:pic>
      <p:sp>
        <p:nvSpPr>
          <p:cNvPr id="4" name="文本框 3">
            <a:extLst>
              <a:ext uri="{FF2B5EF4-FFF2-40B4-BE49-F238E27FC236}">
                <a16:creationId xmlns:a16="http://schemas.microsoft.com/office/drawing/2014/main" id="{81A82F1C-A987-4CD9-9014-BD36D44BBE93}"/>
              </a:ext>
            </a:extLst>
          </p:cNvPr>
          <p:cNvSpPr txBox="1"/>
          <p:nvPr/>
        </p:nvSpPr>
        <p:spPr>
          <a:xfrm>
            <a:off x="336582" y="239555"/>
            <a:ext cx="8183496" cy="369332"/>
          </a:xfrm>
          <a:prstGeom prst="rect">
            <a:avLst/>
          </a:prstGeom>
          <a:noFill/>
        </p:spPr>
        <p:txBody>
          <a:bodyPr wrap="square">
            <a:spAutoFit/>
          </a:bodyPr>
          <a:lstStyle/>
          <a:p>
            <a:r>
              <a:rPr lang="en-US" altLang="zh-CN" sz="1800" b="1" i="0" dirty="0">
                <a:solidFill>
                  <a:srgbClr val="231F20"/>
                </a:solidFill>
                <a:effectLst/>
                <a:latin typeface="Times-Roman"/>
              </a:rPr>
              <a:t>Chapter 5</a:t>
            </a:r>
          </a:p>
        </p:txBody>
      </p:sp>
      <p:sp>
        <p:nvSpPr>
          <p:cNvPr id="6" name="文本框 5">
            <a:extLst>
              <a:ext uri="{FF2B5EF4-FFF2-40B4-BE49-F238E27FC236}">
                <a16:creationId xmlns:a16="http://schemas.microsoft.com/office/drawing/2014/main" id="{99F7DC06-A6FC-41DF-9ECC-66561832D459}"/>
              </a:ext>
            </a:extLst>
          </p:cNvPr>
          <p:cNvSpPr txBox="1"/>
          <p:nvPr/>
        </p:nvSpPr>
        <p:spPr>
          <a:xfrm>
            <a:off x="683879" y="2084216"/>
            <a:ext cx="7514984" cy="646331"/>
          </a:xfrm>
          <a:prstGeom prst="rect">
            <a:avLst/>
          </a:prstGeom>
          <a:noFill/>
        </p:spPr>
        <p:txBody>
          <a:bodyPr wrap="square">
            <a:spAutoFit/>
          </a:bodyPr>
          <a:lstStyle/>
          <a:p>
            <a:pPr algn="l">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I</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 rotates 7200/60 = 120 times per second. So it require 1/120*1000=8.33ms for one rotation. So reading a sector needs 8.33/500 = 0.0167ms.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4364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txBox="1">
            <a:spLocks noGrp="1" noChangeArrowheads="1"/>
          </p:cNvSpPr>
          <p:nvPr/>
        </p:nvSpPr>
        <p:spPr bwMode="auto">
          <a:xfrm>
            <a:off x="8713713" y="6400800"/>
            <a:ext cx="43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ＭＳ Ｐゴシック" charset="0"/>
              </a:defRPr>
            </a:lvl9pPr>
          </a:lstStyle>
          <a:p>
            <a:pPr algn="r" eaLnBrk="1" hangingPunct="1"/>
            <a:fld id="{0E2322C2-2D50-E74A-9580-61A76BE72EBC}" type="slidenum">
              <a:rPr lang="zh-CN" altLang="en-US" sz="1600">
                <a:ea typeface="宋体" charset="0"/>
                <a:cs typeface="宋体" charset="0"/>
              </a:rPr>
              <a:pPr algn="r" eaLnBrk="1" hangingPunct="1"/>
              <a:t>90</a:t>
            </a:fld>
            <a:endParaRPr lang="zh-CN" altLang="en-US" sz="1600">
              <a:ea typeface="宋体" charset="0"/>
              <a:cs typeface="宋体" charset="0"/>
            </a:endParaRPr>
          </a:p>
        </p:txBody>
      </p:sp>
      <p:sp>
        <p:nvSpPr>
          <p:cNvPr id="24579" name="Rectangle 2"/>
          <p:cNvSpPr>
            <a:spLocks noGrp="1" noChangeArrowheads="1"/>
          </p:cNvSpPr>
          <p:nvPr>
            <p:ph type="title" idx="4294967295"/>
          </p:nvPr>
        </p:nvSpPr>
        <p:spPr>
          <a:xfrm>
            <a:off x="632805" y="123965"/>
            <a:ext cx="7773750" cy="1143000"/>
          </a:xfrm>
        </p:spPr>
        <p:txBody>
          <a:bodyPr>
            <a:normAutofit/>
          </a:bodyPr>
          <a:lstStyle/>
          <a:p>
            <a:pPr algn="ctr" eaLnBrk="1" hangingPunct="1"/>
            <a:r>
              <a:rPr lang="en-US" sz="3800" b="1" dirty="0">
                <a:ea typeface="宋体" charset="0"/>
                <a:cs typeface="宋体" charset="0"/>
              </a:rPr>
              <a:t>Deadlock Detection Algorithm</a:t>
            </a:r>
          </a:p>
        </p:txBody>
      </p:sp>
      <p:sp>
        <p:nvSpPr>
          <p:cNvPr id="24580" name="Rectangle 3"/>
          <p:cNvSpPr>
            <a:spLocks noGrp="1" noChangeArrowheads="1"/>
          </p:cNvSpPr>
          <p:nvPr>
            <p:ph type="body" idx="4294967295"/>
          </p:nvPr>
        </p:nvSpPr>
        <p:spPr>
          <a:xfrm>
            <a:off x="522789" y="1407452"/>
            <a:ext cx="8065901" cy="4057650"/>
          </a:xfrm>
        </p:spPr>
        <p:txBody>
          <a:bodyPr/>
          <a:lstStyle/>
          <a:p>
            <a:pPr marL="533400" indent="-533400" eaLnBrk="1" hangingPunct="1">
              <a:buFontTx/>
              <a:buAutoNum type="arabicPeriod"/>
            </a:pPr>
            <a:r>
              <a:rPr lang="en-US" sz="2800" dirty="0">
                <a:ea typeface="宋体" charset="0"/>
                <a:cs typeface="宋体" charset="0"/>
              </a:rPr>
              <a:t>Recovery look for an unmark process </a:t>
            </a:r>
            <a:r>
              <a:rPr lang="en-US" sz="2800" i="1" dirty="0">
                <a:ea typeface="宋体" charset="0"/>
                <a:cs typeface="宋体" charset="0"/>
              </a:rPr>
              <a:t>P</a:t>
            </a:r>
            <a:r>
              <a:rPr lang="en-US" sz="2800" i="1" baseline="-25000" dirty="0">
                <a:ea typeface="宋体" charset="0"/>
                <a:cs typeface="宋体" charset="0"/>
              </a:rPr>
              <a:t>i</a:t>
            </a:r>
            <a:r>
              <a:rPr lang="en-US" sz="2800" dirty="0">
                <a:ea typeface="宋体" charset="0"/>
                <a:cs typeface="宋体" charset="0"/>
              </a:rPr>
              <a:t> </a:t>
            </a:r>
            <a:r>
              <a:rPr lang="en-US" sz="2800" dirty="0" err="1">
                <a:ea typeface="宋体" charset="0"/>
                <a:cs typeface="宋体" charset="0"/>
              </a:rPr>
              <a:t>s.t.</a:t>
            </a:r>
            <a:r>
              <a:rPr lang="en-US" sz="2800" dirty="0">
                <a:ea typeface="宋体" charset="0"/>
                <a:cs typeface="宋体" charset="0"/>
              </a:rPr>
              <a:t> the </a:t>
            </a:r>
            <a:r>
              <a:rPr lang="en-US" sz="2800" i="1" dirty="0" err="1">
                <a:ea typeface="宋体" charset="0"/>
                <a:cs typeface="宋体" charset="0"/>
              </a:rPr>
              <a:t>i</a:t>
            </a:r>
            <a:r>
              <a:rPr lang="en-US" sz="2800" dirty="0" err="1">
                <a:ea typeface="宋体" charset="0"/>
                <a:cs typeface="宋体" charset="0"/>
              </a:rPr>
              <a:t>-th</a:t>
            </a:r>
            <a:r>
              <a:rPr lang="en-US" sz="2800" dirty="0">
                <a:ea typeface="宋体" charset="0"/>
                <a:cs typeface="宋体" charset="0"/>
              </a:rPr>
              <a:t> row of </a:t>
            </a:r>
            <a:r>
              <a:rPr lang="en-US" sz="2800" b="1" i="1" dirty="0">
                <a:ea typeface="宋体" charset="0"/>
                <a:cs typeface="宋体" charset="0"/>
              </a:rPr>
              <a:t>R</a:t>
            </a:r>
            <a:r>
              <a:rPr lang="en-US" sz="2800" dirty="0">
                <a:ea typeface="宋体" charset="0"/>
                <a:cs typeface="宋体" charset="0"/>
              </a:rPr>
              <a:t> is less than </a:t>
            </a:r>
            <a:r>
              <a:rPr lang="en-US" sz="2800" b="1" i="1" dirty="0">
                <a:ea typeface="宋体" charset="0"/>
                <a:cs typeface="宋体" charset="0"/>
              </a:rPr>
              <a:t>A</a:t>
            </a:r>
            <a:r>
              <a:rPr lang="en-US" sz="2800" dirty="0">
                <a:ea typeface="宋体" charset="0"/>
                <a:cs typeface="宋体" charset="0"/>
              </a:rPr>
              <a:t>. (</a:t>
            </a:r>
            <a:r>
              <a:rPr lang="en-US" sz="2800" i="1" dirty="0">
                <a:ea typeface="宋体" charset="0"/>
                <a:cs typeface="宋体" charset="0"/>
              </a:rPr>
              <a:t>P</a:t>
            </a:r>
            <a:r>
              <a:rPr lang="en-US" sz="2800" i="1" baseline="-25000" dirty="0">
                <a:ea typeface="宋体" charset="0"/>
                <a:cs typeface="宋体" charset="0"/>
              </a:rPr>
              <a:t>i</a:t>
            </a:r>
            <a:r>
              <a:rPr lang="en-US" sz="2800" dirty="0">
                <a:ea typeface="宋体" charset="0"/>
                <a:cs typeface="宋体" charset="0"/>
              </a:rPr>
              <a:t> 's request can be satisfied )</a:t>
            </a:r>
          </a:p>
          <a:p>
            <a:pPr marL="533400" indent="-533400" eaLnBrk="1" hangingPunct="1">
              <a:buFontTx/>
              <a:buAutoNum type="arabicPeriod"/>
            </a:pPr>
            <a:r>
              <a:rPr lang="en-US" sz="2800" dirty="0">
                <a:ea typeface="宋体" charset="0"/>
                <a:cs typeface="宋体" charset="0"/>
              </a:rPr>
              <a:t>If such a process is found, add the </a:t>
            </a:r>
            <a:r>
              <a:rPr lang="en-US" sz="2800" i="1" dirty="0" err="1">
                <a:ea typeface="宋体" charset="0"/>
                <a:cs typeface="宋体" charset="0"/>
              </a:rPr>
              <a:t>i</a:t>
            </a:r>
            <a:r>
              <a:rPr lang="en-US" sz="2800" dirty="0" err="1">
                <a:ea typeface="宋体" charset="0"/>
                <a:cs typeface="宋体" charset="0"/>
              </a:rPr>
              <a:t>-th</a:t>
            </a:r>
            <a:r>
              <a:rPr lang="en-US" sz="2800" dirty="0">
                <a:ea typeface="宋体" charset="0"/>
                <a:cs typeface="宋体" charset="0"/>
              </a:rPr>
              <a:t> row of </a:t>
            </a:r>
            <a:r>
              <a:rPr lang="en-US" sz="2800" b="1" i="1" dirty="0">
                <a:ea typeface="宋体" charset="0"/>
                <a:cs typeface="宋体" charset="0"/>
              </a:rPr>
              <a:t>C</a:t>
            </a:r>
            <a:r>
              <a:rPr lang="en-US" sz="2800" dirty="0">
                <a:ea typeface="宋体" charset="0"/>
                <a:cs typeface="宋体" charset="0"/>
              </a:rPr>
              <a:t> to A, mark the process  and go back to step 1. ( When Pi completes, its resources will become available ).</a:t>
            </a:r>
          </a:p>
          <a:p>
            <a:pPr marL="533400" indent="-533400" eaLnBrk="1" hangingPunct="1">
              <a:buFontTx/>
              <a:buAutoNum type="arabicPeriod"/>
            </a:pPr>
            <a:r>
              <a:rPr lang="en-US" sz="2800" dirty="0">
                <a:ea typeface="宋体" charset="0"/>
                <a:cs typeface="宋体" charset="0"/>
              </a:rPr>
              <a:t>If no such process exist, the algorithm terminates. The unmarked process, if any, are deadlock.</a:t>
            </a:r>
          </a:p>
        </p:txBody>
      </p:sp>
    </p:spTree>
    <p:extLst>
      <p:ext uri="{BB962C8B-B14F-4D97-AF65-F5344CB8AC3E}">
        <p14:creationId xmlns:p14="http://schemas.microsoft.com/office/powerpoint/2010/main" val="4205023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8712994" y="64008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defRPr>
            </a:lvl9pPr>
          </a:lstStyle>
          <a:p>
            <a:pPr algn="r" eaLnBrk="1" hangingPunct="1"/>
            <a:fld id="{E11C437E-5E39-4371-82CB-A8A181CDD46A}" type="slidenum">
              <a:rPr lang="zh-CN" altLang="en-US" sz="1600">
                <a:ea typeface="宋体" panose="02010600030101010101" pitchFamily="2" charset="-122"/>
              </a:rPr>
              <a:pPr algn="r" eaLnBrk="1" hangingPunct="1"/>
              <a:t>91</a:t>
            </a:fld>
            <a:endParaRPr lang="zh-CN" altLang="en-US" sz="1600">
              <a:ea typeface="宋体" panose="02010600030101010101" pitchFamily="2" charset="-122"/>
            </a:endParaRPr>
          </a:p>
        </p:txBody>
      </p:sp>
      <p:sp>
        <p:nvSpPr>
          <p:cNvPr id="27651" name="Rectangle 2"/>
          <p:cNvSpPr>
            <a:spLocks noGrp="1" noChangeArrowheads="1"/>
          </p:cNvSpPr>
          <p:nvPr>
            <p:ph type="title" idx="4294967295"/>
          </p:nvPr>
        </p:nvSpPr>
        <p:spPr>
          <a:xfrm>
            <a:off x="689450" y="102120"/>
            <a:ext cx="7888070" cy="1325563"/>
          </a:xfrm>
        </p:spPr>
        <p:txBody>
          <a:bodyPr>
            <a:normAutofit/>
          </a:bodyPr>
          <a:lstStyle/>
          <a:p>
            <a:pPr algn="ctr" eaLnBrk="1" hangingPunct="1"/>
            <a:r>
              <a:rPr lang="en-US" altLang="zh-CN" sz="3800" b="1" dirty="0">
                <a:ea typeface="宋体" panose="02010600030101010101" pitchFamily="2" charset="-122"/>
              </a:rPr>
              <a:t>Deadlock Detection Algorithm</a:t>
            </a:r>
          </a:p>
        </p:txBody>
      </p:sp>
      <p:sp>
        <p:nvSpPr>
          <p:cNvPr id="2" name="文本框 1"/>
          <p:cNvSpPr txBox="1"/>
          <p:nvPr/>
        </p:nvSpPr>
        <p:spPr>
          <a:xfrm>
            <a:off x="1127194" y="1556313"/>
            <a:ext cx="7398328" cy="5170646"/>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Add all nodes to Unfinished;</a:t>
            </a:r>
          </a:p>
          <a:p>
            <a:r>
              <a:rPr lang="en-US" altLang="zh-CN" sz="3000" dirty="0">
                <a:latin typeface="Times New Roman" panose="02020603050405020304" pitchFamily="18" charset="0"/>
                <a:cs typeface="Times New Roman" panose="02020603050405020304" pitchFamily="18" charset="0"/>
              </a:rPr>
              <a:t>Do{</a:t>
            </a:r>
          </a:p>
          <a:p>
            <a:r>
              <a:rPr lang="en-US" altLang="zh-CN" sz="3000" dirty="0">
                <a:latin typeface="Times New Roman" panose="02020603050405020304" pitchFamily="18" charset="0"/>
                <a:cs typeface="Times New Roman" panose="02020603050405020304" pitchFamily="18" charset="0"/>
              </a:rPr>
              <a:t>     done = true</a:t>
            </a:r>
          </a:p>
          <a:p>
            <a:r>
              <a:rPr lang="en-US" altLang="zh-CN" sz="3000" dirty="0">
                <a:latin typeface="Times New Roman" panose="02020603050405020304" pitchFamily="18" charset="0"/>
                <a:cs typeface="Times New Roman" panose="02020603050405020304" pitchFamily="18" charset="0"/>
              </a:rPr>
              <a:t>     </a:t>
            </a:r>
            <a:r>
              <a:rPr lang="en-US" altLang="zh-CN" sz="3000" dirty="0" err="1">
                <a:latin typeface="Times New Roman" panose="02020603050405020304" pitchFamily="18" charset="0"/>
                <a:cs typeface="Times New Roman" panose="02020603050405020304" pitchFamily="18" charset="0"/>
              </a:rPr>
              <a:t>foreach</a:t>
            </a:r>
            <a:r>
              <a:rPr lang="en-US" altLang="zh-CN" sz="3000" dirty="0">
                <a:latin typeface="Times New Roman" panose="02020603050405020304" pitchFamily="18" charset="0"/>
                <a:cs typeface="Times New Roman" panose="02020603050405020304" pitchFamily="18" charset="0"/>
              </a:rPr>
              <a:t> </a:t>
            </a:r>
            <a:r>
              <a:rPr lang="en-US" altLang="zh-CN" sz="3000" dirty="0">
                <a:solidFill>
                  <a:srgbClr val="0070C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in Unfinished{</a:t>
            </a:r>
          </a:p>
          <a:p>
            <a:r>
              <a:rPr lang="en-US" altLang="zh-CN" sz="3000" dirty="0">
                <a:latin typeface="Times New Roman" panose="02020603050405020304" pitchFamily="18" charset="0"/>
                <a:cs typeface="Times New Roman" panose="02020603050405020304" pitchFamily="18" charset="0"/>
              </a:rPr>
              <a:t>           if([</a:t>
            </a:r>
            <a:r>
              <a:rPr lang="en-US" altLang="zh-CN" sz="3000" dirty="0" err="1">
                <a:solidFill>
                  <a:srgbClr val="FF0000"/>
                </a:solidFill>
                <a:latin typeface="Times New Roman" panose="02020603050405020304" pitchFamily="18" charset="0"/>
                <a:cs typeface="Times New Roman" panose="02020603050405020304" pitchFamily="18" charset="0"/>
              </a:rPr>
              <a:t>R</a:t>
            </a:r>
            <a:r>
              <a:rPr lang="en-US" altLang="zh-CN" sz="3000" baseline="-25000" dirty="0" err="1">
                <a:solidFill>
                  <a:srgbClr val="FF000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&lt;=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remove </a:t>
            </a:r>
            <a:r>
              <a:rPr lang="en-US" altLang="zh-CN" sz="3000" dirty="0">
                <a:solidFill>
                  <a:srgbClr val="0070C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 from </a:t>
            </a:r>
            <a:r>
              <a:rPr lang="en-US" altLang="zh-CN" sz="3000" dirty="0" err="1">
                <a:latin typeface="Times New Roman" panose="02020603050405020304" pitchFamily="18" charset="0"/>
                <a:cs typeface="Times New Roman" panose="02020603050405020304" pitchFamily="18" charset="0"/>
              </a:rPr>
              <a:t>Unifished</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 = [</a:t>
            </a:r>
            <a:r>
              <a:rPr lang="en-US" altLang="zh-CN" sz="3000" dirty="0">
                <a:solidFill>
                  <a:srgbClr val="FF0000"/>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 + [</a:t>
            </a:r>
            <a:r>
              <a:rPr lang="en-US" altLang="zh-CN" sz="3000" dirty="0" err="1">
                <a:solidFill>
                  <a:srgbClr val="FF0000"/>
                </a:solidFill>
                <a:latin typeface="Times New Roman" panose="02020603050405020304" pitchFamily="18" charset="0"/>
                <a:cs typeface="Times New Roman" panose="02020603050405020304" pitchFamily="18" charset="0"/>
              </a:rPr>
              <a:t>C</a:t>
            </a:r>
            <a:r>
              <a:rPr lang="en-US" altLang="zh-CN" sz="3000" baseline="-25000" dirty="0" err="1">
                <a:solidFill>
                  <a:srgbClr val="FF0000"/>
                </a:solidFill>
                <a:latin typeface="Times New Roman" panose="02020603050405020304" pitchFamily="18" charset="0"/>
                <a:cs typeface="Times New Roman" panose="02020603050405020304" pitchFamily="18" charset="0"/>
              </a:rPr>
              <a:t>node</a:t>
            </a:r>
            <a:r>
              <a:rPr lang="en-US" altLang="zh-CN" sz="3000" dirty="0">
                <a:latin typeface="Times New Roman" panose="02020603050405020304" pitchFamily="18" charset="0"/>
                <a:cs typeface="Times New Roman" panose="02020603050405020304" pitchFamily="18" charset="0"/>
              </a:rPr>
              <a:t>]</a:t>
            </a:r>
          </a:p>
          <a:p>
            <a:r>
              <a:rPr lang="en-US" altLang="zh-CN" sz="3000" dirty="0">
                <a:latin typeface="Times New Roman" panose="02020603050405020304" pitchFamily="18" charset="0"/>
                <a:cs typeface="Times New Roman" panose="02020603050405020304" pitchFamily="18" charset="0"/>
              </a:rPr>
              <a:t>                    done = false;</a:t>
            </a:r>
          </a:p>
          <a:p>
            <a:r>
              <a:rPr lang="en-US" altLang="zh-CN" sz="3000" dirty="0">
                <a:latin typeface="Times New Roman" panose="02020603050405020304" pitchFamily="18" charset="0"/>
                <a:cs typeface="Times New Roman" panose="02020603050405020304" pitchFamily="18" charset="0"/>
              </a:rPr>
              <a:t>             }</a:t>
            </a:r>
          </a:p>
          <a:p>
            <a:r>
              <a:rPr lang="en-US" altLang="zh-CN" sz="3000" dirty="0">
                <a:latin typeface="Times New Roman" panose="02020603050405020304" pitchFamily="18" charset="0"/>
                <a:cs typeface="Times New Roman" panose="02020603050405020304" pitchFamily="18" charset="0"/>
              </a:rPr>
              <a:t>     }</a:t>
            </a:r>
          </a:p>
          <a:p>
            <a:r>
              <a:rPr lang="en-US" altLang="zh-CN" sz="3000" dirty="0">
                <a:latin typeface="Times New Roman" panose="02020603050405020304" pitchFamily="18" charset="0"/>
                <a:cs typeface="Times New Roman" panose="02020603050405020304" pitchFamily="18" charset="0"/>
              </a:rPr>
              <a:t>}until(done)</a:t>
            </a:r>
            <a:endParaRPr lang="zh-CN" altLang="en-US" sz="3000" dirty="0">
              <a:latin typeface="Times New Roman" panose="02020603050405020304" pitchFamily="18" charset="0"/>
              <a:cs typeface="Times New Roman" panose="02020603050405020304" pitchFamily="18" charset="0"/>
            </a:endParaRPr>
          </a:p>
        </p:txBody>
      </p:sp>
      <p:cxnSp>
        <p:nvCxnSpPr>
          <p:cNvPr id="5" name="直接箭头连接符 4"/>
          <p:cNvCxnSpPr>
            <a:cxnSpLocks/>
          </p:cNvCxnSpPr>
          <p:nvPr/>
        </p:nvCxnSpPr>
        <p:spPr>
          <a:xfrm flipH="1">
            <a:off x="4633485" y="3631842"/>
            <a:ext cx="1406707" cy="0"/>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1" idx="1"/>
          </p:cNvCxnSpPr>
          <p:nvPr/>
        </p:nvCxnSpPr>
        <p:spPr>
          <a:xfrm flipH="1">
            <a:off x="3055513" y="2211867"/>
            <a:ext cx="2572555" cy="1213913"/>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628068" y="2027201"/>
            <a:ext cx="3721994" cy="369332"/>
          </a:xfrm>
          <a:prstGeom prst="rect">
            <a:avLst/>
          </a:prstGeom>
          <a:noFill/>
        </p:spPr>
        <p:txBody>
          <a:bodyPr wrap="square" rtlCol="0">
            <a:spAutoFit/>
          </a:bodyPr>
          <a:lstStyle/>
          <a:p>
            <a:r>
              <a:rPr lang="en-US" altLang="zh-CN" dirty="0">
                <a:solidFill>
                  <a:srgbClr val="7030A0"/>
                </a:solidFill>
              </a:rPr>
              <a:t>Current Request Resources of node</a:t>
            </a:r>
            <a:endParaRPr lang="zh-CN" altLang="en-US" dirty="0">
              <a:solidFill>
                <a:srgbClr val="7030A0"/>
              </a:solidFill>
            </a:endParaRPr>
          </a:p>
        </p:txBody>
      </p:sp>
      <p:sp>
        <p:nvSpPr>
          <p:cNvPr id="17" name="文本框 16"/>
          <p:cNvSpPr txBox="1"/>
          <p:nvPr/>
        </p:nvSpPr>
        <p:spPr>
          <a:xfrm>
            <a:off x="6040192" y="3398185"/>
            <a:ext cx="2987898" cy="369332"/>
          </a:xfrm>
          <a:prstGeom prst="rect">
            <a:avLst/>
          </a:prstGeom>
          <a:noFill/>
        </p:spPr>
        <p:txBody>
          <a:bodyPr wrap="square" rtlCol="0">
            <a:spAutoFit/>
          </a:bodyPr>
          <a:lstStyle/>
          <a:p>
            <a:r>
              <a:rPr lang="en-US" altLang="zh-CN" dirty="0">
                <a:solidFill>
                  <a:srgbClr val="7030A0"/>
                </a:solidFill>
              </a:rPr>
              <a:t>Available Resources</a:t>
            </a:r>
            <a:endParaRPr lang="zh-CN" altLang="en-US" dirty="0">
              <a:solidFill>
                <a:srgbClr val="7030A0"/>
              </a:solidFill>
            </a:endParaRPr>
          </a:p>
        </p:txBody>
      </p:sp>
      <p:cxnSp>
        <p:nvCxnSpPr>
          <p:cNvPr id="14" name="直接箭头连接符 13"/>
          <p:cNvCxnSpPr/>
          <p:nvPr/>
        </p:nvCxnSpPr>
        <p:spPr>
          <a:xfrm flipV="1">
            <a:off x="5235262" y="4919730"/>
            <a:ext cx="1" cy="605307"/>
          </a:xfrm>
          <a:prstGeom prst="straightConnector1">
            <a:avLst/>
          </a:prstGeom>
          <a:ln w="254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966319" y="5479046"/>
            <a:ext cx="2580701" cy="369332"/>
          </a:xfrm>
          <a:prstGeom prst="rect">
            <a:avLst/>
          </a:prstGeom>
          <a:noFill/>
        </p:spPr>
        <p:txBody>
          <a:bodyPr wrap="square" rtlCol="0">
            <a:spAutoFit/>
          </a:bodyPr>
          <a:lstStyle/>
          <a:p>
            <a:r>
              <a:rPr lang="en-US" altLang="zh-CN" dirty="0">
                <a:solidFill>
                  <a:srgbClr val="7030A0"/>
                </a:solidFill>
              </a:rPr>
              <a:t>Resources held by node</a:t>
            </a:r>
            <a:endParaRPr lang="zh-CN" altLang="en-US" dirty="0">
              <a:solidFill>
                <a:srgbClr val="7030A0"/>
              </a:solidFill>
            </a:endParaRPr>
          </a:p>
        </p:txBody>
      </p:sp>
    </p:spTree>
    <p:extLst>
      <p:ext uri="{BB962C8B-B14F-4D97-AF65-F5344CB8AC3E}">
        <p14:creationId xmlns:p14="http://schemas.microsoft.com/office/powerpoint/2010/main" val="3750856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28CD5-7781-43BE-B049-BC9981EA0CD2}"/>
              </a:ext>
            </a:extLst>
          </p:cNvPr>
          <p:cNvSpPr txBox="1"/>
          <p:nvPr>
            <p:custDataLst>
              <p:tags r:id="rId2"/>
            </p:custDataLst>
          </p:nvPr>
        </p:nvSpPr>
        <p:spPr>
          <a:xfrm>
            <a:off x="914559" y="635000"/>
            <a:ext cx="7316470" cy="3929316"/>
          </a:xfrm>
          <a:prstGeom prst="rect">
            <a:avLst/>
          </a:prstGeom>
          <a:noFill/>
        </p:spPr>
        <p:txBody>
          <a:bodyPr vert="horz" wrap="square" rtlCol="0" anchor="ctr" anchorCtr="0">
            <a:noAutofit/>
          </a:bodyPr>
          <a:lstStyle/>
          <a:p>
            <a:r>
              <a:rPr lang="en-US" altLang="zh-CN" sz="1800" kern="100" dirty="0">
                <a:effectLst/>
                <a:latin typeface="Times New Roman" panose="02020603050405020304" pitchFamily="18" charset="0"/>
                <a:ea typeface="宋体" panose="02010600030101010101" pitchFamily="2" charset="-122"/>
              </a:rPr>
              <a:t>There is a circular buffer with </a:t>
            </a:r>
            <a:r>
              <a:rPr lang="en-US" altLang="zh-CN" sz="1800" i="1" kern="100" dirty="0">
                <a:effectLst/>
                <a:latin typeface="Times New Roman" panose="02020603050405020304" pitchFamily="18" charset="0"/>
                <a:ea typeface="宋体" panose="02010600030101010101" pitchFamily="2" charset="-122"/>
              </a:rPr>
              <a:t>N</a:t>
            </a:r>
            <a:r>
              <a:rPr lang="en-US" altLang="zh-CN" sz="1800" kern="100" dirty="0">
                <a:effectLst/>
                <a:latin typeface="Times New Roman" panose="02020603050405020304" pitchFamily="18" charset="0"/>
                <a:ea typeface="宋体" panose="02010600030101010101" pitchFamily="2" charset="-122"/>
              </a:rPr>
              <a:t> empty slots. Process A will generate new items and insert the new items into the buffer one-by-one in sequential order. Process B will read and remove items from the buffer one-by-one in sequential order. If the buffer is full, process A will be blocked until there is at least one empty slot in the buffer. Similarly, if the buffer is empty, process B will be blocked until there is at least one item in the buffer. Please write the pseudocode of process A and B, using semaphore variables, and P V operations.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C2252DC2-2E72-4AE7-8242-2A8DFC1D8B41}"/>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5A85ED46-BDE9-4942-A966-3B6CF7809440}"/>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FD6C7EA0-1FD0-4335-9051-CFBA26E29CA2}"/>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AF0157D8-2A39-410D-8C75-8881DD887522}"/>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88B4F53C-6BB6-4FE5-BD12-271D971CAB13}"/>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D2EE55F0-ED51-4E8E-97E9-FBD8A968AB7D}"/>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E07837C5-9C3E-4EB6-9266-7FC76B55CB9C}"/>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9703A25-8F0A-4130-85C3-EF5CBA4F6D8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441224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E5CC78-B7AE-40D8-B653-3084E8E804EB}"/>
              </a:ext>
            </a:extLst>
          </p:cNvPr>
          <p:cNvSpPr txBox="1"/>
          <p:nvPr/>
        </p:nvSpPr>
        <p:spPr>
          <a:xfrm>
            <a:off x="245888" y="968584"/>
            <a:ext cx="3550025" cy="4370427"/>
          </a:xfrm>
          <a:prstGeom prst="rect">
            <a:avLst/>
          </a:prstGeom>
          <a:noFill/>
        </p:spPr>
        <p:txBody>
          <a:bodyPr wrap="square">
            <a:spAutoFit/>
          </a:bodyPr>
          <a:lstStyle/>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Semaphore S0 = 1</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 S1 = 0</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 S2 = N</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In = out = 0</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A</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While</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true</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 generate data m</a:t>
            </a:r>
            <a:r>
              <a:rPr lang="zh-CN" altLang="en-US"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P</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S2</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P</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S0</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Buffer</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in</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=m</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In = </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in+1</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 N</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V</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S1</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V</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S0</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
        <p:nvSpPr>
          <p:cNvPr id="4" name="文本框 3">
            <a:extLst>
              <a:ext uri="{FF2B5EF4-FFF2-40B4-BE49-F238E27FC236}">
                <a16:creationId xmlns:a16="http://schemas.microsoft.com/office/drawing/2014/main" id="{29CB93AA-71CF-4850-A6EB-D62DC6B44595}"/>
              </a:ext>
            </a:extLst>
          </p:cNvPr>
          <p:cNvSpPr txBox="1"/>
          <p:nvPr/>
        </p:nvSpPr>
        <p:spPr>
          <a:xfrm>
            <a:off x="3879155" y="968583"/>
            <a:ext cx="3550025" cy="5201424"/>
          </a:xfrm>
          <a:prstGeom prst="rect">
            <a:avLst/>
          </a:prstGeom>
          <a:noFill/>
        </p:spPr>
        <p:txBody>
          <a:bodyPr wrap="square">
            <a:spAutoFit/>
          </a:bodyPr>
          <a:lstStyle/>
          <a:p>
            <a:pPr marL="457200" algn="just">
              <a:spcBef>
                <a:spcPts val="1200"/>
              </a:spcBef>
              <a:spcAft>
                <a:spcPts val="0"/>
              </a:spcAft>
            </a:pPr>
            <a:endParaRPr lang="en-US" altLang="zh-CN" sz="1400" kern="100" dirty="0">
              <a:solidFill>
                <a:srgbClr val="7030A0"/>
              </a:solidFill>
              <a:effectLst/>
              <a:latin typeface="Times New Roman" panose="02020603050405020304" pitchFamily="18" charset="0"/>
              <a:ea typeface="宋体" panose="02010600030101010101" pitchFamily="2" charset="-122"/>
            </a:endParaRPr>
          </a:p>
          <a:p>
            <a:pPr marL="457200" algn="just">
              <a:spcBef>
                <a:spcPts val="1200"/>
              </a:spcBef>
              <a:spcAft>
                <a:spcPts val="0"/>
              </a:spcAft>
            </a:pPr>
            <a:endParaRPr lang="en-US" altLang="zh-CN" sz="1400" kern="100" dirty="0">
              <a:solidFill>
                <a:srgbClr val="7030A0"/>
              </a:solidFill>
              <a:latin typeface="Times New Roman" panose="02020603050405020304" pitchFamily="18" charset="0"/>
              <a:ea typeface="宋体" panose="02010600030101010101" pitchFamily="2" charset="-122"/>
            </a:endParaRPr>
          </a:p>
          <a:p>
            <a:pPr marL="457200" algn="just">
              <a:spcBef>
                <a:spcPts val="120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B</a:t>
            </a: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While</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true</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P</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S1</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P</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S0</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M=Buffer</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out</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out = </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out+1</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%N</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V</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S2</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V</a:t>
            </a:r>
            <a:r>
              <a:rPr lang="zh-CN" altLang="zh-CN" sz="1400" kern="100" dirty="0">
                <a:solidFill>
                  <a:srgbClr val="7030A0"/>
                </a:solidFill>
                <a:effectLst/>
                <a:latin typeface="Times New Roman" panose="02020603050405020304" pitchFamily="18" charset="0"/>
                <a:ea typeface="宋体" panose="02010600030101010101" pitchFamily="2" charset="-122"/>
              </a:rPr>
              <a:t>（</a:t>
            </a:r>
            <a:r>
              <a:rPr lang="en-US" altLang="zh-CN" sz="1400" kern="100" dirty="0">
                <a:solidFill>
                  <a:srgbClr val="7030A0"/>
                </a:solidFill>
                <a:effectLst/>
                <a:latin typeface="Times New Roman" panose="02020603050405020304" pitchFamily="18" charset="0"/>
                <a:ea typeface="宋体" panose="02010600030101010101" pitchFamily="2" charset="-122"/>
              </a:rPr>
              <a:t>S0</a:t>
            </a:r>
            <a:r>
              <a:rPr lang="zh-CN"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zh-CN" altLang="zh-CN" sz="1400" kern="100" dirty="0">
                <a:solidFill>
                  <a:srgbClr val="7030A0"/>
                </a:solidFill>
                <a:effectLst/>
                <a:latin typeface="Times New Roman" panose="02020603050405020304" pitchFamily="18" charset="0"/>
                <a:ea typeface="宋体" panose="02010600030101010101" pitchFamily="2" charset="-122"/>
              </a:rPr>
              <a:t>消费</a:t>
            </a:r>
            <a:r>
              <a:rPr lang="en-US" altLang="zh-CN" sz="1400" kern="100" dirty="0">
                <a:solidFill>
                  <a:srgbClr val="7030A0"/>
                </a:solidFill>
                <a:effectLst/>
                <a:latin typeface="Times New Roman" panose="02020603050405020304" pitchFamily="18" charset="0"/>
                <a:ea typeface="宋体" panose="02010600030101010101" pitchFamily="2" charset="-122"/>
              </a:rPr>
              <a:t>m</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560"/>
              </a:spcBef>
              <a:spcAft>
                <a:spcPts val="0"/>
              </a:spcAft>
            </a:pPr>
            <a:r>
              <a:rPr lang="en-US" altLang="zh-CN" sz="1400" kern="100" dirty="0">
                <a:solidFill>
                  <a:srgbClr val="7030A0"/>
                </a:solidFill>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457200" algn="just">
              <a:spcBef>
                <a:spcPts val="1200"/>
              </a:spcBef>
              <a:spcAft>
                <a:spcPts val="0"/>
              </a:spcAft>
            </a:pP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751762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725D7B67-3A15-41F9-A834-79ADB8DA5B0F}" type="slidenum">
              <a:rPr lang="zh-CN" altLang="en-US" sz="1400">
                <a:ea typeface="宋体" panose="02010600030101010101" pitchFamily="2" charset="-122"/>
              </a:rPr>
              <a:pPr algn="r" eaLnBrk="1" hangingPunct="1"/>
              <a:t>94</a:t>
            </a:fld>
            <a:endParaRPr lang="zh-CN" altLang="en-US" sz="1400">
              <a:ea typeface="宋体" panose="02010600030101010101" pitchFamily="2" charset="-122"/>
            </a:endParaRPr>
          </a:p>
        </p:txBody>
      </p:sp>
      <p:sp>
        <p:nvSpPr>
          <p:cNvPr id="4099" name="Rectangle 2"/>
          <p:cNvSpPr>
            <a:spLocks noGrp="1" noChangeArrowheads="1"/>
          </p:cNvSpPr>
          <p:nvPr>
            <p:ph type="title" idx="4294967295"/>
          </p:nvPr>
        </p:nvSpPr>
        <p:spPr>
          <a:xfrm>
            <a:off x="644943" y="118318"/>
            <a:ext cx="7888070" cy="937693"/>
          </a:xfrm>
        </p:spPr>
        <p:txBody>
          <a:bodyPr>
            <a:normAutofit/>
          </a:bodyPr>
          <a:lstStyle/>
          <a:p>
            <a:pPr algn="ctr" eaLnBrk="1" hangingPunct="1"/>
            <a:r>
              <a:rPr lang="en-US" altLang="zh-CN" sz="3800" b="1" dirty="0">
                <a:ea typeface="宋体" panose="02010600030101010101" pitchFamily="2" charset="-122"/>
              </a:rPr>
              <a:t>Memory Management	</a:t>
            </a:r>
          </a:p>
        </p:txBody>
      </p:sp>
      <p:sp>
        <p:nvSpPr>
          <p:cNvPr id="4100" name="Rectangle 3"/>
          <p:cNvSpPr>
            <a:spLocks noGrp="1" noChangeArrowheads="1"/>
          </p:cNvSpPr>
          <p:nvPr>
            <p:ph type="body" idx="4294967295"/>
          </p:nvPr>
        </p:nvSpPr>
        <p:spPr>
          <a:xfrm>
            <a:off x="315120" y="1304926"/>
            <a:ext cx="8613775" cy="4949913"/>
          </a:xfrm>
        </p:spPr>
        <p:txBody>
          <a:bodyPr>
            <a:normAutofit/>
          </a:bodyPr>
          <a:lstStyle/>
          <a:p>
            <a:pPr eaLnBrk="1" hangingPunct="1">
              <a:buFont typeface="Wingdings" panose="05000000000000000000" pitchFamily="2" charset="2"/>
              <a:buChar char="l"/>
            </a:pPr>
            <a:r>
              <a:rPr lang="zh-CN" altLang="en-US" sz="2800" dirty="0">
                <a:ea typeface="宋体" panose="02010600030101010101" pitchFamily="2" charset="-122"/>
              </a:rPr>
              <a:t>Memory hierarchy </a:t>
            </a:r>
          </a:p>
          <a:p>
            <a:pPr lvl="1" eaLnBrk="1" hangingPunct="1">
              <a:buFont typeface="Wingdings" panose="05000000000000000000" pitchFamily="2" charset="2"/>
              <a:buChar char="ü"/>
            </a:pPr>
            <a:r>
              <a:rPr lang="zh-CN" altLang="en-US" sz="2400" dirty="0">
                <a:ea typeface="宋体" panose="02010600030101010101" pitchFamily="2" charset="-122"/>
              </a:rPr>
              <a:t>small amount of fast, expensive memory – cache </a:t>
            </a:r>
          </a:p>
          <a:p>
            <a:pPr lvl="1" eaLnBrk="1" hangingPunct="1">
              <a:buFont typeface="Wingdings" panose="05000000000000000000" pitchFamily="2" charset="2"/>
              <a:buChar char="ü"/>
            </a:pPr>
            <a:r>
              <a:rPr lang="zh-CN" altLang="en-US" sz="2400" dirty="0">
                <a:ea typeface="宋体" panose="02010600030101010101" pitchFamily="2" charset="-122"/>
              </a:rPr>
              <a:t>some medium-speed, medium price main memory</a:t>
            </a:r>
          </a:p>
          <a:p>
            <a:pPr lvl="1" eaLnBrk="1" hangingPunct="1">
              <a:buFont typeface="Wingdings" panose="05000000000000000000" pitchFamily="2" charset="2"/>
              <a:buChar char="ü"/>
            </a:pPr>
            <a:r>
              <a:rPr lang="zh-CN" altLang="en-US" sz="2400" dirty="0">
                <a:ea typeface="宋体" panose="02010600030101010101" pitchFamily="2" charset="-122"/>
              </a:rPr>
              <a:t>gigabytes of slow, cheap disk storage</a:t>
            </a:r>
          </a:p>
          <a:p>
            <a:pPr lvl="1" eaLnBrk="1" hangingPunct="1"/>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endParaRPr lang="zh-CN" altLang="en-US" sz="2400" dirty="0">
              <a:ea typeface="宋体" panose="02010600030101010101" pitchFamily="2" charset="-122"/>
            </a:endParaRPr>
          </a:p>
          <a:p>
            <a:pPr eaLnBrk="1" hangingPunct="1">
              <a:buFont typeface="Wingdings" panose="05000000000000000000" pitchFamily="2" charset="2"/>
              <a:buChar char="l"/>
            </a:pPr>
            <a:r>
              <a:rPr lang="zh-CN" altLang="en-US" sz="2800" dirty="0">
                <a:ea typeface="宋体" panose="02010600030101010101" pitchFamily="2" charset="-122"/>
              </a:rPr>
              <a:t>Memory manager handles the memory hierarchy</a:t>
            </a:r>
          </a:p>
          <a:p>
            <a:pPr eaLnBrk="1" hangingPunct="1"/>
            <a:endParaRPr lang="zh-CN" altLang="en-US" sz="2800" dirty="0">
              <a:ea typeface="宋体" panose="02010600030101010101" pitchFamily="2" charset="-122"/>
            </a:endParaRPr>
          </a:p>
        </p:txBody>
      </p:sp>
      <p:pic>
        <p:nvPicPr>
          <p:cNvPr id="5" name="Picture 4">
            <a:extLst>
              <a:ext uri="{FF2B5EF4-FFF2-40B4-BE49-F238E27FC236}">
                <a16:creationId xmlns:a16="http://schemas.microsoft.com/office/drawing/2014/main" id="{EBA4FBA2-9A5F-4EE8-B93B-721DCE858327}"/>
              </a:ext>
            </a:extLst>
          </p:cNvPr>
          <p:cNvPicPr>
            <a:picLocks noChangeAspect="1" noChangeArrowheads="1"/>
          </p:cNvPicPr>
          <p:nvPr/>
        </p:nvPicPr>
        <p:blipFill>
          <a:blip r:embed="rId2"/>
          <a:srcRect/>
          <a:stretch>
            <a:fillRect/>
          </a:stretch>
        </p:blipFill>
        <p:spPr bwMode="auto">
          <a:xfrm>
            <a:off x="945717" y="2957847"/>
            <a:ext cx="5549355" cy="2210873"/>
          </a:xfrm>
          <a:prstGeom prst="rect">
            <a:avLst/>
          </a:prstGeom>
          <a:noFill/>
          <a:ln w="9525">
            <a:noFill/>
            <a:miter lim="800000"/>
            <a:headEnd/>
            <a:tailEnd/>
          </a:ln>
        </p:spPr>
      </p:pic>
    </p:spTree>
    <p:extLst>
      <p:ext uri="{BB962C8B-B14F-4D97-AF65-F5344CB8AC3E}">
        <p14:creationId xmlns:p14="http://schemas.microsoft.com/office/powerpoint/2010/main" val="37047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B09D109-AF90-4098-8EC7-CB2B8ED59D6D}" type="slidenum">
              <a:rPr lang="zh-CN" altLang="en-US" sz="1400">
                <a:ea typeface="宋体" panose="02010600030101010101" pitchFamily="2" charset="-122"/>
              </a:rPr>
              <a:pPr algn="r" eaLnBrk="1" hangingPunct="1"/>
              <a:t>95</a:t>
            </a:fld>
            <a:endParaRPr lang="zh-CN" altLang="en-US" sz="1400">
              <a:ea typeface="宋体" panose="02010600030101010101" pitchFamily="2" charset="-122"/>
            </a:endParaRPr>
          </a:p>
        </p:txBody>
      </p:sp>
      <p:sp>
        <p:nvSpPr>
          <p:cNvPr id="14339" name="Rectangle 2"/>
          <p:cNvSpPr>
            <a:spLocks noGrp="1" noChangeArrowheads="1"/>
          </p:cNvSpPr>
          <p:nvPr>
            <p:ph type="title" idx="4294967295"/>
          </p:nvPr>
        </p:nvSpPr>
        <p:spPr>
          <a:xfrm>
            <a:off x="0" y="122365"/>
            <a:ext cx="9145588" cy="1219074"/>
          </a:xfrm>
        </p:spPr>
        <p:txBody>
          <a:bodyPr>
            <a:normAutofit/>
          </a:bodyPr>
          <a:lstStyle/>
          <a:p>
            <a:pPr algn="ctr" eaLnBrk="1" hangingPunct="1"/>
            <a:r>
              <a:rPr lang="en-US" altLang="zh-CN" sz="3600" b="1" dirty="0">
                <a:ea typeface="宋体" panose="02010600030101010101" pitchFamily="2" charset="-122"/>
              </a:rPr>
              <a:t>Memory Management with Bit Maps &amp; List</a:t>
            </a:r>
          </a:p>
        </p:txBody>
      </p:sp>
      <p:sp>
        <p:nvSpPr>
          <p:cNvPr id="14340" name="Rectangle 3"/>
          <p:cNvSpPr>
            <a:spLocks noGrp="1" noChangeArrowheads="1"/>
          </p:cNvSpPr>
          <p:nvPr>
            <p:ph type="body" idx="4294967295"/>
          </p:nvPr>
        </p:nvSpPr>
        <p:spPr>
          <a:xfrm>
            <a:off x="238920" y="1341438"/>
            <a:ext cx="8640763" cy="5313362"/>
          </a:xfrm>
        </p:spPr>
        <p:txBody>
          <a:bodyPr/>
          <a:lstStyle/>
          <a:p>
            <a:pPr eaLnBrk="1" hangingPunct="1">
              <a:buFont typeface="Wingdings" panose="05000000000000000000" pitchFamily="2" charset="2"/>
              <a:buChar char="l"/>
            </a:pPr>
            <a:r>
              <a:rPr lang="en-US" altLang="zh-CN" sz="2800" dirty="0">
                <a:ea typeface="宋体" panose="02010600030101010101" pitchFamily="2" charset="-122"/>
              </a:rPr>
              <a:t>Bit Maps &amp; List method</a:t>
            </a: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eaLnBrk="1" hangingPunct="1">
              <a:buFont typeface="Wingdings" panose="05000000000000000000" pitchFamily="2" charset="2"/>
              <a:buChar char="l"/>
            </a:pPr>
            <a:endParaRPr lang="en-US" sz="2800" dirty="0">
              <a:ea typeface="宋体" panose="02010600030101010101" pitchFamily="2" charset="-122"/>
            </a:endParaRPr>
          </a:p>
          <a:p>
            <a:pPr>
              <a:buFont typeface="Wingdings" panose="05000000000000000000" pitchFamily="2" charset="2"/>
              <a:buChar char="l"/>
            </a:pPr>
            <a:r>
              <a:rPr lang="en-US" altLang="zh-CN" sz="2800" dirty="0">
                <a:ea typeface="宋体" panose="02010600030101010101" pitchFamily="2" charset="-122"/>
              </a:rPr>
              <a:t>Drawback of bitmaps: to find consecutive 0 bits in the map is time-consuming</a:t>
            </a:r>
            <a:endParaRPr lang="en-US" sz="2800" dirty="0">
              <a:ea typeface="宋体" panose="02010600030101010101" pitchFamily="2" charset="-122"/>
            </a:endParaRPr>
          </a:p>
        </p:txBody>
      </p:sp>
      <p:pic>
        <p:nvPicPr>
          <p:cNvPr id="5" name="Picture 4" descr="4-7">
            <a:extLst>
              <a:ext uri="{FF2B5EF4-FFF2-40B4-BE49-F238E27FC236}">
                <a16:creationId xmlns:a16="http://schemas.microsoft.com/office/drawing/2014/main" id="{642F28F3-8718-409B-B0C2-1EA3FEC934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8056" y="2186690"/>
            <a:ext cx="6069012"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964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BE134B97-1598-41EF-928A-73628B50652E}" type="slidenum">
              <a:rPr lang="zh-CN" altLang="en-US" sz="1400">
                <a:ea typeface="宋体" panose="02010600030101010101" pitchFamily="2" charset="-122"/>
              </a:rPr>
              <a:pPr algn="r" eaLnBrk="1" hangingPunct="1"/>
              <a:t>96</a:t>
            </a:fld>
            <a:endParaRPr lang="zh-CN" altLang="en-US" sz="1400">
              <a:ea typeface="宋体" panose="02010600030101010101" pitchFamily="2" charset="-122"/>
            </a:endParaRPr>
          </a:p>
        </p:txBody>
      </p:sp>
      <p:sp>
        <p:nvSpPr>
          <p:cNvPr id="17411" name="Rectangle 2"/>
          <p:cNvSpPr>
            <a:spLocks noGrp="1" noChangeArrowheads="1"/>
          </p:cNvSpPr>
          <p:nvPr>
            <p:ph type="title" idx="4294967295"/>
          </p:nvPr>
        </p:nvSpPr>
        <p:spPr>
          <a:xfrm>
            <a:off x="615266" y="122364"/>
            <a:ext cx="7888070" cy="949831"/>
          </a:xfrm>
        </p:spPr>
        <p:txBody>
          <a:bodyPr>
            <a:normAutofit/>
          </a:bodyPr>
          <a:lstStyle/>
          <a:p>
            <a:pPr algn="ctr" eaLnBrk="1" hangingPunct="1"/>
            <a:r>
              <a:rPr lang="en-US" altLang="zh-CN" sz="3800" b="1" dirty="0">
                <a:ea typeface="宋体" panose="02010600030101010101" pitchFamily="2" charset="-122"/>
              </a:rPr>
              <a:t>Virtual Memory</a:t>
            </a:r>
          </a:p>
        </p:txBody>
      </p:sp>
      <p:sp>
        <p:nvSpPr>
          <p:cNvPr id="17412" name="Rectangle 3"/>
          <p:cNvSpPr>
            <a:spLocks noGrp="1" noChangeArrowheads="1"/>
          </p:cNvSpPr>
          <p:nvPr>
            <p:ph type="body" idx="4294967295"/>
          </p:nvPr>
        </p:nvSpPr>
        <p:spPr>
          <a:xfrm>
            <a:off x="238919" y="1174750"/>
            <a:ext cx="8640763" cy="5264150"/>
          </a:xfrm>
        </p:spPr>
        <p:txBody>
          <a:bodyPr>
            <a:normAutofit/>
          </a:bodyPr>
          <a:lstStyle/>
          <a:p>
            <a:pPr eaLnBrk="1" hangingPunct="1">
              <a:lnSpc>
                <a:spcPct val="100000"/>
              </a:lnSpc>
              <a:buFont typeface="Wingdings" panose="05000000000000000000" pitchFamily="2" charset="2"/>
              <a:buChar char="l"/>
            </a:pPr>
            <a:r>
              <a:rPr lang="zh-CN" altLang="en-US" sz="2800" dirty="0">
                <a:ea typeface="宋体" panose="02010600030101010101" pitchFamily="2" charset="-122"/>
              </a:rPr>
              <a:t> Problem:  Program too large to fit in memory</a:t>
            </a:r>
          </a:p>
          <a:p>
            <a:pPr eaLnBrk="1" hangingPunct="1">
              <a:lnSpc>
                <a:spcPct val="100000"/>
              </a:lnSpc>
              <a:buFont typeface="Wingdings" panose="05000000000000000000" pitchFamily="2" charset="2"/>
              <a:buChar char="l"/>
            </a:pPr>
            <a:r>
              <a:rPr lang="zh-CN" altLang="en-US" sz="2800" dirty="0">
                <a:ea typeface="宋体" panose="02010600030101010101" pitchFamily="2" charset="-122"/>
              </a:rPr>
              <a:t> </a:t>
            </a:r>
            <a:r>
              <a:rPr lang="zh-CN" altLang="en-US" sz="2800" b="1" dirty="0">
                <a:ea typeface="宋体" panose="02010600030101010101" pitchFamily="2" charset="-122"/>
              </a:rPr>
              <a:t>Virtual memory</a:t>
            </a:r>
            <a:r>
              <a:rPr lang="zh-CN" altLang="en-US" sz="2800" dirty="0">
                <a:ea typeface="宋体" panose="02010600030101010101" pitchFamily="2" charset="-122"/>
              </a:rPr>
              <a:t> - OS keeps the part of the program currently in use in memory</a:t>
            </a:r>
          </a:p>
          <a:p>
            <a:pPr eaLnBrk="1" hangingPunct="1">
              <a:lnSpc>
                <a:spcPct val="100000"/>
              </a:lnSpc>
              <a:buFont typeface="Wingdings" panose="05000000000000000000" pitchFamily="2" charset="2"/>
              <a:buChar char="l"/>
            </a:pPr>
            <a:r>
              <a:rPr lang="zh-CN" altLang="en-US" sz="2800" b="1" dirty="0">
                <a:solidFill>
                  <a:srgbClr val="FF0000"/>
                </a:solidFill>
                <a:ea typeface="宋体" panose="02010600030101010101" pitchFamily="2" charset="-122"/>
              </a:rPr>
              <a:t>Paging</a:t>
            </a:r>
            <a:r>
              <a:rPr lang="zh-CN" altLang="en-US" sz="2800" dirty="0">
                <a:ea typeface="宋体" panose="02010600030101010101" pitchFamily="2" charset="-122"/>
              </a:rPr>
              <a:t> is a technique used to implement virtual memory.</a:t>
            </a:r>
          </a:p>
          <a:p>
            <a:pPr eaLnBrk="1" hangingPunct="1">
              <a:lnSpc>
                <a:spcPct val="100000"/>
              </a:lnSpc>
              <a:buFont typeface="Wingdings" panose="05000000000000000000" pitchFamily="2" charset="2"/>
              <a:buChar char="l"/>
            </a:pPr>
            <a:r>
              <a:rPr lang="zh-CN" altLang="en-US" sz="2800" b="1" dirty="0">
                <a:solidFill>
                  <a:srgbClr val="FF0000"/>
                </a:solidFill>
                <a:ea typeface="宋体" panose="02010600030101010101" pitchFamily="2" charset="-122"/>
              </a:rPr>
              <a:t>Virtual Address </a:t>
            </a:r>
            <a:r>
              <a:rPr lang="zh-CN" altLang="en-US" sz="2800" dirty="0">
                <a:ea typeface="宋体" panose="02010600030101010101" pitchFamily="2" charset="-122"/>
              </a:rPr>
              <a:t>is a program generated address.</a:t>
            </a:r>
          </a:p>
          <a:p>
            <a:pPr eaLnBrk="1" hangingPunct="1">
              <a:lnSpc>
                <a:spcPct val="100000"/>
              </a:lnSpc>
              <a:buFont typeface="Wingdings" panose="05000000000000000000" pitchFamily="2" charset="2"/>
              <a:buChar char="l"/>
            </a:pPr>
            <a:r>
              <a:rPr lang="zh-CN" altLang="en-US" sz="2800" dirty="0">
                <a:ea typeface="宋体" panose="02010600030101010101" pitchFamily="2" charset="-122"/>
              </a:rPr>
              <a:t>The </a:t>
            </a:r>
            <a:r>
              <a:rPr lang="zh-CN" altLang="en-US" sz="2800" b="1" dirty="0">
                <a:solidFill>
                  <a:srgbClr val="FF0000"/>
                </a:solidFill>
                <a:ea typeface="宋体" panose="02010600030101010101" pitchFamily="2" charset="-122"/>
              </a:rPr>
              <a:t>MMU</a:t>
            </a:r>
            <a:r>
              <a:rPr lang="zh-CN" altLang="en-US" sz="2800" dirty="0">
                <a:solidFill>
                  <a:srgbClr val="FF0000"/>
                </a:solidFill>
                <a:ea typeface="宋体" panose="02010600030101010101" pitchFamily="2" charset="-122"/>
              </a:rPr>
              <a:t> </a:t>
            </a:r>
            <a:r>
              <a:rPr lang="zh-CN" altLang="en-US" sz="2800" dirty="0">
                <a:ea typeface="宋体" panose="02010600030101010101" pitchFamily="2" charset="-122"/>
              </a:rPr>
              <a:t> (memory management unit) translates a virtual address into a physical address.</a:t>
            </a:r>
          </a:p>
        </p:txBody>
      </p:sp>
      <p:pic>
        <p:nvPicPr>
          <p:cNvPr id="5" name="Picture 4" descr="4-9">
            <a:extLst>
              <a:ext uri="{FF2B5EF4-FFF2-40B4-BE49-F238E27FC236}">
                <a16:creationId xmlns:a16="http://schemas.microsoft.com/office/drawing/2014/main" id="{95CA6849-2E3C-4AAC-9A6F-1C53ECEB70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2642" y="4694737"/>
            <a:ext cx="3140938" cy="202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27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E335C428-DC50-4938-95AF-1FB2A1546A6B}" type="slidenum">
              <a:rPr lang="zh-CN" altLang="en-US" sz="1400">
                <a:ea typeface="宋体" panose="02010600030101010101" pitchFamily="2" charset="-122"/>
              </a:rPr>
              <a:pPr algn="r" eaLnBrk="1" hangingPunct="1"/>
              <a:t>97</a:t>
            </a:fld>
            <a:endParaRPr lang="zh-CN" altLang="en-US" sz="1400">
              <a:ea typeface="宋体" panose="02010600030101010101" pitchFamily="2" charset="-122"/>
            </a:endParaRPr>
          </a:p>
        </p:txBody>
      </p:sp>
      <p:sp>
        <p:nvSpPr>
          <p:cNvPr id="20483" name="Rectangle 2"/>
          <p:cNvSpPr>
            <a:spLocks noGrp="1" noChangeArrowheads="1"/>
          </p:cNvSpPr>
          <p:nvPr>
            <p:ph type="title" idx="4294967295"/>
          </p:nvPr>
        </p:nvSpPr>
        <p:spPr>
          <a:xfrm>
            <a:off x="628760" y="118319"/>
            <a:ext cx="7888070" cy="860817"/>
          </a:xfrm>
        </p:spPr>
        <p:txBody>
          <a:bodyPr>
            <a:normAutofit/>
          </a:bodyPr>
          <a:lstStyle/>
          <a:p>
            <a:pPr algn="ctr" eaLnBrk="1" hangingPunct="1"/>
            <a:r>
              <a:rPr lang="en-US" altLang="zh-CN" sz="3800" b="1" dirty="0">
                <a:ea typeface="宋体" panose="02010600030101010101" pitchFamily="2" charset="-122"/>
              </a:rPr>
              <a:t>Page Table </a:t>
            </a:r>
          </a:p>
        </p:txBody>
      </p:sp>
      <p:sp>
        <p:nvSpPr>
          <p:cNvPr id="20484" name="Rectangle 3"/>
          <p:cNvSpPr>
            <a:spLocks noGrp="1" noChangeArrowheads="1"/>
          </p:cNvSpPr>
          <p:nvPr>
            <p:ph type="body" idx="4294967295"/>
          </p:nvPr>
        </p:nvSpPr>
        <p:spPr>
          <a:xfrm>
            <a:off x="454999" y="1799129"/>
            <a:ext cx="3340166" cy="4114800"/>
          </a:xfrm>
        </p:spPr>
        <p:txBody>
          <a:bodyPr/>
          <a:lstStyle/>
          <a:p>
            <a:pPr eaLnBrk="1" hangingPunct="1">
              <a:buFontTx/>
              <a:buNone/>
            </a:pPr>
            <a:r>
              <a:rPr lang="en-US" altLang="zh-CN" sz="2800" dirty="0">
                <a:ea typeface="宋体" panose="02010600030101010101" pitchFamily="2" charset="-122"/>
              </a:rPr>
              <a:t>The relation between virtual addresses and physical  memory addresses     given by page table</a:t>
            </a:r>
          </a:p>
        </p:txBody>
      </p:sp>
      <p:pic>
        <p:nvPicPr>
          <p:cNvPr id="20485" name="Picture 4" descr="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239" y="1110958"/>
            <a:ext cx="3833822" cy="547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5841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DD03612D-721A-447C-A791-A9D7B3B672E0}" type="slidenum">
              <a:rPr lang="zh-CN" altLang="en-US" sz="1400">
                <a:ea typeface="宋体" panose="02010600030101010101" pitchFamily="2" charset="-122"/>
              </a:rPr>
              <a:pPr algn="r" eaLnBrk="1" hangingPunct="1"/>
              <a:t>98</a:t>
            </a:fld>
            <a:endParaRPr lang="zh-CN" altLang="en-US" sz="1400">
              <a:ea typeface="宋体" panose="02010600030101010101" pitchFamily="2" charset="-122"/>
            </a:endParaRPr>
          </a:p>
        </p:txBody>
      </p:sp>
      <p:sp>
        <p:nvSpPr>
          <p:cNvPr id="23555" name="Rectangle 2"/>
          <p:cNvSpPr>
            <a:spLocks noGrp="1" noChangeArrowheads="1"/>
          </p:cNvSpPr>
          <p:nvPr>
            <p:ph type="title" idx="4294967295"/>
          </p:nvPr>
        </p:nvSpPr>
        <p:spPr>
          <a:xfrm>
            <a:off x="604483" y="106180"/>
            <a:ext cx="7888070" cy="1034797"/>
          </a:xfrm>
        </p:spPr>
        <p:txBody>
          <a:bodyPr>
            <a:normAutofit/>
          </a:bodyPr>
          <a:lstStyle/>
          <a:p>
            <a:pPr algn="ctr" eaLnBrk="1" hangingPunct="1"/>
            <a:r>
              <a:rPr lang="en-US" altLang="zh-CN" sz="3800" b="1" dirty="0">
                <a:ea typeface="宋体" panose="02010600030101010101" pitchFamily="2" charset="-122"/>
              </a:rPr>
              <a:t>Pure paging </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l="1123" t="3032" r="2821" b="2776"/>
          <a:stretch>
            <a:fillRect/>
          </a:stretch>
        </p:blipFill>
        <p:spPr bwMode="auto">
          <a:xfrm>
            <a:off x="1761332" y="1547813"/>
            <a:ext cx="5505450" cy="4049712"/>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72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txBox="1">
            <a:spLocks noGrp="1" noChangeArrowheads="1"/>
          </p:cNvSpPr>
          <p:nvPr/>
        </p:nvSpPr>
        <p:spPr bwMode="auto">
          <a:xfrm>
            <a:off x="8636794" y="6438900"/>
            <a:ext cx="419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r" eaLnBrk="1" hangingPunct="1"/>
            <a:fld id="{4ED382D6-42E4-4F21-BD4C-39133C68D089}" type="slidenum">
              <a:rPr lang="zh-CN" altLang="en-US" sz="1400">
                <a:ea typeface="宋体" panose="02010600030101010101" pitchFamily="2" charset="-122"/>
              </a:rPr>
              <a:pPr algn="r" eaLnBrk="1" hangingPunct="1"/>
              <a:t>99</a:t>
            </a:fld>
            <a:endParaRPr lang="zh-CN" altLang="en-US" sz="1400">
              <a:ea typeface="宋体" panose="02010600030101010101" pitchFamily="2" charset="-122"/>
            </a:endParaRPr>
          </a:p>
        </p:txBody>
      </p:sp>
      <p:sp>
        <p:nvSpPr>
          <p:cNvPr id="25603" name="Rectangle 2"/>
          <p:cNvSpPr>
            <a:spLocks noGrp="1" noChangeArrowheads="1"/>
          </p:cNvSpPr>
          <p:nvPr>
            <p:ph type="title" idx="4294967295"/>
          </p:nvPr>
        </p:nvSpPr>
        <p:spPr>
          <a:xfrm>
            <a:off x="689449" y="130457"/>
            <a:ext cx="7888070" cy="1325563"/>
          </a:xfrm>
        </p:spPr>
        <p:txBody>
          <a:bodyPr>
            <a:normAutofit/>
          </a:bodyPr>
          <a:lstStyle/>
          <a:p>
            <a:pPr algn="ctr" eaLnBrk="1" hangingPunct="1"/>
            <a:r>
              <a:rPr lang="en-US" altLang="zh-CN" sz="3800" b="1" dirty="0">
                <a:ea typeface="宋体" panose="02010600030101010101" pitchFamily="2" charset="-122"/>
              </a:rPr>
              <a:t>Two-Level Page-Table Scheme</a:t>
            </a:r>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l="12540" t="900" r="12395" b="1082"/>
          <a:stretch>
            <a:fillRect/>
          </a:stretch>
        </p:blipFill>
        <p:spPr bwMode="auto">
          <a:xfrm>
            <a:off x="2019501" y="1312442"/>
            <a:ext cx="4960938" cy="5181600"/>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93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5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15160</TotalTime>
  <Words>8877</Words>
  <Application>Microsoft Office PowerPoint</Application>
  <PresentationFormat>自定义</PresentationFormat>
  <Paragraphs>1280</Paragraphs>
  <Slides>163</Slides>
  <Notes>22</Notes>
  <HiddenSlides>0</HiddenSlides>
  <MMClips>1</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4</vt:i4>
      </vt:variant>
      <vt:variant>
        <vt:lpstr>幻灯片标题</vt:lpstr>
      </vt:variant>
      <vt:variant>
        <vt:i4>163</vt:i4>
      </vt:variant>
    </vt:vector>
  </HeadingPairs>
  <TitlesOfParts>
    <vt:vector size="195" baseType="lpstr">
      <vt:lpstr>GeosansLight</vt:lpstr>
      <vt:lpstr>Microsoft Yahei</vt:lpstr>
      <vt:lpstr>Microsoft YaHei UI</vt:lpstr>
      <vt:lpstr>ＭＳ Ｐゴシック</vt:lpstr>
      <vt:lpstr>Open Sans</vt:lpstr>
      <vt:lpstr>PMingLiU</vt:lpstr>
      <vt:lpstr>Times-Italic</vt:lpstr>
      <vt:lpstr>Times-Roman</vt:lpstr>
      <vt:lpstr>ZapfDingbatsITC</vt:lpstr>
      <vt:lpstr>等线</vt:lpstr>
      <vt:lpstr>黑体</vt:lpstr>
      <vt:lpstr>华文中宋</vt:lpstr>
      <vt:lpstr>宋体</vt:lpstr>
      <vt:lpstr>微软雅黑</vt:lpstr>
      <vt:lpstr>微软雅黑</vt:lpstr>
      <vt:lpstr>Arial</vt:lpstr>
      <vt:lpstr>Bell MT</vt:lpstr>
      <vt:lpstr>Calibri</vt:lpstr>
      <vt:lpstr>Comic Sans MS</vt:lpstr>
      <vt:lpstr>FontAwesome</vt:lpstr>
      <vt:lpstr>Helvetica</vt:lpstr>
      <vt:lpstr>Leelawadee UI</vt:lpstr>
      <vt:lpstr>Segoe Print</vt:lpstr>
      <vt:lpstr>Symbol</vt:lpstr>
      <vt:lpstr>Tahoma</vt:lpstr>
      <vt:lpstr>Times New Roman</vt:lpstr>
      <vt:lpstr>Wingdings</vt:lpstr>
      <vt:lpstr>Office 主题​​</vt:lpstr>
      <vt:lpstr>Visio</vt:lpstr>
      <vt:lpstr>位图图像</vt:lpstr>
      <vt:lpstr>Microsoft ClipArt Gallery</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Memory Allocation Mechanism</vt:lpstr>
      <vt:lpstr>PowerPoint 演示文稿</vt:lpstr>
      <vt:lpstr>Buddy Algorithm: An Example</vt:lpstr>
      <vt:lpstr>Linux Kernel</vt:lpstr>
      <vt:lpstr>Memory Management in Linux</vt:lpstr>
      <vt:lpstr>Multiple Level Page Table</vt:lpstr>
      <vt:lpstr>PowerPoint 演示文稿</vt:lpstr>
      <vt:lpstr>Page Replacement Mechanism</vt:lpstr>
      <vt:lpstr>Page Replacement Algorithm</vt:lpstr>
      <vt:lpstr>PowerPoint 演示文稿</vt:lpstr>
      <vt:lpstr>Linux I/O</vt:lpstr>
      <vt:lpstr>Input/Output System Calls in Linux</vt:lpstr>
      <vt:lpstr>Implementation of Input/Output in Linux</vt:lpstr>
      <vt:lpstr>PowerPoint 演示文稿</vt:lpstr>
      <vt:lpstr>Some system calls for files</vt:lpstr>
      <vt:lpstr>Stat  System Call</vt:lpstr>
      <vt:lpstr>Some System Calls  for Directories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Security System Calls in Linux</vt:lpstr>
      <vt:lpstr>PowerPoint 演示文稿</vt:lpstr>
      <vt:lpstr>PowerPoint 演示文稿</vt:lpstr>
      <vt:lpstr>Problem Types</vt:lpstr>
      <vt:lpstr>Answer Skills</vt:lpstr>
      <vt:lpstr>Answer Skills</vt:lpstr>
      <vt:lpstr>Session 1</vt:lpstr>
      <vt:lpstr>PowerPoint 演示文稿</vt:lpstr>
      <vt:lpstr>PowerPoint 演示文稿</vt:lpstr>
      <vt:lpstr>Monolithic System</vt:lpstr>
      <vt:lpstr>Microkernels</vt:lpstr>
      <vt:lpstr>PowerPoint 演示文稿</vt:lpstr>
      <vt:lpstr>Process Creation</vt:lpstr>
      <vt:lpstr>Process Termination</vt:lpstr>
      <vt:lpstr>Multiprogramming</vt:lpstr>
      <vt:lpstr>PowerPoint 演示文稿</vt:lpstr>
      <vt:lpstr>Implementation of Processes</vt:lpstr>
      <vt:lpstr>Modeling Multiprogramming</vt:lpstr>
      <vt:lpstr>Thread</vt:lpstr>
      <vt:lpstr>POSIX Threads</vt:lpstr>
      <vt:lpstr>Implementing threads in user space</vt:lpstr>
      <vt:lpstr>Implementing threads in kernel</vt:lpstr>
      <vt:lpstr>Race Conditions</vt:lpstr>
      <vt:lpstr>Critical Regions</vt:lpstr>
      <vt:lpstr>Semaphores [E.W. Dijkstra, 1965]</vt:lpstr>
      <vt:lpstr>Semaphores [E.W. Dijkstra, 1965]</vt:lpstr>
      <vt:lpstr>Semaphores [E.W. Dijkstra, 1965]</vt:lpstr>
      <vt:lpstr>Mutual Exclusion Solution</vt:lpstr>
      <vt:lpstr>Using Semaphores</vt:lpstr>
      <vt:lpstr>Using Semaphores</vt:lpstr>
      <vt:lpstr>Process Behavior</vt:lpstr>
      <vt:lpstr>Process Scheduling</vt:lpstr>
      <vt:lpstr>Scheduling Algorithm Goals</vt:lpstr>
      <vt:lpstr>First-Come, First-Served (FCFS) Scheduling</vt:lpstr>
      <vt:lpstr>Shortest-Job-First (SJF) Scheduling</vt:lpstr>
      <vt:lpstr>Shortest-Job-First (SJR) Scheduling</vt:lpstr>
      <vt:lpstr>Example of Non-Preemptive SJF</vt:lpstr>
      <vt:lpstr>Example of Non-Preemptive SJF</vt:lpstr>
      <vt:lpstr>Round Robin (RR) Scheduling</vt:lpstr>
      <vt:lpstr>Example of RR with Time Quantum = 20</vt:lpstr>
      <vt:lpstr>Priority Scheduling</vt:lpstr>
      <vt:lpstr>PowerPoint 演示文稿</vt:lpstr>
      <vt:lpstr>What is deadlock?</vt:lpstr>
      <vt:lpstr>Resources</vt:lpstr>
      <vt:lpstr>Two types of Resources</vt:lpstr>
      <vt:lpstr>Conditions for Deadlocks</vt:lpstr>
      <vt:lpstr>Deadlock Modeling  (Resource with single instance)</vt:lpstr>
      <vt:lpstr>PowerPoint 演示文稿</vt:lpstr>
      <vt:lpstr>Example (1)</vt:lpstr>
      <vt:lpstr>Basic Fact</vt:lpstr>
      <vt:lpstr>The Ostrich Algorithm</vt:lpstr>
      <vt:lpstr>Detection with One Resource of Each Type  </vt:lpstr>
      <vt:lpstr>Detection with Multiple Resources of Each Type  </vt:lpstr>
      <vt:lpstr>Deadlock Detection Algorithm</vt:lpstr>
      <vt:lpstr>Deadlock Detection Algorithm</vt:lpstr>
      <vt:lpstr>PowerPoint 演示文稿</vt:lpstr>
      <vt:lpstr>PowerPoint 演示文稿</vt:lpstr>
      <vt:lpstr>Memory Management </vt:lpstr>
      <vt:lpstr>Memory Management with Bit Maps &amp; List</vt:lpstr>
      <vt:lpstr>Virtual Memory</vt:lpstr>
      <vt:lpstr>Page Table </vt:lpstr>
      <vt:lpstr>Pure paging </vt:lpstr>
      <vt:lpstr>Two-Level Page-Table Scheme</vt:lpstr>
      <vt:lpstr>TLB</vt:lpstr>
      <vt:lpstr>Paging Hardware With TLB</vt:lpstr>
      <vt:lpstr>Inverted Page Table</vt:lpstr>
      <vt:lpstr>Inverted Page Table Architecture</vt:lpstr>
      <vt:lpstr>Page Replacement Algorithms</vt:lpstr>
      <vt:lpstr>Not Recently Used Page Replacement Algorithm</vt:lpstr>
      <vt:lpstr>Least Recently Used (LRU)</vt:lpstr>
      <vt:lpstr>Simulating LRU in Software</vt:lpstr>
      <vt:lpstr>Simulating LRU in Software</vt:lpstr>
      <vt:lpstr>Working-Set Model</vt:lpstr>
      <vt:lpstr>Working-Set Model</vt:lpstr>
      <vt:lpstr>Modeling Page Replacement Algorithms</vt:lpstr>
      <vt:lpstr>Page Replacement</vt:lpstr>
      <vt:lpstr>Page Size</vt:lpstr>
      <vt:lpstr>PowerPoint 演示文稿</vt:lpstr>
      <vt:lpstr>Page Fault Handling</vt:lpstr>
      <vt:lpstr>Segmentation</vt:lpstr>
      <vt:lpstr>Segmentation with Paging (MULTICS)</vt:lpstr>
      <vt:lpstr>File Access</vt:lpstr>
      <vt:lpstr>Directories</vt:lpstr>
      <vt:lpstr>File System Layout</vt:lpstr>
      <vt:lpstr>File System Layout</vt:lpstr>
      <vt:lpstr>File Allocation</vt:lpstr>
      <vt:lpstr>File Allocation</vt:lpstr>
      <vt:lpstr>File Allocation</vt:lpstr>
      <vt:lpstr>Linked List Allocation using an index</vt:lpstr>
      <vt:lpstr>File System Implementation</vt:lpstr>
      <vt:lpstr>PowerPoint 演示文稿</vt:lpstr>
      <vt:lpstr>Disk space management</vt:lpstr>
      <vt:lpstr>How to determine block size？</vt:lpstr>
      <vt:lpstr>Keeping Track of Free Blocks </vt:lpstr>
      <vt:lpstr>Keeping Track of Free Blocks </vt:lpstr>
      <vt:lpstr>File System Backup</vt:lpstr>
      <vt:lpstr>File System Backup</vt:lpstr>
      <vt:lpstr>PowerPoint 演示文稿</vt:lpstr>
      <vt:lpstr>I/O Device</vt:lpstr>
      <vt:lpstr>Principles of  I/O Hardware</vt:lpstr>
      <vt:lpstr>Device Controllers</vt:lpstr>
      <vt:lpstr>Device Controllers</vt:lpstr>
      <vt:lpstr>Programmed I/O</vt:lpstr>
      <vt:lpstr>Interrupt</vt:lpstr>
      <vt:lpstr>Direct Memory Access (DMA)</vt:lpstr>
      <vt:lpstr>I/O Software Layers</vt:lpstr>
      <vt:lpstr>Magnetic Disk</vt:lpstr>
      <vt:lpstr>Disk Formatting</vt:lpstr>
      <vt:lpstr>Cylinder Skew</vt:lpstr>
      <vt:lpstr>Disk Interleaving</vt:lpstr>
      <vt:lpstr>Disk Arm Scheduling Algorithms</vt:lpstr>
      <vt:lpstr>Disk Arm Scheduling Algorithms:  (Shortest Seek First, SSF)</vt:lpstr>
      <vt:lpstr>Disk Arm Scheduling Algorithms:  (Elevator Algorithm)</vt:lpstr>
      <vt:lpstr>Clock Hardware</vt:lpstr>
      <vt:lpstr>Clock Software</vt:lpstr>
      <vt:lpstr>Power Management (1)</vt:lpstr>
      <vt:lpstr>Power Management (2)</vt:lpstr>
      <vt:lpstr>PowerPoint 演示文稿</vt:lpstr>
      <vt:lpstr>Basic of Cryptography</vt:lpstr>
      <vt:lpstr>Secret-Key Cryptography</vt:lpstr>
      <vt:lpstr>Public-Key Cryptography</vt:lpstr>
      <vt:lpstr>Digital Signatures</vt:lpstr>
      <vt:lpstr>Malicious code （Malware）</vt:lpstr>
      <vt:lpstr>Classification of malicious code</vt:lpstr>
      <vt:lpstr>Virus</vt:lpstr>
      <vt:lpstr>Worms</vt:lpstr>
      <vt:lpstr>Trojan Horses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1173</cp:revision>
  <cp:lastPrinted>2016-08-28T08:23:50Z</cp:lastPrinted>
  <dcterms:created xsi:type="dcterms:W3CDTF">2014-10-22T04:24:20Z</dcterms:created>
  <dcterms:modified xsi:type="dcterms:W3CDTF">2023-12-11T17:21:45Z</dcterms:modified>
</cp:coreProperties>
</file>